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99" r:id="rId3"/>
    <p:sldId id="300" r:id="rId4"/>
    <p:sldId id="301" r:id="rId5"/>
    <p:sldId id="302" r:id="rId6"/>
    <p:sldId id="303" r:id="rId7"/>
    <p:sldId id="304" r:id="rId8"/>
    <p:sldId id="305"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85" r:id="rId22"/>
    <p:sldId id="274" r:id="rId23"/>
    <p:sldId id="286" r:id="rId24"/>
    <p:sldId id="276" r:id="rId25"/>
    <p:sldId id="279" r:id="rId26"/>
    <p:sldId id="289" r:id="rId27"/>
    <p:sldId id="284" r:id="rId28"/>
    <p:sldId id="292" r:id="rId29"/>
    <p:sldId id="281" r:id="rId30"/>
    <p:sldId id="293" r:id="rId31"/>
    <p:sldId id="294" r:id="rId32"/>
    <p:sldId id="295" r:id="rId33"/>
    <p:sldId id="296" r:id="rId34"/>
    <p:sldId id="297"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5136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4350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87347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5443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1627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1969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9526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083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3083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379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805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2984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109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282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013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59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8/14/2019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6444807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boee.iowa.gov/"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840260"/>
            <a:ext cx="8915399" cy="1729945"/>
          </a:xfrm>
        </p:spPr>
        <p:txBody>
          <a:bodyPr>
            <a:normAutofit fontScale="90000"/>
          </a:bodyPr>
          <a:lstStyle/>
          <a:p>
            <a:pPr algn="ctr"/>
            <a:r>
              <a:rPr lang="en-US" dirty="0">
                <a:latin typeface="Arial" panose="020B0604020202020204" pitchFamily="34" charset="0"/>
                <a:cs typeface="Arial" panose="020B0604020202020204" pitchFamily="34" charset="0"/>
              </a:rPr>
              <a:t>Substitute authorization Application</a:t>
            </a:r>
          </a:p>
        </p:txBody>
      </p:sp>
      <p:sp>
        <p:nvSpPr>
          <p:cNvPr id="3" name="Subtitle 2"/>
          <p:cNvSpPr>
            <a:spLocks noGrp="1"/>
          </p:cNvSpPr>
          <p:nvPr>
            <p:ph type="subTitle" idx="1"/>
          </p:nvPr>
        </p:nvSpPr>
        <p:spPr>
          <a:xfrm>
            <a:off x="2589213" y="4341092"/>
            <a:ext cx="8915399" cy="766618"/>
          </a:xfrm>
        </p:spPr>
        <p:txBody>
          <a:bodyPr>
            <a:normAutofit/>
          </a:bodyPr>
          <a:lstStyle/>
          <a:p>
            <a:pPr algn="ctr"/>
            <a:r>
              <a:rPr lang="en-US" sz="3600" dirty="0">
                <a:latin typeface="Arial" panose="020B0604020202020204" pitchFamily="34" charset="0"/>
                <a:cs typeface="Arial" panose="020B0604020202020204" pitchFamily="34" charset="0"/>
              </a:rPr>
              <a:t>Board of Educational Examiners </a:t>
            </a:r>
          </a:p>
        </p:txBody>
      </p:sp>
    </p:spTree>
    <p:extLst>
      <p:ext uri="{BB962C8B-B14F-4D97-AF65-F5344CB8AC3E}">
        <p14:creationId xmlns:p14="http://schemas.microsoft.com/office/powerpoint/2010/main" val="528919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idx="1"/>
          </p:nvPr>
        </p:nvPicPr>
        <p:blipFill>
          <a:blip r:embed="rId2"/>
          <a:stretch>
            <a:fillRect/>
          </a:stretch>
        </p:blipFill>
        <p:spPr>
          <a:xfrm>
            <a:off x="5078413" y="948267"/>
            <a:ext cx="6560431" cy="3973689"/>
          </a:xfrm>
          <a:prstGeom prst="rect">
            <a:avLst/>
          </a:prstGeom>
        </p:spPr>
      </p:pic>
      <p:sp>
        <p:nvSpPr>
          <p:cNvPr id="5" name="Text Placeholder 4"/>
          <p:cNvSpPr>
            <a:spLocks noGrp="1"/>
          </p:cNvSpPr>
          <p:nvPr>
            <p:ph type="body" sz="half" idx="2"/>
          </p:nvPr>
        </p:nvSpPr>
        <p:spPr>
          <a:xfrm>
            <a:off x="913774" y="1433689"/>
            <a:ext cx="3935689" cy="4357511"/>
          </a:xfrm>
        </p:spPr>
        <p:txBody>
          <a:bodyPr>
            <a:normAutofit/>
          </a:bodyPr>
          <a:lstStyle/>
          <a:p>
            <a:r>
              <a:rPr lang="en-US" sz="2400" dirty="0">
                <a:latin typeface="Arial" panose="020B0604020202020204" pitchFamily="34" charset="0"/>
                <a:cs typeface="Arial" panose="020B0604020202020204" pitchFamily="34" charset="0"/>
              </a:rPr>
              <a:t>You will have a few screens of verifying your demographic information. </a:t>
            </a:r>
          </a:p>
          <a:p>
            <a:r>
              <a:rPr lang="en-US" sz="2400" dirty="0">
                <a:latin typeface="Arial" panose="020B0604020202020204" pitchFamily="34" charset="0"/>
                <a:cs typeface="Arial" panose="020B0604020202020204" pitchFamily="34" charset="0"/>
              </a:rPr>
              <a:t>If all is correct, click on the “Next Button” This should all be ok if this is your first application ever. </a:t>
            </a:r>
          </a:p>
          <a:p>
            <a:endParaRPr lang="en-US" sz="2400" dirty="0"/>
          </a:p>
        </p:txBody>
      </p:sp>
    </p:spTree>
    <p:extLst>
      <p:ext uri="{BB962C8B-B14F-4D97-AF65-F5344CB8AC3E}">
        <p14:creationId xmlns:p14="http://schemas.microsoft.com/office/powerpoint/2010/main" val="3037887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stretch>
            <a:fillRect/>
          </a:stretch>
        </p:blipFill>
        <p:spPr>
          <a:xfrm>
            <a:off x="5078413" y="959556"/>
            <a:ext cx="6199187" cy="4154311"/>
          </a:xfrm>
          <a:prstGeom prst="rect">
            <a:avLst/>
          </a:prstGeom>
        </p:spPr>
      </p:pic>
      <p:sp>
        <p:nvSpPr>
          <p:cNvPr id="4" name="Text Placeholder 3"/>
          <p:cNvSpPr>
            <a:spLocks noGrp="1"/>
          </p:cNvSpPr>
          <p:nvPr>
            <p:ph type="body" sz="half" idx="2"/>
          </p:nvPr>
        </p:nvSpPr>
        <p:spPr>
          <a:xfrm>
            <a:off x="1120346" y="1598613"/>
            <a:ext cx="3958067" cy="4262436"/>
          </a:xfrm>
        </p:spPr>
        <p:txBody>
          <a:bodyPr/>
          <a:lstStyle/>
          <a:p>
            <a:r>
              <a:rPr lang="en-US" sz="3600" dirty="0">
                <a:latin typeface="Arial" panose="020B0604020202020204" pitchFamily="34" charset="0"/>
                <a:cs typeface="Arial" panose="020B0604020202020204" pitchFamily="34" charset="0"/>
              </a:rPr>
              <a:t>If you need to make a change, click the “No” radio button and make the appropriate changes. </a:t>
            </a:r>
          </a:p>
          <a:p>
            <a:endParaRPr lang="en-US" dirty="0"/>
          </a:p>
        </p:txBody>
      </p:sp>
    </p:spTree>
    <p:extLst>
      <p:ext uri="{BB962C8B-B14F-4D97-AF65-F5344CB8AC3E}">
        <p14:creationId xmlns:p14="http://schemas.microsoft.com/office/powerpoint/2010/main" val="153410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stretch>
            <a:fillRect/>
          </a:stretch>
        </p:blipFill>
        <p:spPr>
          <a:xfrm>
            <a:off x="6323013" y="1860057"/>
            <a:ext cx="5181600" cy="2587023"/>
          </a:xfrm>
          <a:prstGeom prst="rect">
            <a:avLst/>
          </a:prstGeom>
        </p:spPr>
      </p:pic>
      <p:sp>
        <p:nvSpPr>
          <p:cNvPr id="4" name="Text Placeholder 3"/>
          <p:cNvSpPr>
            <a:spLocks noGrp="1"/>
          </p:cNvSpPr>
          <p:nvPr>
            <p:ph type="body" sz="half" idx="2"/>
          </p:nvPr>
        </p:nvSpPr>
        <p:spPr>
          <a:xfrm>
            <a:off x="2685534" y="1049867"/>
            <a:ext cx="3534033" cy="4741333"/>
          </a:xfrm>
        </p:spPr>
        <p:txBody>
          <a:bodyPr>
            <a:noAutofit/>
          </a:bodyPr>
          <a:lstStyle/>
          <a:p>
            <a:endParaRPr lang="en-US" sz="2400" dirty="0"/>
          </a:p>
          <a:p>
            <a:r>
              <a:rPr lang="en-US" sz="2400" dirty="0">
                <a:latin typeface="Arial" panose="020B0604020202020204" pitchFamily="34" charset="0"/>
                <a:cs typeface="Arial" panose="020B0604020202020204" pitchFamily="34" charset="0"/>
              </a:rPr>
              <a:t>You now need to choose what you will be applying for. As a new Substitute Authorization, you will be choosing “Apply for a new license”. Then click “Next”</a:t>
            </a:r>
          </a:p>
        </p:txBody>
      </p:sp>
      <p:cxnSp>
        <p:nvCxnSpPr>
          <p:cNvPr id="8" name="Straight Arrow Connector 7"/>
          <p:cNvCxnSpPr/>
          <p:nvPr/>
        </p:nvCxnSpPr>
        <p:spPr>
          <a:xfrm flipV="1">
            <a:off x="5824151" y="2405449"/>
            <a:ext cx="1968844" cy="119448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313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913775" y="1456267"/>
            <a:ext cx="3155718" cy="4845679"/>
          </a:xfrm>
        </p:spPr>
        <p:txBody>
          <a:bodyPr/>
          <a:lstStyle/>
          <a:p>
            <a:r>
              <a:rPr lang="en-US" sz="2800" dirty="0">
                <a:latin typeface="Arial" panose="020B0604020202020204" pitchFamily="34" charset="0"/>
                <a:cs typeface="Arial" panose="020B0604020202020204" pitchFamily="34" charset="0"/>
              </a:rPr>
              <a:t>Use the pull down menu to choose the category of license you will be applying for. In this case “Substitute”, then click “Next”</a:t>
            </a:r>
          </a:p>
          <a:p>
            <a:endParaRPr lang="en-US" dirty="0"/>
          </a:p>
        </p:txBody>
      </p:sp>
      <p:pic>
        <p:nvPicPr>
          <p:cNvPr id="2" name="Picture 1"/>
          <p:cNvPicPr>
            <a:picLocks noChangeAspect="1"/>
          </p:cNvPicPr>
          <p:nvPr/>
        </p:nvPicPr>
        <p:blipFill>
          <a:blip r:embed="rId2"/>
          <a:stretch>
            <a:fillRect/>
          </a:stretch>
        </p:blipFill>
        <p:spPr>
          <a:xfrm>
            <a:off x="4069493" y="1052945"/>
            <a:ext cx="8085391" cy="3703284"/>
          </a:xfrm>
          <a:prstGeom prst="rect">
            <a:avLst/>
          </a:prstGeom>
        </p:spPr>
      </p:pic>
      <p:cxnSp>
        <p:nvCxnSpPr>
          <p:cNvPr id="4" name="Straight Arrow Connector 3"/>
          <p:cNvCxnSpPr/>
          <p:nvPr/>
        </p:nvCxnSpPr>
        <p:spPr>
          <a:xfrm flipV="1">
            <a:off x="3759200" y="2697018"/>
            <a:ext cx="2752436" cy="118208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09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25705" y="1584691"/>
            <a:ext cx="4055352" cy="4357511"/>
          </a:xfrm>
        </p:spPr>
        <p:txBody>
          <a:bodyPr>
            <a:normAutofit/>
          </a:bodyPr>
          <a:lstStyle/>
          <a:p>
            <a:r>
              <a:rPr lang="en-US" sz="3200" dirty="0">
                <a:latin typeface="Arial" panose="020B0604020202020204" pitchFamily="34" charset="0"/>
                <a:cs typeface="Arial" panose="020B0604020202020204" pitchFamily="34" charset="0"/>
              </a:rPr>
              <a:t>Use the pull down menu to choose the type of application. In this case, the “First Substitute Authorization” and click “Next”</a:t>
            </a:r>
          </a:p>
          <a:p>
            <a:endParaRPr lang="en-US" dirty="0"/>
          </a:p>
        </p:txBody>
      </p:sp>
      <p:pic>
        <p:nvPicPr>
          <p:cNvPr id="5" name="Content Placeholder 4"/>
          <p:cNvPicPr>
            <a:picLocks noGrp="1" noChangeAspect="1"/>
          </p:cNvPicPr>
          <p:nvPr>
            <p:ph idx="1"/>
          </p:nvPr>
        </p:nvPicPr>
        <p:blipFill>
          <a:blip r:embed="rId2"/>
          <a:stretch>
            <a:fillRect/>
          </a:stretch>
        </p:blipFill>
        <p:spPr>
          <a:xfrm>
            <a:off x="4756558" y="1473666"/>
            <a:ext cx="7352819" cy="2024324"/>
          </a:xfrm>
          <a:prstGeom prst="rect">
            <a:avLst/>
          </a:prstGeom>
        </p:spPr>
      </p:pic>
      <p:cxnSp>
        <p:nvCxnSpPr>
          <p:cNvPr id="3" name="Straight Arrow Connector 2"/>
          <p:cNvCxnSpPr/>
          <p:nvPr/>
        </p:nvCxnSpPr>
        <p:spPr>
          <a:xfrm flipV="1">
            <a:off x="4239491" y="2355273"/>
            <a:ext cx="2549236" cy="102523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51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95632" y="1580444"/>
            <a:ext cx="3072714" cy="4210756"/>
          </a:xfrm>
        </p:spPr>
        <p:txBody>
          <a:bodyPr/>
          <a:lstStyle/>
          <a:p>
            <a:r>
              <a:rPr lang="en-US" sz="2800" dirty="0">
                <a:latin typeface="Arial" panose="020B0604020202020204" pitchFamily="34" charset="0"/>
                <a:cs typeface="Arial" panose="020B0604020202020204" pitchFamily="34" charset="0"/>
              </a:rPr>
              <a:t>Brief instructions will outline what will be required, and necessary fees. If all seems correct, click the “Next” button.</a:t>
            </a:r>
          </a:p>
          <a:p>
            <a:endParaRPr lang="en-US" dirty="0"/>
          </a:p>
        </p:txBody>
      </p:sp>
      <p:pic>
        <p:nvPicPr>
          <p:cNvPr id="5" name="Picture 4"/>
          <p:cNvPicPr>
            <a:picLocks noChangeAspect="1"/>
          </p:cNvPicPr>
          <p:nvPr/>
        </p:nvPicPr>
        <p:blipFill>
          <a:blip r:embed="rId2"/>
          <a:stretch>
            <a:fillRect/>
          </a:stretch>
        </p:blipFill>
        <p:spPr>
          <a:xfrm>
            <a:off x="3995350" y="873940"/>
            <a:ext cx="7661189" cy="5312676"/>
          </a:xfrm>
          <a:prstGeom prst="rect">
            <a:avLst/>
          </a:prstGeom>
        </p:spPr>
      </p:pic>
    </p:spTree>
    <p:extLst>
      <p:ext uri="{BB962C8B-B14F-4D97-AF65-F5344CB8AC3E}">
        <p14:creationId xmlns:p14="http://schemas.microsoft.com/office/powerpoint/2010/main" val="1244734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5078413" y="1110343"/>
            <a:ext cx="7080482" cy="3668486"/>
          </a:xfrm>
          <a:prstGeom prst="rect">
            <a:avLst/>
          </a:prstGeom>
        </p:spPr>
      </p:pic>
      <p:sp>
        <p:nvSpPr>
          <p:cNvPr id="4" name="Text Placeholder 3"/>
          <p:cNvSpPr>
            <a:spLocks noGrp="1"/>
          </p:cNvSpPr>
          <p:nvPr>
            <p:ph type="body" sz="half" idx="2"/>
          </p:nvPr>
        </p:nvSpPr>
        <p:spPr>
          <a:xfrm>
            <a:off x="913774" y="1501422"/>
            <a:ext cx="3935689" cy="4289777"/>
          </a:xfrm>
        </p:spPr>
        <p:txBody>
          <a:bodyPr>
            <a:normAutofit/>
          </a:bodyPr>
          <a:lstStyle/>
          <a:p>
            <a:r>
              <a:rPr lang="en-US" sz="2800" dirty="0"/>
              <a:t>Your application has been generated, click “Finish” to complete the setup and begin the application.</a:t>
            </a:r>
          </a:p>
          <a:p>
            <a:endParaRPr lang="en-US" sz="2800" dirty="0"/>
          </a:p>
        </p:txBody>
      </p:sp>
    </p:spTree>
    <p:extLst>
      <p:ext uri="{BB962C8B-B14F-4D97-AF65-F5344CB8AC3E}">
        <p14:creationId xmlns:p14="http://schemas.microsoft.com/office/powerpoint/2010/main" val="1916168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200" dirty="0">
                <a:latin typeface="Arial" panose="020B0604020202020204" pitchFamily="34" charset="0"/>
                <a:cs typeface="Arial" panose="020B0604020202020204" pitchFamily="34" charset="0"/>
              </a:rPr>
              <a:t>You will see general requirements, and necessary fees. If reviewing, and decided you chose the incorrect application, you may click the “Withdraw Application” button, and start over. Scroll down to the “Application’ section and click on the “Complete Checklist” button.</a:t>
            </a:r>
            <a:br>
              <a:rPr lang="en-US" dirty="0"/>
            </a:br>
            <a:endParaRPr lang="en-US" dirty="0"/>
          </a:p>
        </p:txBody>
      </p:sp>
      <p:pic>
        <p:nvPicPr>
          <p:cNvPr id="6" name="Content Placeholder 5"/>
          <p:cNvPicPr>
            <a:picLocks noGrp="1" noChangeAspect="1"/>
          </p:cNvPicPr>
          <p:nvPr>
            <p:ph idx="1"/>
          </p:nvPr>
        </p:nvPicPr>
        <p:blipFill>
          <a:blip r:embed="rId2"/>
          <a:stretch>
            <a:fillRect/>
          </a:stretch>
        </p:blipFill>
        <p:spPr>
          <a:xfrm>
            <a:off x="1285103" y="2133600"/>
            <a:ext cx="9533926" cy="4724400"/>
          </a:xfrm>
          <a:prstGeom prst="rect">
            <a:avLst/>
          </a:prstGeom>
        </p:spPr>
      </p:pic>
      <p:cxnSp>
        <p:nvCxnSpPr>
          <p:cNvPr id="8" name="Straight Arrow Connector 7"/>
          <p:cNvCxnSpPr/>
          <p:nvPr/>
        </p:nvCxnSpPr>
        <p:spPr>
          <a:xfrm flipH="1">
            <a:off x="8266545" y="1265382"/>
            <a:ext cx="1644073" cy="102523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532583" y="1905000"/>
            <a:ext cx="64653" cy="450503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944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8911687" cy="1629563"/>
          </a:xfrm>
        </p:spPr>
        <p:txBody>
          <a:bodyPr>
            <a:normAutofit fontScale="90000"/>
          </a:bodyPr>
          <a:lstStyle/>
          <a:p>
            <a:r>
              <a:rPr lang="en-US" dirty="0">
                <a:latin typeface="Arial" panose="020B0604020202020204" pitchFamily="34" charset="0"/>
                <a:cs typeface="Arial" panose="020B0604020202020204" pitchFamily="34" charset="0"/>
              </a:rPr>
              <a:t>As you respond to each checklist question, click the “Save &amp; Next” button and you will advance to the next section.</a:t>
            </a:r>
            <a:br>
              <a:rPr lang="en-US" dirty="0"/>
            </a:br>
            <a:endParaRPr lang="en-US" dirty="0"/>
          </a:p>
        </p:txBody>
      </p:sp>
      <p:pic>
        <p:nvPicPr>
          <p:cNvPr id="5" name="Content Placeholder 4"/>
          <p:cNvPicPr>
            <a:picLocks noGrp="1"/>
          </p:cNvPicPr>
          <p:nvPr>
            <p:ph idx="1"/>
          </p:nvPr>
        </p:nvPicPr>
        <p:blipFill>
          <a:blip r:embed="rId2"/>
          <a:stretch>
            <a:fillRect/>
          </a:stretch>
        </p:blipFill>
        <p:spPr>
          <a:xfrm>
            <a:off x="2589213" y="2769285"/>
            <a:ext cx="8915400" cy="2506880"/>
          </a:xfrm>
          <a:prstGeom prst="rect">
            <a:avLst/>
          </a:prstGeom>
        </p:spPr>
      </p:pic>
      <p:cxnSp>
        <p:nvCxnSpPr>
          <p:cNvPr id="7" name="Straight Arrow Connector 6"/>
          <p:cNvCxnSpPr/>
          <p:nvPr/>
        </p:nvCxnSpPr>
        <p:spPr>
          <a:xfrm>
            <a:off x="3001818" y="1200727"/>
            <a:ext cx="120073" cy="312189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837382" y="1653309"/>
            <a:ext cx="4581236" cy="322349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247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2211454"/>
          </a:xfrm>
        </p:spPr>
        <p:txBody>
          <a:bodyPr>
            <a:noAutofit/>
          </a:bodyPr>
          <a:lstStyle/>
          <a:p>
            <a:r>
              <a:rPr lang="en-US" sz="2400" dirty="0">
                <a:latin typeface="Arial" panose="020B0604020202020204" pitchFamily="34" charset="0"/>
                <a:cs typeface="Arial" panose="020B0604020202020204" pitchFamily="34" charset="0"/>
              </a:rPr>
              <a:t>In some sections, your response may open another text box for you to provide more information. Many of these are freeform text boxes. Just type the information requested. In the case of past convictions, please list all and be specific. Failure to do so, may delay the processing of your application.</a:t>
            </a:r>
          </a:p>
        </p:txBody>
      </p:sp>
      <p:pic>
        <p:nvPicPr>
          <p:cNvPr id="4" name="Content Placeholder 3"/>
          <p:cNvPicPr>
            <a:picLocks noGrp="1"/>
          </p:cNvPicPr>
          <p:nvPr>
            <p:ph idx="1"/>
          </p:nvPr>
        </p:nvPicPr>
        <p:blipFill>
          <a:blip r:embed="rId2"/>
          <a:stretch>
            <a:fillRect/>
          </a:stretch>
        </p:blipFill>
        <p:spPr>
          <a:xfrm>
            <a:off x="2108922" y="3075709"/>
            <a:ext cx="8915400" cy="3482109"/>
          </a:xfrm>
          <a:prstGeom prst="rect">
            <a:avLst/>
          </a:prstGeom>
        </p:spPr>
      </p:pic>
      <p:cxnSp>
        <p:nvCxnSpPr>
          <p:cNvPr id="5" name="Straight Arrow Connector 4"/>
          <p:cNvCxnSpPr/>
          <p:nvPr/>
        </p:nvCxnSpPr>
        <p:spPr>
          <a:xfrm flipH="1">
            <a:off x="4793673" y="1006764"/>
            <a:ext cx="5080000" cy="46920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05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678" y="650285"/>
            <a:ext cx="9786648" cy="722997"/>
          </a:xfrm>
        </p:spPr>
        <p:txBody>
          <a:bodyPr/>
          <a:lstStyle/>
          <a:p>
            <a:r>
              <a:rPr lang="en-US" b="1" dirty="0">
                <a:latin typeface="Arial" panose="020B0604020202020204" pitchFamily="34" charset="0"/>
                <a:cs typeface="Arial" panose="020B0604020202020204" pitchFamily="34" charset="0"/>
              </a:rPr>
              <a:t>Home page </a:t>
            </a:r>
            <a:r>
              <a:rPr lang="en-US" b="1" dirty="0" err="1">
                <a:latin typeface="Arial" panose="020B0604020202020204" pitchFamily="34" charset="0"/>
                <a:cs typeface="Arial" panose="020B0604020202020204" pitchFamily="34" charset="0"/>
              </a:rPr>
              <a:t>BoEE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06921" y="1478422"/>
            <a:ext cx="10363826" cy="5095098"/>
          </a:xfrm>
          <a:prstGeom prst="rect">
            <a:avLst/>
          </a:prstGeom>
        </p:spPr>
        <p:txBody>
          <a:bodyPr>
            <a:noAutofit/>
          </a:bodyPr>
          <a:lstStyle/>
          <a:p>
            <a:r>
              <a:rPr lang="en-US" sz="2400" dirty="0">
                <a:latin typeface="Arial" panose="020B0604020202020204" pitchFamily="34" charset="0"/>
                <a:cs typeface="Arial" panose="020B0604020202020204" pitchFamily="34" charset="0"/>
                <a:hlinkClick r:id="rId2"/>
              </a:rPr>
              <a:t>https://boee.iowa.gov/</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First click the “Apply for/renew my license” then click “I agree…”</a:t>
            </a:r>
          </a:p>
          <a:p>
            <a:pPr marL="457200" lvl="1" indent="0">
              <a:buNone/>
            </a:pPr>
            <a:endParaRPr lang="en-US" sz="2400" dirty="0">
              <a:latin typeface="Arial" panose="020B0604020202020204" pitchFamily="34" charset="0"/>
              <a:cs typeface="Arial" panose="020B0604020202020204" pitchFamily="34" charset="0"/>
            </a:endParaRPr>
          </a:p>
          <a:p>
            <a:pPr marL="457200" lvl="1" indent="0">
              <a:buNone/>
            </a:pPr>
            <a:endParaRPr lang="en-US" sz="2400" dirty="0">
              <a:latin typeface="Arial" panose="020B0604020202020204" pitchFamily="34" charset="0"/>
              <a:cs typeface="Arial" panose="020B0604020202020204" pitchFamily="34" charset="0"/>
            </a:endParaRPr>
          </a:p>
          <a:p>
            <a:pPr lvl="1">
              <a:buFont typeface="Wingdings" panose="05000000000000000000" pitchFamily="2" charset="2"/>
              <a:buChar char="q"/>
            </a:pPr>
            <a:r>
              <a:rPr lang="en-US" sz="2400" dirty="0">
                <a:latin typeface="Arial" panose="020B0604020202020204" pitchFamily="34" charset="0"/>
                <a:cs typeface="Arial" panose="020B0604020202020204" pitchFamily="34" charset="0"/>
              </a:rPr>
              <a:t>Click on I Agree (create an Account) if you have never held a license with the </a:t>
            </a:r>
            <a:r>
              <a:rPr lang="en-US" sz="2400" dirty="0" err="1">
                <a:latin typeface="Arial" panose="020B0604020202020204" pitchFamily="34" charset="0"/>
                <a:cs typeface="Arial" panose="020B0604020202020204" pitchFamily="34" charset="0"/>
              </a:rPr>
              <a:t>boee</a:t>
            </a:r>
            <a:r>
              <a:rPr lang="en-US" sz="2400" dirty="0">
                <a:latin typeface="Arial" panose="020B0604020202020204" pitchFamily="34" charset="0"/>
                <a:cs typeface="Arial" panose="020B0604020202020204" pitchFamily="34" charset="0"/>
              </a:rPr>
              <a:t> or not used this new system. (system started 3/18/2018). </a:t>
            </a:r>
          </a:p>
          <a:p>
            <a:pPr marL="457200" lvl="1" indent="0">
              <a:buNone/>
            </a:pPr>
            <a:endParaRPr lang="en-US" sz="2400" b="1" dirty="0">
              <a:latin typeface="Arial" panose="020B0604020202020204" pitchFamily="34" charset="0"/>
              <a:cs typeface="Arial" panose="020B0604020202020204" pitchFamily="34" charset="0"/>
            </a:endParaRPr>
          </a:p>
          <a:p>
            <a:pPr marL="457200" lvl="1" indent="0">
              <a:buNone/>
            </a:pPr>
            <a:endParaRPr lang="en-US" sz="2400" b="1" dirty="0">
              <a:latin typeface="Arial" panose="020B0604020202020204" pitchFamily="34" charset="0"/>
              <a:cs typeface="Arial" panose="020B0604020202020204" pitchFamily="34" charset="0"/>
            </a:endParaRPr>
          </a:p>
          <a:p>
            <a:pPr lvl="1">
              <a:buFont typeface="Wingdings" panose="05000000000000000000" pitchFamily="2" charset="2"/>
              <a:buChar char="q"/>
            </a:pPr>
            <a:r>
              <a:rPr lang="en-US" sz="2400" dirty="0">
                <a:latin typeface="Arial" panose="020B0604020202020204" pitchFamily="34" charset="0"/>
                <a:cs typeface="Arial" panose="020B0604020202020204" pitchFamily="34" charset="0"/>
              </a:rPr>
              <a:t>Click on “I agree (continue to log in) if you have already set up an account after 3/18/2019. Skip to Slide 8.</a:t>
            </a:r>
          </a:p>
        </p:txBody>
      </p:sp>
      <p:pic>
        <p:nvPicPr>
          <p:cNvPr id="7" name="Picture 6"/>
          <p:cNvPicPr>
            <a:picLocks noChangeAspect="1"/>
          </p:cNvPicPr>
          <p:nvPr/>
        </p:nvPicPr>
        <p:blipFill>
          <a:blip r:embed="rId3"/>
          <a:stretch>
            <a:fillRect/>
          </a:stretch>
        </p:blipFill>
        <p:spPr>
          <a:xfrm>
            <a:off x="7884543" y="4340915"/>
            <a:ext cx="2821019" cy="1429657"/>
          </a:xfrm>
          <a:prstGeom prst="rect">
            <a:avLst/>
          </a:prstGeom>
        </p:spPr>
      </p:pic>
      <p:cxnSp>
        <p:nvCxnSpPr>
          <p:cNvPr id="9" name="Straight Arrow Connector 8"/>
          <p:cNvCxnSpPr/>
          <p:nvPr/>
        </p:nvCxnSpPr>
        <p:spPr>
          <a:xfrm>
            <a:off x="5788834" y="4253702"/>
            <a:ext cx="2303797" cy="38911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7337994" y="2521329"/>
            <a:ext cx="3062587" cy="776679"/>
          </a:xfrm>
          <a:prstGeom prst="rect">
            <a:avLst/>
          </a:prstGeom>
        </p:spPr>
      </p:pic>
      <p:cxnSp>
        <p:nvCxnSpPr>
          <p:cNvPr id="19" name="Straight Arrow Connector 18"/>
          <p:cNvCxnSpPr/>
          <p:nvPr/>
        </p:nvCxnSpPr>
        <p:spPr>
          <a:xfrm flipV="1">
            <a:off x="5597202" y="5445760"/>
            <a:ext cx="2540958" cy="32481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078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1827630"/>
          </a:xfrm>
        </p:spPr>
        <p:txBody>
          <a:bodyPr>
            <a:normAutofit fontScale="90000"/>
          </a:bodyPr>
          <a:lstStyle/>
          <a:p>
            <a:r>
              <a:rPr lang="en-US" sz="3100" dirty="0">
                <a:latin typeface="Arial" panose="020B0604020202020204" pitchFamily="34" charset="0"/>
                <a:cs typeface="Arial" panose="020B0604020202020204" pitchFamily="34" charset="0"/>
              </a:rPr>
              <a:t>If you have never applied or held a license with the </a:t>
            </a:r>
            <a:r>
              <a:rPr lang="en-US" sz="3100" dirty="0" err="1">
                <a:latin typeface="Arial" panose="020B0604020202020204" pitchFamily="34" charset="0"/>
                <a:cs typeface="Arial" panose="020B0604020202020204" pitchFamily="34" charset="0"/>
              </a:rPr>
              <a:t>BoEE</a:t>
            </a:r>
            <a:r>
              <a:rPr lang="en-US" sz="3100" dirty="0">
                <a:latin typeface="Arial" panose="020B0604020202020204" pitchFamily="34" charset="0"/>
                <a:cs typeface="Arial" panose="020B0604020202020204" pitchFamily="34" charset="0"/>
              </a:rPr>
              <a:t>, you will need a full background check. Check “No”, and choose the way you will submit your fingerprints. </a:t>
            </a:r>
            <a:br>
              <a:rPr lang="en-US" dirty="0"/>
            </a:br>
            <a:endParaRPr lang="en-US" dirty="0"/>
          </a:p>
        </p:txBody>
      </p:sp>
      <p:sp>
        <p:nvSpPr>
          <p:cNvPr id="8" name="Content Placeholder 7"/>
          <p:cNvSpPr>
            <a:spLocks noGrp="1"/>
          </p:cNvSpPr>
          <p:nvPr>
            <p:ph sz="half" idx="2"/>
          </p:nvPr>
        </p:nvSpPr>
        <p:spPr>
          <a:xfrm>
            <a:off x="913774" y="2650836"/>
            <a:ext cx="5106028" cy="3828986"/>
          </a:xfrm>
        </p:spPr>
        <p:txBody>
          <a:bodyPr>
            <a:normAutofit/>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may choose mail cards to me or come to the </a:t>
            </a:r>
            <a:r>
              <a:rPr lang="en-US" dirty="0" err="1">
                <a:latin typeface="Arial" panose="020B0604020202020204" pitchFamily="34" charset="0"/>
                <a:cs typeface="Arial" panose="020B0604020202020204" pitchFamily="34" charset="0"/>
              </a:rPr>
              <a:t>BoEE</a:t>
            </a:r>
            <a:r>
              <a:rPr lang="en-US" dirty="0">
                <a:latin typeface="Arial" panose="020B0604020202020204" pitchFamily="34" charset="0"/>
                <a:cs typeface="Arial" panose="020B0604020202020204" pitchFamily="34" charset="0"/>
              </a:rPr>
              <a:t> for fingerprinting. If you choose “Mail Cards to me” you will receive cards from our office in the mail to the address you included with this application</a:t>
            </a:r>
            <a:r>
              <a:rPr lang="en-US" dirty="0"/>
              <a:t>. </a:t>
            </a:r>
          </a:p>
          <a:p>
            <a:endParaRPr lang="en-US" dirty="0"/>
          </a:p>
        </p:txBody>
      </p:sp>
      <p:pic>
        <p:nvPicPr>
          <p:cNvPr id="6" name="Content Placeholder 5"/>
          <p:cNvPicPr>
            <a:picLocks noGrp="1" noChangeAspect="1"/>
          </p:cNvPicPr>
          <p:nvPr>
            <p:ph sz="quarter" idx="4"/>
          </p:nvPr>
        </p:nvPicPr>
        <p:blipFill>
          <a:blip r:embed="rId2"/>
          <a:stretch>
            <a:fillRect/>
          </a:stretch>
        </p:blipFill>
        <p:spPr>
          <a:xfrm>
            <a:off x="5969837" y="2650835"/>
            <a:ext cx="6014436" cy="3629892"/>
          </a:xfrm>
          <a:prstGeom prst="rect">
            <a:avLst/>
          </a:prstGeom>
        </p:spPr>
      </p:pic>
      <p:cxnSp>
        <p:nvCxnSpPr>
          <p:cNvPr id="10" name="Straight Arrow Connector 9"/>
          <p:cNvCxnSpPr/>
          <p:nvPr/>
        </p:nvCxnSpPr>
        <p:spPr>
          <a:xfrm>
            <a:off x="4424218" y="4465781"/>
            <a:ext cx="2050474" cy="6722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373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92925" y="624109"/>
            <a:ext cx="8911687" cy="1806053"/>
          </a:xfrm>
        </p:spPr>
        <p:txBody>
          <a:bodyPr>
            <a:normAutofit fontScale="90000"/>
          </a:bodyPr>
          <a:lstStyle/>
          <a:p>
            <a:pPr algn="ctr"/>
            <a:r>
              <a:rPr lang="en-US" sz="3100" dirty="0">
                <a:latin typeface="Arial" panose="020B0604020202020204" pitchFamily="34" charset="0"/>
                <a:cs typeface="Arial" panose="020B0604020202020204" pitchFamily="34" charset="0"/>
              </a:rPr>
              <a:t>Additional Requirements.  </a:t>
            </a: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1. BA OR HIGHER  2. SUB AUTH TRANSCIPTS</a:t>
            </a:r>
            <a:br>
              <a:rPr lang="en-US"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DO NOT USE IF YOU HAVE PARA AND NO BA</a:t>
            </a:r>
            <a:br>
              <a:rPr lang="en-US" sz="3100" b="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“Withdraw application and apply to add a Concentration to your Para Certification”</a:t>
            </a:r>
            <a:br>
              <a:rPr lang="en-US" sz="3100" b="1" dirty="0">
                <a:latin typeface="Arial" panose="020B0604020202020204" pitchFamily="34" charset="0"/>
                <a:cs typeface="Arial" panose="020B0604020202020204" pitchFamily="34" charset="0"/>
              </a:rPr>
            </a:br>
            <a:br>
              <a:rPr lang="en-US" dirty="0"/>
            </a:br>
            <a:endParaRPr lang="en-US" dirty="0"/>
          </a:p>
        </p:txBody>
      </p:sp>
      <p:pic>
        <p:nvPicPr>
          <p:cNvPr id="9" name="Content Placeholder 8"/>
          <p:cNvPicPr>
            <a:picLocks noGrp="1" noChangeAspect="1"/>
          </p:cNvPicPr>
          <p:nvPr>
            <p:ph idx="1"/>
          </p:nvPr>
        </p:nvPicPr>
        <p:blipFill>
          <a:blip r:embed="rId2"/>
          <a:stretch>
            <a:fillRect/>
          </a:stretch>
        </p:blipFill>
        <p:spPr>
          <a:xfrm>
            <a:off x="2589213" y="3013612"/>
            <a:ext cx="8915400" cy="2018225"/>
          </a:xfrm>
          <a:prstGeom prst="rect">
            <a:avLst/>
          </a:prstGeom>
        </p:spPr>
      </p:pic>
      <p:pic>
        <p:nvPicPr>
          <p:cNvPr id="2" name="Picture 1"/>
          <p:cNvPicPr>
            <a:picLocks noChangeAspect="1"/>
          </p:cNvPicPr>
          <p:nvPr/>
        </p:nvPicPr>
        <p:blipFill>
          <a:blip r:embed="rId3"/>
          <a:stretch>
            <a:fillRect/>
          </a:stretch>
        </p:blipFill>
        <p:spPr>
          <a:xfrm>
            <a:off x="1967344" y="2724727"/>
            <a:ext cx="9892147" cy="3682382"/>
          </a:xfrm>
          <a:prstGeom prst="rect">
            <a:avLst/>
          </a:prstGeom>
        </p:spPr>
      </p:pic>
      <p:cxnSp>
        <p:nvCxnSpPr>
          <p:cNvPr id="4" name="Straight Arrow Connector 3"/>
          <p:cNvCxnSpPr/>
          <p:nvPr/>
        </p:nvCxnSpPr>
        <p:spPr>
          <a:xfrm flipH="1">
            <a:off x="2964873" y="1487055"/>
            <a:ext cx="1043709" cy="25215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3140365" y="1487055"/>
            <a:ext cx="5689599" cy="34728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234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92925" y="624110"/>
            <a:ext cx="8911687" cy="2192982"/>
          </a:xfrm>
        </p:spPr>
        <p:txBody>
          <a:bodyPr>
            <a:normAutofit fontScale="90000"/>
          </a:bodyPr>
          <a:lstStyle/>
          <a:p>
            <a:r>
              <a:rPr lang="en-US" sz="3100" dirty="0">
                <a:latin typeface="Arial" panose="020B0604020202020204" pitchFamily="34" charset="0"/>
                <a:cs typeface="Arial" panose="020B0604020202020204" pitchFamily="34" charset="0"/>
              </a:rPr>
              <a:t>Once you complete the checklist, you will click on the “Required Attachments” to include your Official BA Transcripts and your Official Substitute Authorization Transcripts. </a:t>
            </a:r>
            <a:br>
              <a:rPr lang="en-US" sz="31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a:t>
            </a:r>
            <a:r>
              <a:rPr lang="en-US" sz="2700" b="1" dirty="0">
                <a:latin typeface="Arial" panose="020B0604020202020204" pitchFamily="34" charset="0"/>
                <a:cs typeface="Arial" panose="020B0604020202020204" pitchFamily="34" charset="0"/>
              </a:rPr>
              <a:t>please note we do not accept certificate of completions</a:t>
            </a:r>
            <a:r>
              <a:rPr lang="en-US" sz="2700" dirty="0">
                <a:latin typeface="Arial" panose="020B0604020202020204" pitchFamily="34" charset="0"/>
                <a:cs typeface="Arial" panose="020B0604020202020204" pitchFamily="34" charset="0"/>
              </a:rPr>
              <a:t>)</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2432195" y="3015672"/>
            <a:ext cx="8915400" cy="3199977"/>
          </a:xfrm>
          <a:prstGeom prst="rect">
            <a:avLst/>
          </a:prstGeom>
        </p:spPr>
      </p:pic>
      <p:cxnSp>
        <p:nvCxnSpPr>
          <p:cNvPr id="6" name="Straight Arrow Connector 5"/>
          <p:cNvCxnSpPr/>
          <p:nvPr/>
        </p:nvCxnSpPr>
        <p:spPr>
          <a:xfrm>
            <a:off x="5975927" y="1468582"/>
            <a:ext cx="2466109" cy="30572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044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114" y="255373"/>
            <a:ext cx="10313048" cy="2312336"/>
          </a:xfrm>
        </p:spPr>
        <p:txBody>
          <a:bodyPr>
            <a:normAutofit fontScale="90000"/>
          </a:bodyPr>
          <a:lstStyle/>
          <a:p>
            <a:pPr algn="ctr"/>
            <a:r>
              <a:rPr lang="en-US" dirty="0">
                <a:latin typeface="Arial" panose="020B0604020202020204" pitchFamily="34" charset="0"/>
                <a:cs typeface="Arial" panose="020B0604020202020204" pitchFamily="34" charset="0"/>
              </a:rPr>
              <a:t>Click on the “Upload file” to include the verification. Click “done” when complete. </a:t>
            </a: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a:t>
            </a:r>
            <a:r>
              <a:rPr lang="en-US" sz="2700" b="1" dirty="0">
                <a:latin typeface="Arial" panose="020B0604020202020204" pitchFamily="34" charset="0"/>
                <a:cs typeface="Arial" panose="020B0604020202020204" pitchFamily="34" charset="0"/>
              </a:rPr>
              <a:t>do not use the add more button for any required documents</a:t>
            </a:r>
            <a:r>
              <a:rPr lang="en-US" b="1" dirty="0">
                <a:latin typeface="Arial" panose="020B0604020202020204" pitchFamily="34" charset="0"/>
                <a:cs typeface="Arial" panose="020B0604020202020204" pitchFamily="34" charset="0"/>
              </a:rPr>
              <a:t>).</a:t>
            </a:r>
            <a:br>
              <a:rPr lang="en-US" b="1"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“You may use “Add More” if you have more than one document to upload for a section (e.g. Official Transcripts)”</a:t>
            </a:r>
            <a:endParaRPr lang="en-US" sz="27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634836" y="2780757"/>
            <a:ext cx="10363200" cy="2677934"/>
          </a:xfrm>
          <a:prstGeom prst="rect">
            <a:avLst/>
          </a:prstGeom>
        </p:spPr>
      </p:pic>
      <p:cxnSp>
        <p:nvCxnSpPr>
          <p:cNvPr id="7" name="Straight Arrow Connector 6"/>
          <p:cNvCxnSpPr/>
          <p:nvPr/>
        </p:nvCxnSpPr>
        <p:spPr>
          <a:xfrm flipH="1">
            <a:off x="2498437" y="790832"/>
            <a:ext cx="2263033" cy="274669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12692" y="2652584"/>
            <a:ext cx="8238" cy="22818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549236" y="1771135"/>
            <a:ext cx="5820407" cy="28101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448799" y="2567709"/>
            <a:ext cx="1607127" cy="1939635"/>
          </a:xfrm>
          <a:prstGeom prst="ellipse">
            <a:avLst/>
          </a:prstGeom>
          <a:solidFill>
            <a:schemeClr val="bg1">
              <a:alpha val="1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354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925" y="624109"/>
            <a:ext cx="8911687" cy="2543962"/>
          </a:xfrm>
        </p:spPr>
        <p:txBody>
          <a:bodyPr>
            <a:normAutofit fontScale="90000"/>
          </a:bodyPr>
          <a:lstStyle/>
          <a:p>
            <a:pPr algn="ctr"/>
            <a:r>
              <a:rPr lang="en-US" sz="3100" dirty="0">
                <a:latin typeface="Arial" panose="020B0604020202020204" pitchFamily="34" charset="0"/>
                <a:cs typeface="Arial" panose="020B0604020202020204" pitchFamily="34" charset="0"/>
              </a:rPr>
              <a:t>The “Review Application” area is where the system will check to make sure you have all the required boxes checked, and documents if needed. In addition you will send out any electronic verification forms you need.</a:t>
            </a:r>
            <a:br>
              <a:rPr lang="en-US" sz="3100" dirty="0">
                <a:latin typeface="Arial" panose="020B0604020202020204" pitchFamily="34" charset="0"/>
                <a:cs typeface="Arial" panose="020B0604020202020204" pitchFamily="34" charset="0"/>
              </a:rPr>
            </a:br>
            <a:br>
              <a:rPr lang="en-US" sz="3100"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Note: the red x will not change until you pay the fee</a:t>
            </a:r>
            <a:r>
              <a:rPr lang="en-US" sz="1800" dirty="0">
                <a:latin typeface="Arial" panose="020B0604020202020204" pitchFamily="34" charset="0"/>
                <a:cs typeface="Arial" panose="020B0604020202020204" pitchFamily="34" charset="0"/>
              </a:rPr>
              <a:t>. </a:t>
            </a:r>
            <a:br>
              <a:rPr lang="en-US" sz="3100" dirty="0">
                <a:latin typeface="Arial" panose="020B0604020202020204" pitchFamily="34" charset="0"/>
                <a:cs typeface="Arial" panose="020B0604020202020204" pitchFamily="34" charset="0"/>
              </a:rPr>
            </a:br>
            <a:br>
              <a:rPr lang="en-US" dirty="0"/>
            </a:br>
            <a:endParaRPr lang="en-US" dirty="0"/>
          </a:p>
        </p:txBody>
      </p:sp>
      <p:sp>
        <p:nvSpPr>
          <p:cNvPr id="2" name="Content Placeholder 1"/>
          <p:cNvSpPr>
            <a:spLocks noGrp="1"/>
          </p:cNvSpPr>
          <p:nvPr>
            <p:ph idx="1"/>
          </p:nvPr>
        </p:nvSpPr>
        <p:spPr>
          <a:xfrm>
            <a:off x="2589212" y="3232726"/>
            <a:ext cx="8915400" cy="3177309"/>
          </a:xfrm>
        </p:spPr>
        <p:txBody>
          <a:bodyPr/>
          <a:lstStyle/>
          <a:p>
            <a:endParaRPr lang="en-US" dirty="0"/>
          </a:p>
        </p:txBody>
      </p:sp>
      <p:pic>
        <p:nvPicPr>
          <p:cNvPr id="3" name="Picture 2"/>
          <p:cNvPicPr>
            <a:picLocks noChangeAspect="1"/>
          </p:cNvPicPr>
          <p:nvPr/>
        </p:nvPicPr>
        <p:blipFill>
          <a:blip r:embed="rId2"/>
          <a:stretch>
            <a:fillRect/>
          </a:stretch>
        </p:blipFill>
        <p:spPr>
          <a:xfrm>
            <a:off x="2589212" y="3232727"/>
            <a:ext cx="8826067" cy="3241963"/>
          </a:xfrm>
          <a:prstGeom prst="rect">
            <a:avLst/>
          </a:prstGeom>
        </p:spPr>
      </p:pic>
      <p:cxnSp>
        <p:nvCxnSpPr>
          <p:cNvPr id="7" name="Straight Arrow Connector 6"/>
          <p:cNvCxnSpPr/>
          <p:nvPr/>
        </p:nvCxnSpPr>
        <p:spPr>
          <a:xfrm>
            <a:off x="5772727" y="1140692"/>
            <a:ext cx="1958109" cy="41240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213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You are now ready to pay fees and submit your application.</a:t>
            </a:r>
          </a:p>
        </p:txBody>
      </p:sp>
      <p:sp>
        <p:nvSpPr>
          <p:cNvPr id="4" name="Content Placeholder 3"/>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2417177" y="2133599"/>
            <a:ext cx="9087436" cy="3777623"/>
          </a:xfrm>
          <a:prstGeom prst="rect">
            <a:avLst/>
          </a:prstGeom>
        </p:spPr>
      </p:pic>
      <p:cxnSp>
        <p:nvCxnSpPr>
          <p:cNvPr id="9" name="Straight Arrow Connector 8"/>
          <p:cNvCxnSpPr/>
          <p:nvPr/>
        </p:nvCxnSpPr>
        <p:spPr>
          <a:xfrm flipH="1">
            <a:off x="8109527" y="1265382"/>
            <a:ext cx="1256146" cy="36114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8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9220384" cy="2146799"/>
          </a:xfrm>
        </p:spPr>
        <p:txBody>
          <a:bodyPr>
            <a:normAutofit/>
          </a:bodyPr>
          <a:lstStyle/>
          <a:p>
            <a:r>
              <a:rPr lang="en-US" sz="2800" dirty="0">
                <a:latin typeface="Arial" panose="020B0604020202020204" pitchFamily="34" charset="0"/>
                <a:cs typeface="Arial" panose="020B0604020202020204" pitchFamily="34" charset="0"/>
              </a:rPr>
              <a:t>Choose the fees you are wanting to pay. All fees for a specific application must be paid for the application to be submitted. You may pay with credits card online now, or select the option to print an invoice and mail in a check.</a:t>
            </a:r>
          </a:p>
        </p:txBody>
      </p:sp>
      <p:pic>
        <p:nvPicPr>
          <p:cNvPr id="4" name="Content Placeholder 3"/>
          <p:cNvPicPr>
            <a:picLocks noGrp="1" noChangeAspect="1"/>
          </p:cNvPicPr>
          <p:nvPr>
            <p:ph idx="1"/>
          </p:nvPr>
        </p:nvPicPr>
        <p:blipFill>
          <a:blip r:embed="rId2"/>
          <a:stretch>
            <a:fillRect/>
          </a:stretch>
        </p:blipFill>
        <p:spPr>
          <a:xfrm>
            <a:off x="2946400" y="2623128"/>
            <a:ext cx="7693891" cy="3778250"/>
          </a:xfrm>
          <a:prstGeom prst="rect">
            <a:avLst/>
          </a:prstGeom>
        </p:spPr>
      </p:pic>
      <p:cxnSp>
        <p:nvCxnSpPr>
          <p:cNvPr id="9" name="Straight Arrow Connector 8"/>
          <p:cNvCxnSpPr/>
          <p:nvPr/>
        </p:nvCxnSpPr>
        <p:spPr>
          <a:xfrm flipH="1">
            <a:off x="5412509" y="1071418"/>
            <a:ext cx="3380509" cy="37037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742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555672"/>
          </a:xfrm>
        </p:spPr>
        <p:txBody>
          <a:bodyPr>
            <a:normAutofit fontScale="90000"/>
          </a:bodyPr>
          <a:lstStyle/>
          <a:p>
            <a:r>
              <a:rPr lang="en-US" dirty="0">
                <a:latin typeface="Arial" panose="020B0604020202020204" pitchFamily="34" charset="0"/>
                <a:cs typeface="Arial" panose="020B0604020202020204" pitchFamily="34" charset="0"/>
              </a:rPr>
              <a:t>On the Home page of your account, under the “my applications tab” you can also see your folder number</a:t>
            </a:r>
          </a:p>
        </p:txBody>
      </p:sp>
      <p:pic>
        <p:nvPicPr>
          <p:cNvPr id="4" name="Content Placeholder 3"/>
          <p:cNvPicPr>
            <a:picLocks noGrp="1" noChangeAspect="1"/>
          </p:cNvPicPr>
          <p:nvPr>
            <p:ph idx="1"/>
          </p:nvPr>
        </p:nvPicPr>
        <p:blipFill>
          <a:blip r:embed="rId2"/>
          <a:stretch>
            <a:fillRect/>
          </a:stretch>
        </p:blipFill>
        <p:spPr>
          <a:xfrm>
            <a:off x="2589213" y="2296042"/>
            <a:ext cx="8915400" cy="3453365"/>
          </a:xfrm>
          <a:prstGeom prst="rect">
            <a:avLst/>
          </a:prstGeom>
        </p:spPr>
      </p:pic>
      <p:cxnSp>
        <p:nvCxnSpPr>
          <p:cNvPr id="6" name="Straight Arrow Connector 5"/>
          <p:cNvCxnSpPr/>
          <p:nvPr/>
        </p:nvCxnSpPr>
        <p:spPr>
          <a:xfrm flipH="1">
            <a:off x="3466214" y="1663942"/>
            <a:ext cx="4250553" cy="140886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716767" y="1663942"/>
            <a:ext cx="175062" cy="264944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972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8911687" cy="2202217"/>
          </a:xfrm>
        </p:spPr>
        <p:txBody>
          <a:bodyPr>
            <a:noAutofit/>
          </a:bodyPr>
          <a:lstStyle/>
          <a:p>
            <a:r>
              <a:rPr lang="en-US" sz="2800" dirty="0">
                <a:latin typeface="Arial" panose="020B0604020202020204" pitchFamily="34" charset="0"/>
                <a:cs typeface="Arial" panose="020B0604020202020204" pitchFamily="34" charset="0"/>
              </a:rPr>
              <a:t>When the status has changed to “Pending – Internal Review” your application is complete and submitted.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This only happens when all required documents, payment has been made and you have reviewed your application.</a:t>
            </a:r>
          </a:p>
        </p:txBody>
      </p:sp>
      <p:pic>
        <p:nvPicPr>
          <p:cNvPr id="4" name="Content Placeholder 3"/>
          <p:cNvPicPr>
            <a:picLocks noGrp="1" noChangeAspect="1"/>
          </p:cNvPicPr>
          <p:nvPr>
            <p:ph idx="1"/>
          </p:nvPr>
        </p:nvPicPr>
        <p:blipFill>
          <a:blip r:embed="rId2"/>
          <a:stretch>
            <a:fillRect/>
          </a:stretch>
        </p:blipFill>
        <p:spPr>
          <a:xfrm>
            <a:off x="2592925" y="2959241"/>
            <a:ext cx="8915400" cy="3235329"/>
          </a:xfrm>
          <a:prstGeom prst="rect">
            <a:avLst/>
          </a:prstGeom>
        </p:spPr>
      </p:pic>
      <p:cxnSp>
        <p:nvCxnSpPr>
          <p:cNvPr id="6" name="Straight Arrow Connector 5"/>
          <p:cNvCxnSpPr/>
          <p:nvPr/>
        </p:nvCxnSpPr>
        <p:spPr>
          <a:xfrm flipH="1">
            <a:off x="9009743" y="1025236"/>
            <a:ext cx="512948" cy="438826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962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7141" y="1302326"/>
            <a:ext cx="10364451" cy="4684889"/>
          </a:xfrm>
        </p:spPr>
        <p:txBody>
          <a:bodyPr>
            <a:normAutofit fontScale="90000"/>
          </a:bodyPr>
          <a:lstStyle/>
          <a:p>
            <a:r>
              <a:rPr lang="en-US" sz="4000" dirty="0">
                <a:latin typeface="Arial" panose="020B0604020202020204" pitchFamily="34" charset="0"/>
                <a:cs typeface="Arial" panose="020B0604020202020204" pitchFamily="34" charset="0"/>
              </a:rPr>
              <a:t>--License issuance will not occur until a complete background check has cleared (if required)</a:t>
            </a:r>
            <a:br>
              <a:rPr lang="en-US" sz="40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--Processing time is 4-6 weeks depending on the background check.</a:t>
            </a:r>
            <a:br>
              <a:rPr lang="en-US" sz="40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--Coming to our office for the background check will expedite the background process.</a:t>
            </a:r>
            <a:br>
              <a:rPr lang="en-US" sz="4800" dirty="0">
                <a:latin typeface="Arial" panose="020B0604020202020204" pitchFamily="34" charset="0"/>
                <a:cs typeface="Arial" panose="020B0604020202020204" pitchFamily="34" charset="0"/>
              </a:rPr>
            </a:br>
            <a:br>
              <a:rPr lang="en-US" sz="4800" dirty="0">
                <a:latin typeface="Arial" panose="020B0604020202020204" pitchFamily="34" charset="0"/>
                <a:cs typeface="Arial" panose="020B0604020202020204" pitchFamily="34" charset="0"/>
              </a:rPr>
            </a:br>
            <a:br>
              <a:rPr lang="en-US" sz="4800" dirty="0">
                <a:latin typeface="Arial" panose="020B0604020202020204" pitchFamily="34" charset="0"/>
                <a:cs typeface="Arial" panose="020B0604020202020204" pitchFamily="34" charset="0"/>
              </a:rPr>
            </a:b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2156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5078062" y="609600"/>
            <a:ext cx="6200163" cy="5181599"/>
          </a:xfrm>
          <a:prstGeom prst="rect">
            <a:avLst/>
          </a:prstGeom>
        </p:spPr>
        <p:txBody>
          <a:bodyPr/>
          <a:lstStyle/>
          <a:p>
            <a:endParaRPr lang="en-US"/>
          </a:p>
        </p:txBody>
      </p:sp>
      <p:sp>
        <p:nvSpPr>
          <p:cNvPr id="5" name="Text Placeholder 4"/>
          <p:cNvSpPr>
            <a:spLocks noGrp="1"/>
          </p:cNvSpPr>
          <p:nvPr>
            <p:ph type="body" sz="half" idx="2"/>
          </p:nvPr>
        </p:nvSpPr>
        <p:spPr>
          <a:xfrm>
            <a:off x="913774" y="1320800"/>
            <a:ext cx="3935689" cy="4854223"/>
          </a:xfrm>
        </p:spPr>
        <p:txBody>
          <a:bodyPr>
            <a:normAutofit lnSpcReduction="10000"/>
          </a:bodyPr>
          <a:lstStyle/>
          <a:p>
            <a:r>
              <a:rPr lang="en-US" sz="1800" dirty="0">
                <a:latin typeface="Arial" panose="020B0604020202020204" pitchFamily="34" charset="0"/>
                <a:cs typeface="Arial" panose="020B0604020202020204" pitchFamily="34" charset="0"/>
              </a:rPr>
              <a:t>If you already hold a Coaching Authorization, Para. Certificate, you will </a:t>
            </a:r>
          </a:p>
          <a:p>
            <a:pPr algn="ctr"/>
            <a:r>
              <a:rPr lang="en-US" sz="1800" b="1" dirty="0">
                <a:latin typeface="Arial" panose="020B0604020202020204" pitchFamily="34" charset="0"/>
                <a:cs typeface="Arial" panose="020B0604020202020204" pitchFamily="34" charset="0"/>
              </a:rPr>
              <a:t>CHOOSE “Yes” </a:t>
            </a:r>
          </a:p>
          <a:p>
            <a:r>
              <a:rPr lang="en-US" sz="1800" dirty="0">
                <a:latin typeface="Arial" panose="020B0604020202020204" pitchFamily="34" charset="0"/>
                <a:cs typeface="Arial" panose="020B0604020202020204" pitchFamily="34" charset="0"/>
              </a:rPr>
              <a:t>If you do not remember your folder number, you may look it up here. You will </a:t>
            </a:r>
            <a:r>
              <a:rPr lang="en-US" sz="1800" u="sng" dirty="0">
                <a:latin typeface="Arial" panose="020B0604020202020204" pitchFamily="34" charset="0"/>
                <a:cs typeface="Arial" panose="020B0604020202020204" pitchFamily="34" charset="0"/>
              </a:rPr>
              <a:t>NEED</a:t>
            </a:r>
            <a:r>
              <a:rPr lang="en-US" sz="1800" dirty="0">
                <a:latin typeface="Arial" panose="020B0604020202020204" pitchFamily="34" charset="0"/>
                <a:cs typeface="Arial" panose="020B0604020202020204" pitchFamily="34" charset="0"/>
              </a:rPr>
              <a:t> your folder number to complete the application.</a:t>
            </a:r>
          </a:p>
          <a:p>
            <a:pPr algn="ctr"/>
            <a:r>
              <a:rPr lang="en-US" sz="1800" b="1" dirty="0">
                <a:latin typeface="Arial" panose="020B0604020202020204" pitchFamily="34" charset="0"/>
                <a:cs typeface="Arial" panose="020B0604020202020204" pitchFamily="34" charset="0"/>
              </a:rPr>
              <a:t>(GO TO SLIDE 4)</a:t>
            </a:r>
          </a:p>
          <a:p>
            <a:endParaRPr lang="en-US"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If you have </a:t>
            </a:r>
            <a:r>
              <a:rPr lang="en-US" sz="1800" b="1" dirty="0">
                <a:latin typeface="Arial" panose="020B0604020202020204" pitchFamily="34" charset="0"/>
                <a:cs typeface="Arial" panose="020B0604020202020204" pitchFamily="34" charset="0"/>
              </a:rPr>
              <a:t>NEVER HELD A LICENSE </a:t>
            </a:r>
            <a:r>
              <a:rPr lang="en-US" sz="1800" dirty="0">
                <a:latin typeface="Arial" panose="020B0604020202020204" pitchFamily="34" charset="0"/>
                <a:cs typeface="Arial" panose="020B0604020202020204" pitchFamily="34" charset="0"/>
              </a:rPr>
              <a:t>with the </a:t>
            </a:r>
            <a:r>
              <a:rPr lang="en-US" sz="1800" dirty="0" err="1">
                <a:latin typeface="Arial" panose="020B0604020202020204" pitchFamily="34" charset="0"/>
                <a:cs typeface="Arial" panose="020B0604020202020204" pitchFamily="34" charset="0"/>
              </a:rPr>
              <a:t>BoEE</a:t>
            </a:r>
            <a:r>
              <a:rPr lang="en-US" sz="1800" dirty="0">
                <a:latin typeface="Arial" panose="020B0604020202020204" pitchFamily="34" charset="0"/>
                <a:cs typeface="Arial" panose="020B0604020202020204" pitchFamily="34" charset="0"/>
              </a:rPr>
              <a:t>, you will choose </a:t>
            </a:r>
            <a:r>
              <a:rPr lang="en-US" sz="1800" b="1" dirty="0">
                <a:latin typeface="Arial" panose="020B0604020202020204" pitchFamily="34" charset="0"/>
                <a:cs typeface="Arial" panose="020B0604020202020204" pitchFamily="34" charset="0"/>
              </a:rPr>
              <a:t>“NO”. </a:t>
            </a:r>
            <a:r>
              <a:rPr lang="en-US" sz="1800" dirty="0">
                <a:latin typeface="Arial" panose="020B0604020202020204" pitchFamily="34" charset="0"/>
                <a:cs typeface="Arial" panose="020B0604020202020204" pitchFamily="34" charset="0"/>
              </a:rPr>
              <a:t>This will be most of you.</a:t>
            </a:r>
          </a:p>
          <a:p>
            <a:pPr algn="ctr"/>
            <a:r>
              <a:rPr lang="en-US" sz="1800" b="1" dirty="0">
                <a:latin typeface="Arial" panose="020B0604020202020204" pitchFamily="34" charset="0"/>
                <a:cs typeface="Arial" panose="020B0604020202020204" pitchFamily="34" charset="0"/>
              </a:rPr>
              <a:t>(SKIP TO SLIDE 5)</a:t>
            </a:r>
          </a:p>
        </p:txBody>
      </p:sp>
      <p:pic>
        <p:nvPicPr>
          <p:cNvPr id="7" name="Picture 6"/>
          <p:cNvPicPr/>
          <p:nvPr/>
        </p:nvPicPr>
        <p:blipFill>
          <a:blip r:embed="rId2"/>
          <a:stretch>
            <a:fillRect/>
          </a:stretch>
        </p:blipFill>
        <p:spPr>
          <a:xfrm>
            <a:off x="5078063" y="609600"/>
            <a:ext cx="6200162" cy="5181599"/>
          </a:xfrm>
          <a:prstGeom prst="rect">
            <a:avLst/>
          </a:prstGeom>
        </p:spPr>
      </p:pic>
    </p:spTree>
    <p:extLst>
      <p:ext uri="{BB962C8B-B14F-4D97-AF65-F5344CB8AC3E}">
        <p14:creationId xmlns:p14="http://schemas.microsoft.com/office/powerpoint/2010/main" val="1452786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364" y="446088"/>
            <a:ext cx="5504872" cy="671512"/>
          </a:xfrm>
        </p:spPr>
        <p:txBody>
          <a:bodyPr>
            <a:noAutofit/>
          </a:bodyPr>
          <a:lstStyle/>
          <a:p>
            <a:r>
              <a:rPr lang="en-US" sz="2400" b="1" dirty="0">
                <a:latin typeface="Arial" panose="020B0604020202020204" pitchFamily="34" charset="0"/>
                <a:cs typeface="Arial" panose="020B0604020202020204" pitchFamily="34" charset="0"/>
              </a:rPr>
              <a:t>Returning to your application. </a:t>
            </a:r>
          </a:p>
        </p:txBody>
      </p:sp>
      <p:sp>
        <p:nvSpPr>
          <p:cNvPr id="3" name="Text Placeholder 2"/>
          <p:cNvSpPr>
            <a:spLocks noGrp="1"/>
          </p:cNvSpPr>
          <p:nvPr>
            <p:ph type="body" sz="half" idx="2"/>
          </p:nvPr>
        </p:nvSpPr>
        <p:spPr/>
        <p:txBody>
          <a:bodyPr>
            <a:normAutofit/>
          </a:bodyPr>
          <a:lstStyle/>
          <a:p>
            <a:r>
              <a:rPr lang="en-US" sz="2000" dirty="0">
                <a:latin typeface="Arial" panose="020B0604020202020204" pitchFamily="34" charset="0"/>
                <a:cs typeface="Arial" panose="020B0604020202020204" pitchFamily="34" charset="0"/>
              </a:rPr>
              <a:t>If you start your application, but do not complete it all in one sitting, you may leave an come back.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Go to the </a:t>
            </a:r>
            <a:r>
              <a:rPr lang="en-US" sz="2000" dirty="0" err="1">
                <a:latin typeface="Arial" panose="020B0604020202020204" pitchFamily="34" charset="0"/>
                <a:cs typeface="Arial" panose="020B0604020202020204" pitchFamily="34" charset="0"/>
              </a:rPr>
              <a:t>BoEE</a:t>
            </a:r>
            <a:r>
              <a:rPr lang="en-US" sz="2000" dirty="0">
                <a:latin typeface="Arial" panose="020B0604020202020204" pitchFamily="34" charset="0"/>
                <a:cs typeface="Arial" panose="020B0604020202020204" pitchFamily="34" charset="0"/>
              </a:rPr>
              <a:t> website and locate the same “ I Agree” button</a:t>
            </a:r>
          </a:p>
        </p:txBody>
      </p:sp>
      <p:pic>
        <p:nvPicPr>
          <p:cNvPr id="5" name="Picture 4"/>
          <p:cNvPicPr>
            <a:picLocks noChangeAspect="1"/>
          </p:cNvPicPr>
          <p:nvPr/>
        </p:nvPicPr>
        <p:blipFill>
          <a:blip r:embed="rId2"/>
          <a:stretch>
            <a:fillRect/>
          </a:stretch>
        </p:blipFill>
        <p:spPr>
          <a:xfrm>
            <a:off x="6250709" y="1694048"/>
            <a:ext cx="5739370" cy="2514600"/>
          </a:xfrm>
          <a:prstGeom prst="rect">
            <a:avLst/>
          </a:prstGeom>
        </p:spPr>
      </p:pic>
    </p:spTree>
    <p:extLst>
      <p:ext uri="{BB962C8B-B14F-4D97-AF65-F5344CB8AC3E}">
        <p14:creationId xmlns:p14="http://schemas.microsoft.com/office/powerpoint/2010/main" val="79927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Type the same email and password from your original registration, and click “Log In”</a:t>
            </a:r>
          </a:p>
        </p:txBody>
      </p:sp>
      <p:pic>
        <p:nvPicPr>
          <p:cNvPr id="7" name="Picture 6"/>
          <p:cNvPicPr>
            <a:picLocks noChangeAspect="1"/>
          </p:cNvPicPr>
          <p:nvPr/>
        </p:nvPicPr>
        <p:blipFill>
          <a:blip r:embed="rId2"/>
          <a:stretch>
            <a:fillRect/>
          </a:stretch>
        </p:blipFill>
        <p:spPr>
          <a:xfrm>
            <a:off x="2941637" y="1983785"/>
            <a:ext cx="8562975" cy="4076700"/>
          </a:xfrm>
          <a:prstGeom prst="rect">
            <a:avLst/>
          </a:prstGeom>
        </p:spPr>
      </p:pic>
    </p:spTree>
    <p:extLst>
      <p:ext uri="{BB962C8B-B14F-4D97-AF65-F5344CB8AC3E}">
        <p14:creationId xmlns:p14="http://schemas.microsoft.com/office/powerpoint/2010/main" val="3329808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Click on the “My Applications” tab at the top of the page</a:t>
            </a:r>
          </a:p>
        </p:txBody>
      </p:sp>
      <p:pic>
        <p:nvPicPr>
          <p:cNvPr id="4" name="Content Placeholder 3"/>
          <p:cNvPicPr>
            <a:picLocks noGrp="1" noChangeAspect="1"/>
          </p:cNvPicPr>
          <p:nvPr>
            <p:ph idx="1"/>
          </p:nvPr>
        </p:nvPicPr>
        <p:blipFill>
          <a:blip r:embed="rId2"/>
          <a:stretch>
            <a:fillRect/>
          </a:stretch>
        </p:blipFill>
        <p:spPr>
          <a:xfrm>
            <a:off x="3956338" y="2200996"/>
            <a:ext cx="6092826" cy="3724259"/>
          </a:xfrm>
          <a:prstGeom prst="rect">
            <a:avLst/>
          </a:prstGeom>
        </p:spPr>
      </p:pic>
    </p:spTree>
    <p:extLst>
      <p:ext uri="{BB962C8B-B14F-4D97-AF65-F5344CB8AC3E}">
        <p14:creationId xmlns:p14="http://schemas.microsoft.com/office/powerpoint/2010/main" val="1516771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Select your application (note, this number will be specific to your application)</a:t>
            </a:r>
          </a:p>
        </p:txBody>
      </p:sp>
      <p:pic>
        <p:nvPicPr>
          <p:cNvPr id="5" name="Content Placeholder 4"/>
          <p:cNvPicPr>
            <a:picLocks noGrp="1" noChangeAspect="1"/>
          </p:cNvPicPr>
          <p:nvPr>
            <p:ph idx="1"/>
          </p:nvPr>
        </p:nvPicPr>
        <p:blipFill>
          <a:blip r:embed="rId2"/>
          <a:stretch>
            <a:fillRect/>
          </a:stretch>
        </p:blipFill>
        <p:spPr>
          <a:xfrm>
            <a:off x="2589213" y="2133600"/>
            <a:ext cx="8915400" cy="3280507"/>
          </a:xfrm>
          <a:prstGeom prst="rect">
            <a:avLst/>
          </a:prstGeom>
        </p:spPr>
      </p:pic>
      <p:cxnSp>
        <p:nvCxnSpPr>
          <p:cNvPr id="8" name="Straight Arrow Connector 7"/>
          <p:cNvCxnSpPr/>
          <p:nvPr/>
        </p:nvCxnSpPr>
        <p:spPr>
          <a:xfrm flipH="1">
            <a:off x="5024582" y="1431636"/>
            <a:ext cx="5301673" cy="31218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615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panose="020B0604020202020204" pitchFamily="34" charset="0"/>
                <a:cs typeface="Arial" panose="020B0604020202020204" pitchFamily="34" charset="0"/>
              </a:rPr>
              <a:t>You may pickup where you left off, and complete your application. </a:t>
            </a:r>
          </a:p>
        </p:txBody>
      </p:sp>
    </p:spTree>
    <p:extLst>
      <p:ext uri="{BB962C8B-B14F-4D97-AF65-F5344CB8AC3E}">
        <p14:creationId xmlns:p14="http://schemas.microsoft.com/office/powerpoint/2010/main" val="1616449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210" y="680720"/>
            <a:ext cx="3935688" cy="494506"/>
          </a:xfrm>
        </p:spPr>
        <p:txBody>
          <a:bodyPr>
            <a:normAutofit/>
          </a:bodyPr>
          <a:lstStyle/>
          <a:p>
            <a:r>
              <a:rPr lang="en-US" b="1" dirty="0">
                <a:latin typeface="Arial" panose="020B0604020202020204" pitchFamily="34" charset="0"/>
                <a:cs typeface="Arial" panose="020B0604020202020204" pitchFamily="34" charset="0"/>
              </a:rPr>
              <a:t>Existing folder Number “Yes”</a:t>
            </a:r>
          </a:p>
        </p:txBody>
      </p:sp>
      <p:pic>
        <p:nvPicPr>
          <p:cNvPr id="5" name="Content Placeholder 4"/>
          <p:cNvPicPr>
            <a:picLocks noGrp="1" noChangeAspect="1"/>
          </p:cNvPicPr>
          <p:nvPr>
            <p:ph sz="quarter" idx="4294967295"/>
          </p:nvPr>
        </p:nvPicPr>
        <p:blipFill>
          <a:blip r:embed="rId2"/>
          <a:stretch>
            <a:fillRect/>
          </a:stretch>
        </p:blipFill>
        <p:spPr>
          <a:xfrm>
            <a:off x="5971319" y="609600"/>
            <a:ext cx="4413374" cy="5181600"/>
          </a:xfrm>
          <a:prstGeom prst="rect">
            <a:avLst/>
          </a:prstGeom>
        </p:spPr>
      </p:pic>
      <p:sp>
        <p:nvSpPr>
          <p:cNvPr id="4" name="Text Placeholder 3"/>
          <p:cNvSpPr>
            <a:spLocks noGrp="1"/>
          </p:cNvSpPr>
          <p:nvPr>
            <p:ph type="body" sz="half" idx="2"/>
          </p:nvPr>
        </p:nvSpPr>
        <p:spPr>
          <a:xfrm>
            <a:off x="2187724" y="1598613"/>
            <a:ext cx="3783595" cy="4262436"/>
          </a:xfrm>
        </p:spPr>
        <p:txBody>
          <a:bodyPr>
            <a:normAutofit/>
          </a:bodyPr>
          <a:lstStyle/>
          <a:p>
            <a:pPr algn="ctr"/>
            <a:r>
              <a:rPr lang="en-US" sz="2800" dirty="0">
                <a:latin typeface="Arial" panose="020B0604020202020204" pitchFamily="34" charset="0"/>
                <a:cs typeface="Arial" panose="020B0604020202020204" pitchFamily="34" charset="0"/>
              </a:rPr>
              <a:t>Enter email that you will use as a login user name for this account and folder number</a:t>
            </a:r>
          </a:p>
          <a:p>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CLICK “SIGN UP”</a:t>
            </a:r>
          </a:p>
          <a:p>
            <a:pPr algn="ctr"/>
            <a:r>
              <a:rPr lang="en-US" sz="2800" b="1" dirty="0">
                <a:latin typeface="Arial" panose="020B0604020202020204" pitchFamily="34" charset="0"/>
                <a:cs typeface="Arial" panose="020B0604020202020204" pitchFamily="34" charset="0"/>
              </a:rPr>
              <a:t>(SKIP TO SLIDE 6)</a:t>
            </a:r>
          </a:p>
        </p:txBody>
      </p:sp>
      <p:cxnSp>
        <p:nvCxnSpPr>
          <p:cNvPr id="6" name="Straight Arrow Connector 5"/>
          <p:cNvCxnSpPr/>
          <p:nvPr/>
        </p:nvCxnSpPr>
        <p:spPr>
          <a:xfrm>
            <a:off x="4481364" y="3435001"/>
            <a:ext cx="1854437" cy="5896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911600" y="4795520"/>
            <a:ext cx="4643120" cy="3251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83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74800" y="497251"/>
            <a:ext cx="4572000" cy="640669"/>
          </a:xfrm>
        </p:spPr>
        <p:txBody>
          <a:bodyPr>
            <a:normAutofit/>
          </a:bodyPr>
          <a:lstStyle/>
          <a:p>
            <a:r>
              <a:rPr lang="en-US" sz="2400" b="1" dirty="0">
                <a:latin typeface="Arial" panose="020B0604020202020204" pitchFamily="34" charset="0"/>
                <a:cs typeface="Arial" panose="020B0604020202020204" pitchFamily="34" charset="0"/>
              </a:rPr>
              <a:t>Existing folder Number “No”</a:t>
            </a:r>
          </a:p>
        </p:txBody>
      </p:sp>
      <p:sp>
        <p:nvSpPr>
          <p:cNvPr id="5" name="Text Placeholder 4"/>
          <p:cNvSpPr>
            <a:spLocks noGrp="1"/>
          </p:cNvSpPr>
          <p:nvPr>
            <p:ph type="body" sz="half" idx="2"/>
          </p:nvPr>
        </p:nvSpPr>
        <p:spPr>
          <a:xfrm>
            <a:off x="1391920" y="1767465"/>
            <a:ext cx="4978400" cy="4763911"/>
          </a:xfrm>
        </p:spPr>
        <p:txBody>
          <a:bodyPr>
            <a:normAutofit/>
          </a:bodyPr>
          <a:lstStyle/>
          <a:p>
            <a:r>
              <a:rPr lang="en-US" sz="2400" dirty="0">
                <a:latin typeface="Arial" panose="020B0604020202020204" pitchFamily="34" charset="0"/>
                <a:cs typeface="Arial" panose="020B0604020202020204" pitchFamily="34" charset="0"/>
              </a:rPr>
              <a:t>Complete all information. Please review carefully.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Errors can cause issues with future applications, background checks, and delays in processing.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Use a stable email (Gmail, yahoo etc.) that will not change much over your life.</a:t>
            </a:r>
          </a:p>
          <a:p>
            <a:pPr algn="ctr"/>
            <a:r>
              <a:rPr lang="en-US" sz="2400" dirty="0">
                <a:latin typeface="Arial" panose="020B0604020202020204" pitchFamily="34" charset="0"/>
                <a:cs typeface="Arial" panose="020B0604020202020204" pitchFamily="34" charset="0"/>
              </a:rPr>
              <a:t>Click “Sign Up”</a:t>
            </a:r>
          </a:p>
          <a:p>
            <a:endParaRPr lang="en-US" dirty="0"/>
          </a:p>
        </p:txBody>
      </p:sp>
      <p:pic>
        <p:nvPicPr>
          <p:cNvPr id="8" name="Content Placeholder 7"/>
          <p:cNvPicPr>
            <a:picLocks noGrp="1"/>
          </p:cNvPicPr>
          <p:nvPr>
            <p:ph sz="quarter" idx="4294967295"/>
          </p:nvPr>
        </p:nvPicPr>
        <p:blipFill>
          <a:blip r:embed="rId2"/>
          <a:stretch>
            <a:fillRect/>
          </a:stretch>
        </p:blipFill>
        <p:spPr>
          <a:xfrm>
            <a:off x="6502092" y="609600"/>
            <a:ext cx="3386997" cy="5181600"/>
          </a:xfrm>
          <a:prstGeom prst="rect">
            <a:avLst/>
          </a:prstGeom>
        </p:spPr>
      </p:pic>
      <p:cxnSp>
        <p:nvCxnSpPr>
          <p:cNvPr id="3" name="Straight Arrow Connector 2"/>
          <p:cNvCxnSpPr/>
          <p:nvPr/>
        </p:nvCxnSpPr>
        <p:spPr>
          <a:xfrm flipV="1">
            <a:off x="5059680" y="5090160"/>
            <a:ext cx="3556000" cy="12801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043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45921" y="539753"/>
            <a:ext cx="4013200" cy="801367"/>
          </a:xfrm>
        </p:spPr>
        <p:txBody>
          <a:bodyPr>
            <a:noAutofit/>
          </a:bodyPr>
          <a:lstStyle/>
          <a:p>
            <a:r>
              <a:rPr lang="en-US" sz="2400" b="1" dirty="0">
                <a:latin typeface="Arial" panose="020B0604020202020204" pitchFamily="34" charset="0"/>
                <a:cs typeface="Arial" panose="020B0604020202020204" pitchFamily="34" charset="0"/>
              </a:rPr>
              <a:t>An email will be sent to the address provided.</a:t>
            </a:r>
          </a:p>
        </p:txBody>
      </p:sp>
      <p:pic>
        <p:nvPicPr>
          <p:cNvPr id="9" name="Content Placeholder 8"/>
          <p:cNvPicPr>
            <a:picLocks noGrp="1" noChangeAspect="1"/>
          </p:cNvPicPr>
          <p:nvPr>
            <p:ph sz="quarter" idx="4294967295"/>
          </p:nvPr>
        </p:nvPicPr>
        <p:blipFill>
          <a:blip r:embed="rId2"/>
          <a:stretch>
            <a:fillRect/>
          </a:stretch>
        </p:blipFill>
        <p:spPr>
          <a:xfrm>
            <a:off x="5659121" y="688623"/>
            <a:ext cx="6205501" cy="5023556"/>
          </a:xfrm>
          <a:prstGeom prst="rect">
            <a:avLst/>
          </a:prstGeom>
        </p:spPr>
      </p:pic>
      <p:sp>
        <p:nvSpPr>
          <p:cNvPr id="7" name="Text Placeholder 6"/>
          <p:cNvSpPr>
            <a:spLocks noGrp="1"/>
          </p:cNvSpPr>
          <p:nvPr>
            <p:ph type="body" sz="half" idx="2"/>
          </p:nvPr>
        </p:nvSpPr>
        <p:spPr>
          <a:xfrm>
            <a:off x="1879601" y="1598613"/>
            <a:ext cx="3596640" cy="4262436"/>
          </a:xfrm>
        </p:spPr>
        <p:txBody>
          <a:bodyPr>
            <a:normAutofit/>
          </a:bodyPr>
          <a:lstStyle/>
          <a:p>
            <a:r>
              <a:rPr lang="en-US" sz="3200" dirty="0">
                <a:latin typeface="Arial" panose="020B0604020202020204" pitchFamily="34" charset="0"/>
                <a:cs typeface="Arial" panose="020B0604020202020204" pitchFamily="34" charset="0"/>
              </a:rPr>
              <a:t>Click the link in the email to setup your new password and start your account. </a:t>
            </a:r>
          </a:p>
        </p:txBody>
      </p:sp>
      <p:cxnSp>
        <p:nvCxnSpPr>
          <p:cNvPr id="11" name="Straight Arrow Connector 10"/>
          <p:cNvCxnSpPr/>
          <p:nvPr/>
        </p:nvCxnSpPr>
        <p:spPr>
          <a:xfrm flipV="1">
            <a:off x="4470400" y="2201335"/>
            <a:ext cx="3420533" cy="6333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66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239" y="609600"/>
            <a:ext cx="3434081" cy="629919"/>
          </a:xfrm>
        </p:spPr>
        <p:txBody>
          <a:bodyPr>
            <a:noAutofit/>
          </a:bodyPr>
          <a:lstStyle/>
          <a:p>
            <a:r>
              <a:rPr lang="en-US" sz="4000" b="1" dirty="0">
                <a:latin typeface="Arial" panose="020B0604020202020204" pitchFamily="34" charset="0"/>
                <a:cs typeface="Arial" panose="020B0604020202020204" pitchFamily="34" charset="0"/>
              </a:rPr>
              <a:t>Password</a:t>
            </a:r>
          </a:p>
        </p:txBody>
      </p:sp>
      <p:sp>
        <p:nvSpPr>
          <p:cNvPr id="4" name="Text Placeholder 3"/>
          <p:cNvSpPr>
            <a:spLocks noGrp="1"/>
          </p:cNvSpPr>
          <p:nvPr>
            <p:ph type="body" sz="half" idx="2"/>
          </p:nvPr>
        </p:nvSpPr>
        <p:spPr>
          <a:xfrm>
            <a:off x="1361440" y="1598613"/>
            <a:ext cx="4165601" cy="4262436"/>
          </a:xfrm>
        </p:spPr>
        <p:txBody>
          <a:bodyPr>
            <a:normAutofit/>
          </a:bodyPr>
          <a:lstStyle/>
          <a:p>
            <a:r>
              <a:rPr lang="en-US" sz="3600" dirty="0">
                <a:latin typeface="Arial" panose="020B0604020202020204" pitchFamily="34" charset="0"/>
                <a:cs typeface="Arial" panose="020B0604020202020204" pitchFamily="34" charset="0"/>
              </a:rPr>
              <a:t>A request for a password will be sent to the email provided. Remember this password for future use.</a:t>
            </a:r>
          </a:p>
        </p:txBody>
      </p:sp>
      <p:pic>
        <p:nvPicPr>
          <p:cNvPr id="5" name="Content Placeholder 4"/>
          <p:cNvPicPr>
            <a:picLocks noGrp="1"/>
          </p:cNvPicPr>
          <p:nvPr>
            <p:ph sz="quarter" idx="4294967295"/>
          </p:nvPr>
        </p:nvPicPr>
        <p:blipFill>
          <a:blip r:embed="rId2"/>
          <a:stretch>
            <a:fillRect/>
          </a:stretch>
        </p:blipFill>
        <p:spPr>
          <a:xfrm>
            <a:off x="6373706" y="679449"/>
            <a:ext cx="4899377" cy="5181600"/>
          </a:xfrm>
          <a:prstGeom prst="rect">
            <a:avLst/>
          </a:prstGeom>
        </p:spPr>
      </p:pic>
    </p:spTree>
    <p:extLst>
      <p:ext uri="{BB962C8B-B14F-4D97-AF65-F5344CB8AC3E}">
        <p14:creationId xmlns:p14="http://schemas.microsoft.com/office/powerpoint/2010/main" val="1100306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1615440" y="467361"/>
            <a:ext cx="4367211" cy="982186"/>
          </a:xfrm>
        </p:spPr>
        <p:txBody>
          <a:bodyPr>
            <a:noAutofit/>
          </a:bodyPr>
          <a:lstStyle/>
          <a:p>
            <a:r>
              <a:rPr lang="en-US" sz="3200" b="1" dirty="0">
                <a:latin typeface="Arial" panose="020B0604020202020204" pitchFamily="34" charset="0"/>
                <a:cs typeface="Arial" panose="020B0604020202020204" pitchFamily="34" charset="0"/>
              </a:rPr>
              <a:t>Logging in with existing account</a:t>
            </a:r>
          </a:p>
        </p:txBody>
      </p:sp>
      <p:sp>
        <p:nvSpPr>
          <p:cNvPr id="21" name="Text Placeholder 20"/>
          <p:cNvSpPr>
            <a:spLocks noGrp="1"/>
          </p:cNvSpPr>
          <p:nvPr>
            <p:ph type="body" sz="half" idx="2"/>
          </p:nvPr>
        </p:nvSpPr>
        <p:spPr>
          <a:xfrm>
            <a:off x="1798320" y="1598613"/>
            <a:ext cx="4296091" cy="4262436"/>
          </a:xfrm>
        </p:spPr>
        <p:txBody>
          <a:bodyPr>
            <a:normAutofit/>
          </a:bodyPr>
          <a:lstStyle/>
          <a:p>
            <a:endParaRPr lang="en-US" dirty="0"/>
          </a:p>
          <a:p>
            <a:r>
              <a:rPr lang="en-US" sz="2800" dirty="0">
                <a:latin typeface="Arial" panose="020B0604020202020204" pitchFamily="34" charset="0"/>
                <a:cs typeface="Arial" panose="020B0604020202020204" pitchFamily="34" charset="0"/>
              </a:rPr>
              <a:t>Use the email you used to set up your account previously</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Password reset will be sent to the username email originally used to set up the account</a:t>
            </a:r>
          </a:p>
        </p:txBody>
      </p:sp>
      <p:pic>
        <p:nvPicPr>
          <p:cNvPr id="7" name="Content Placeholder 6"/>
          <p:cNvPicPr>
            <a:picLocks noGrp="1" noChangeAspect="1"/>
          </p:cNvPicPr>
          <p:nvPr>
            <p:ph sz="quarter" idx="4294967295"/>
          </p:nvPr>
        </p:nvPicPr>
        <p:blipFill>
          <a:blip r:embed="rId2"/>
          <a:stretch>
            <a:fillRect/>
          </a:stretch>
        </p:blipFill>
        <p:spPr>
          <a:xfrm>
            <a:off x="6378891" y="679449"/>
            <a:ext cx="4175184" cy="5181600"/>
          </a:xfrm>
          <a:prstGeom prst="rect">
            <a:avLst/>
          </a:prstGeom>
        </p:spPr>
      </p:pic>
    </p:spTree>
    <p:extLst>
      <p:ext uri="{BB962C8B-B14F-4D97-AF65-F5344CB8AC3E}">
        <p14:creationId xmlns:p14="http://schemas.microsoft.com/office/powerpoint/2010/main" val="67595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47569" y="624110"/>
            <a:ext cx="9857044" cy="775132"/>
          </a:xfrm>
        </p:spPr>
        <p:txBody>
          <a:bodyPr/>
          <a:lstStyle/>
          <a:p>
            <a:pPr algn="ctr"/>
            <a:r>
              <a:rPr lang="en-US" dirty="0">
                <a:latin typeface="Arial" panose="020B0604020202020204" pitchFamily="34" charset="0"/>
                <a:cs typeface="Arial" panose="020B0604020202020204" pitchFamily="34" charset="0"/>
              </a:rPr>
              <a:t>You are now logged in to the application system</a:t>
            </a:r>
          </a:p>
        </p:txBody>
      </p:sp>
      <p:sp>
        <p:nvSpPr>
          <p:cNvPr id="6" name="Content Placeholder 5"/>
          <p:cNvSpPr>
            <a:spLocks noGrp="1"/>
          </p:cNvSpPr>
          <p:nvPr>
            <p:ph idx="1"/>
          </p:nvPr>
        </p:nvSpPr>
        <p:spPr/>
        <p:txBody>
          <a:bodyPr>
            <a:normAutofit/>
          </a:bodyPr>
          <a:lstStyle/>
          <a:p>
            <a:pPr marL="0" indent="0">
              <a:buNone/>
            </a:pPr>
            <a:r>
              <a:rPr lang="en-US" sz="2400" dirty="0">
                <a:latin typeface="Arial" panose="020B0604020202020204" pitchFamily="34" charset="0"/>
                <a:cs typeface="Arial" panose="020B0604020202020204" pitchFamily="34" charset="0"/>
              </a:rPr>
              <a:t>Click the “New application or renew” to start an application. </a:t>
            </a:r>
          </a:p>
        </p:txBody>
      </p:sp>
      <p:pic>
        <p:nvPicPr>
          <p:cNvPr id="7" name="Picture 6"/>
          <p:cNvPicPr/>
          <p:nvPr/>
        </p:nvPicPr>
        <p:blipFill>
          <a:blip r:embed="rId2"/>
          <a:stretch>
            <a:fillRect/>
          </a:stretch>
        </p:blipFill>
        <p:spPr>
          <a:xfrm>
            <a:off x="737698" y="3149600"/>
            <a:ext cx="10715978" cy="3495980"/>
          </a:xfrm>
          <a:prstGeom prst="rect">
            <a:avLst/>
          </a:prstGeom>
        </p:spPr>
      </p:pic>
      <p:cxnSp>
        <p:nvCxnSpPr>
          <p:cNvPr id="9" name="Straight Arrow Connector 8"/>
          <p:cNvCxnSpPr/>
          <p:nvPr/>
        </p:nvCxnSpPr>
        <p:spPr>
          <a:xfrm>
            <a:off x="3307644" y="2720622"/>
            <a:ext cx="1117600" cy="1749778"/>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1272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1312</TotalTime>
  <Words>1079</Words>
  <Application>Microsoft Office PowerPoint</Application>
  <PresentationFormat>Widescreen</PresentationFormat>
  <Paragraphs>73</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Century Gothic</vt:lpstr>
      <vt:lpstr>Wingdings</vt:lpstr>
      <vt:lpstr>Wingdings 3</vt:lpstr>
      <vt:lpstr>Wisp</vt:lpstr>
      <vt:lpstr>Substitute authorization Application</vt:lpstr>
      <vt:lpstr>Home page BoEE</vt:lpstr>
      <vt:lpstr>PowerPoint Presentation</vt:lpstr>
      <vt:lpstr>Existing folder Number “Yes”</vt:lpstr>
      <vt:lpstr>Existing folder Number “No”</vt:lpstr>
      <vt:lpstr>An email will be sent to the address provided.</vt:lpstr>
      <vt:lpstr>Password</vt:lpstr>
      <vt:lpstr>Logging in with existing account</vt:lpstr>
      <vt:lpstr>You are now logged in to the application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will see general requirements, and necessary fees. If reviewing, and decided you chose the incorrect application, you may click the “Withdraw Application” button, and start over. Scroll down to the “Application’ section and click on the “Complete Checklist” button. </vt:lpstr>
      <vt:lpstr>As you respond to each checklist question, click the “Save &amp; Next” button and you will advance to the next section. </vt:lpstr>
      <vt:lpstr>In some sections, your response may open another text box for you to provide more information. Many of these are freeform text boxes. Just type the information requested. In the case of past convictions, please list all and be specific. Failure to do so, may delay the processing of your application.</vt:lpstr>
      <vt:lpstr>If you have never applied or held a license with the BoEE, you will need a full background check. Check “No”, and choose the way you will submit your fingerprints.  </vt:lpstr>
      <vt:lpstr>Additional Requirements.   1. BA OR HIGHER  2. SUB AUTH TRANSCIPTS DO NOT USE IF YOU HAVE PARA AND NO BA “Withdraw application and apply to add a Concentration to your Para Certification”  </vt:lpstr>
      <vt:lpstr>Once you complete the checklist, you will click on the “Required Attachments” to include your Official BA Transcripts and your Official Substitute Authorization Transcripts.  (please note we do not accept certificate of completions) </vt:lpstr>
      <vt:lpstr>Click on the “Upload file” to include the verification. Click “done” when complete.  (do not use the add more button for any required documents). “You may use “Add More” if you have more than one document to upload for a section (e.g. Official Transcripts)”</vt:lpstr>
      <vt:lpstr>The “Review Application” area is where the system will check to make sure you have all the required boxes checked, and documents if needed. In addition you will send out any electronic verification forms you need.  Note: the red x will not change until you pay the fee.   </vt:lpstr>
      <vt:lpstr>You are now ready to pay fees and submit your application.</vt:lpstr>
      <vt:lpstr>Choose the fees you are wanting to pay. All fees for a specific application must be paid for the application to be submitted. You may pay with credits card online now, or select the option to print an invoice and mail in a check.</vt:lpstr>
      <vt:lpstr>On the Home page of your account, under the “my applications tab” you can also see your folder number</vt:lpstr>
      <vt:lpstr>When the status has changed to “Pending – Internal Review” your application is complete and submitted.  This only happens when all required documents, payment has been made and you have reviewed your application.</vt:lpstr>
      <vt:lpstr>--License issuance will not occur until a complete background check has cleared (if required)  --Processing time is 4-6 weeks depending on the background check.  --Coming to our office for the background check will expedite the background process.   </vt:lpstr>
      <vt:lpstr>Returning to your application. </vt:lpstr>
      <vt:lpstr>Type the same email and password from your original registration, and click “Log In”</vt:lpstr>
      <vt:lpstr>Click on the “My Applications” tab at the top of the page</vt:lpstr>
      <vt:lpstr>Select your application (note, this number will be specific to your application)</vt:lpstr>
      <vt:lpstr>You may pickup where you left off, and complete your application. </vt:lpstr>
    </vt:vector>
  </TitlesOfParts>
  <Company>Iowa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Iowa Graduate  Initial License application</dc:title>
  <dc:creator>Cavin, Mike [BOEE]</dc:creator>
  <cp:lastModifiedBy>Michelle Dickey</cp:lastModifiedBy>
  <cp:revision>88</cp:revision>
  <cp:lastPrinted>2019-03-27T14:42:15Z</cp:lastPrinted>
  <dcterms:created xsi:type="dcterms:W3CDTF">2019-03-26T14:22:14Z</dcterms:created>
  <dcterms:modified xsi:type="dcterms:W3CDTF">2019-08-14T19:10:02Z</dcterms:modified>
</cp:coreProperties>
</file>