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7" r:id="rId1"/>
  </p:sldMasterIdLst>
  <p:notesMasterIdLst>
    <p:notesMasterId r:id="rId50"/>
  </p:notesMasterIdLst>
  <p:handoutMasterIdLst>
    <p:handoutMasterId r:id="rId51"/>
  </p:handoutMasterIdLst>
  <p:sldIdLst>
    <p:sldId id="256" r:id="rId2"/>
    <p:sldId id="819" r:id="rId3"/>
    <p:sldId id="816" r:id="rId4"/>
    <p:sldId id="817" r:id="rId5"/>
    <p:sldId id="775" r:id="rId6"/>
    <p:sldId id="803" r:id="rId7"/>
    <p:sldId id="804" r:id="rId8"/>
    <p:sldId id="827" r:id="rId9"/>
    <p:sldId id="828" r:id="rId10"/>
    <p:sldId id="825" r:id="rId11"/>
    <p:sldId id="826" r:id="rId12"/>
    <p:sldId id="669" r:id="rId13"/>
    <p:sldId id="771" r:id="rId14"/>
    <p:sldId id="639" r:id="rId15"/>
    <p:sldId id="640" r:id="rId16"/>
    <p:sldId id="709" r:id="rId17"/>
    <p:sldId id="802" r:id="rId18"/>
    <p:sldId id="641" r:id="rId19"/>
    <p:sldId id="776" r:id="rId20"/>
    <p:sldId id="643" r:id="rId21"/>
    <p:sldId id="644" r:id="rId22"/>
    <p:sldId id="781" r:id="rId23"/>
    <p:sldId id="800" r:id="rId24"/>
    <p:sldId id="740" r:id="rId25"/>
    <p:sldId id="741" r:id="rId26"/>
    <p:sldId id="742" r:id="rId27"/>
    <p:sldId id="743" r:id="rId28"/>
    <p:sldId id="762" r:id="rId29"/>
    <p:sldId id="778" r:id="rId30"/>
    <p:sldId id="763" r:id="rId31"/>
    <p:sldId id="764" r:id="rId32"/>
    <p:sldId id="765" r:id="rId33"/>
    <p:sldId id="767" r:id="rId34"/>
    <p:sldId id="768" r:id="rId35"/>
    <p:sldId id="772" r:id="rId36"/>
    <p:sldId id="702" r:id="rId37"/>
    <p:sldId id="648" r:id="rId38"/>
    <p:sldId id="661" r:id="rId39"/>
    <p:sldId id="774" r:id="rId40"/>
    <p:sldId id="703" r:id="rId41"/>
    <p:sldId id="710" r:id="rId42"/>
    <p:sldId id="711" r:id="rId43"/>
    <p:sldId id="649" r:id="rId44"/>
    <p:sldId id="712" r:id="rId45"/>
    <p:sldId id="773" r:id="rId46"/>
    <p:sldId id="704" r:id="rId47"/>
    <p:sldId id="662" r:id="rId48"/>
    <p:sldId id="739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0" userDrawn="1">
          <p15:clr>
            <a:srgbClr val="A4A3A4"/>
          </p15:clr>
        </p15:guide>
        <p15:guide id="2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75" autoAdjust="0"/>
    <p:restoredTop sz="68429" autoAdjust="0"/>
  </p:normalViewPr>
  <p:slideViewPr>
    <p:cSldViewPr>
      <p:cViewPr varScale="1">
        <p:scale>
          <a:sx n="51" d="100"/>
          <a:sy n="51" d="100"/>
        </p:scale>
        <p:origin x="1782" y="66"/>
      </p:cViewPr>
      <p:guideLst>
        <p:guide orient="horz" pos="480"/>
        <p:guide pos="38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DAE969-7C19-174C-8629-B21D31B1B668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70C9AC-D758-0E4F-8150-BF4E08066FC2}">
      <dgm:prSet phldrT="[Text]"/>
      <dgm:spPr>
        <a:solidFill>
          <a:schemeClr val="bg1">
            <a:alpha val="7000"/>
          </a:schemeClr>
        </a:solidFill>
        <a:ln>
          <a:solidFill>
            <a:schemeClr val="tx1"/>
          </a:solidFill>
        </a:ln>
        <a:effectLst/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Step 1: </a:t>
          </a:r>
          <a:r>
            <a:rPr lang="en-US" dirty="0" smtClean="0">
              <a:solidFill>
                <a:schemeClr val="tx1"/>
              </a:solidFill>
            </a:rPr>
            <a:t>Identify &amp; define </a:t>
          </a:r>
          <a:r>
            <a:rPr lang="en-US" dirty="0">
              <a:solidFill>
                <a:schemeClr val="tx1"/>
              </a:solidFill>
            </a:rPr>
            <a:t>the problem</a:t>
          </a:r>
        </a:p>
      </dgm:t>
    </dgm:pt>
    <dgm:pt modelId="{3D7FBB7E-C7D9-3D49-B245-C5018AFF66D4}" type="parTrans" cxnId="{684139C1-F8D3-F64D-A823-489E49F70C6F}">
      <dgm:prSet/>
      <dgm:spPr/>
      <dgm:t>
        <a:bodyPr/>
        <a:lstStyle/>
        <a:p>
          <a:endParaRPr lang="en-US"/>
        </a:p>
      </dgm:t>
    </dgm:pt>
    <dgm:pt modelId="{6C3ED450-13C9-C049-9EB4-0968C2C72688}" type="sibTrans" cxnId="{684139C1-F8D3-F64D-A823-489E49F70C6F}">
      <dgm:prSet/>
      <dgm:spPr/>
      <dgm:t>
        <a:bodyPr/>
        <a:lstStyle/>
        <a:p>
          <a:endParaRPr lang="en-US"/>
        </a:p>
      </dgm:t>
    </dgm:pt>
    <dgm:pt modelId="{4194A55D-934D-9843-8085-CA443A1F7F7D}">
      <dgm:prSet phldrT="[Text]"/>
      <dgm:spPr>
        <a:solidFill>
          <a:schemeClr val="bg1">
            <a:alpha val="10000"/>
          </a:schemeClr>
        </a:solidFill>
        <a:ln w="57150">
          <a:solidFill>
            <a:schemeClr val="accent1">
              <a:lumMod val="50000"/>
            </a:schemeClr>
          </a:solidFill>
        </a:ln>
        <a:effectLst/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Step 2: Determine why the problem is </a:t>
          </a:r>
          <a:r>
            <a:rPr lang="en-US" dirty="0" smtClean="0">
              <a:solidFill>
                <a:schemeClr val="tx1"/>
              </a:solidFill>
            </a:rPr>
            <a:t>happening (i.e., root cause analysis)</a:t>
          </a:r>
          <a:endParaRPr lang="en-US" dirty="0">
            <a:solidFill>
              <a:schemeClr val="tx1"/>
            </a:solidFill>
          </a:endParaRPr>
        </a:p>
      </dgm:t>
    </dgm:pt>
    <dgm:pt modelId="{B3F87A87-84D6-9044-AAC8-12F467FE9433}" type="parTrans" cxnId="{0B93B350-A3B1-6648-8CBB-735B1AB5CCE0}">
      <dgm:prSet/>
      <dgm:spPr/>
      <dgm:t>
        <a:bodyPr/>
        <a:lstStyle/>
        <a:p>
          <a:endParaRPr lang="en-US"/>
        </a:p>
      </dgm:t>
    </dgm:pt>
    <dgm:pt modelId="{D21548BE-A2DF-4743-BA22-A72CED48E5D4}" type="sibTrans" cxnId="{0B93B350-A3B1-6648-8CBB-735B1AB5CCE0}">
      <dgm:prSet/>
      <dgm:spPr/>
      <dgm:t>
        <a:bodyPr/>
        <a:lstStyle/>
        <a:p>
          <a:endParaRPr lang="en-US"/>
        </a:p>
      </dgm:t>
    </dgm:pt>
    <dgm:pt modelId="{B6E2C2AB-1005-774F-A786-846D3EA2A1ED}">
      <dgm:prSet phldrT="[Text]"/>
      <dgm:spPr>
        <a:solidFill>
          <a:schemeClr val="bg1">
            <a:alpha val="10000"/>
          </a:schemeClr>
        </a:solidFill>
        <a:ln>
          <a:solidFill>
            <a:schemeClr val="tx1"/>
          </a:solidFill>
        </a:ln>
        <a:effectLst/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Step 3: Select an intervention to address the problem</a:t>
          </a:r>
        </a:p>
      </dgm:t>
    </dgm:pt>
    <dgm:pt modelId="{8EA1E537-CEAC-9144-87E3-99D45EB36E32}" type="parTrans" cxnId="{985B995D-FE47-5D4A-98D6-91974C708681}">
      <dgm:prSet/>
      <dgm:spPr/>
      <dgm:t>
        <a:bodyPr/>
        <a:lstStyle/>
        <a:p>
          <a:endParaRPr lang="en-US"/>
        </a:p>
      </dgm:t>
    </dgm:pt>
    <dgm:pt modelId="{6694917E-A3FE-6944-9118-9E31199FC100}" type="sibTrans" cxnId="{985B995D-FE47-5D4A-98D6-91974C708681}">
      <dgm:prSet/>
      <dgm:spPr/>
      <dgm:t>
        <a:bodyPr/>
        <a:lstStyle/>
        <a:p>
          <a:endParaRPr lang="en-US"/>
        </a:p>
      </dgm:t>
    </dgm:pt>
    <dgm:pt modelId="{E1E8E393-9D0A-1F43-AB5E-0A8760A0EDCE}">
      <dgm:prSet phldrT="[Text]"/>
      <dgm:spPr>
        <a:solidFill>
          <a:schemeClr val="bg1">
            <a:alpha val="10000"/>
          </a:schemeClr>
        </a:solidFill>
        <a:ln>
          <a:solidFill>
            <a:schemeClr val="tx1"/>
          </a:solidFill>
        </a:ln>
        <a:effectLst/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Step 4: Implement the intervention with fidelity and determine whether it was effective </a:t>
          </a:r>
        </a:p>
      </dgm:t>
    </dgm:pt>
    <dgm:pt modelId="{1ACA779D-8110-6746-A260-D4FD02A7B46F}" type="parTrans" cxnId="{E9E51794-9FD4-3B46-BEF1-85F057C55C33}">
      <dgm:prSet/>
      <dgm:spPr/>
      <dgm:t>
        <a:bodyPr/>
        <a:lstStyle/>
        <a:p>
          <a:endParaRPr lang="en-US"/>
        </a:p>
      </dgm:t>
    </dgm:pt>
    <dgm:pt modelId="{6E3FC476-0A8B-D744-A397-CE0A8E51F52F}" type="sibTrans" cxnId="{E9E51794-9FD4-3B46-BEF1-85F057C55C33}">
      <dgm:prSet/>
      <dgm:spPr/>
      <dgm:t>
        <a:bodyPr/>
        <a:lstStyle/>
        <a:p>
          <a:endParaRPr lang="en-US"/>
        </a:p>
      </dgm:t>
    </dgm:pt>
    <dgm:pt modelId="{B9238D3A-99FD-354E-82D0-64F17FB39686}" type="pres">
      <dgm:prSet presAssocID="{B4DAE969-7C19-174C-8629-B21D31B1B66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4F4D9F-E796-FC4B-AF5E-32CB7A5AAC71}" type="pres">
      <dgm:prSet presAssocID="{B4DAE969-7C19-174C-8629-B21D31B1B668}" presName="cycle" presStyleCnt="0"/>
      <dgm:spPr/>
    </dgm:pt>
    <dgm:pt modelId="{CA8518B0-0515-3A4F-9AEB-EF3AC3D3137A}" type="pres">
      <dgm:prSet presAssocID="{AD70C9AC-D758-0E4F-8150-BF4E08066FC2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3F8E13-9242-B845-BD43-C4593A769CE5}" type="pres">
      <dgm:prSet presAssocID="{6C3ED450-13C9-C049-9EB4-0968C2C72688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EB3EDE05-889A-8D46-8850-9983E5E69BAD}" type="pres">
      <dgm:prSet presAssocID="{4194A55D-934D-9843-8085-CA443A1F7F7D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F6435F-926B-1C46-B4B6-E137C9BE0A7C}" type="pres">
      <dgm:prSet presAssocID="{B6E2C2AB-1005-774F-A786-846D3EA2A1ED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38ED3D-22A7-3A4C-A928-7F37982B246B}" type="pres">
      <dgm:prSet presAssocID="{E1E8E393-9D0A-1F43-AB5E-0A8760A0EDCE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5B995D-FE47-5D4A-98D6-91974C708681}" srcId="{B4DAE969-7C19-174C-8629-B21D31B1B668}" destId="{B6E2C2AB-1005-774F-A786-846D3EA2A1ED}" srcOrd="2" destOrd="0" parTransId="{8EA1E537-CEAC-9144-87E3-99D45EB36E32}" sibTransId="{6694917E-A3FE-6944-9118-9E31199FC100}"/>
    <dgm:cxn modelId="{0B93B350-A3B1-6648-8CBB-735B1AB5CCE0}" srcId="{B4DAE969-7C19-174C-8629-B21D31B1B668}" destId="{4194A55D-934D-9843-8085-CA443A1F7F7D}" srcOrd="1" destOrd="0" parTransId="{B3F87A87-84D6-9044-AAC8-12F467FE9433}" sibTransId="{D21548BE-A2DF-4743-BA22-A72CED48E5D4}"/>
    <dgm:cxn modelId="{E9E51794-9FD4-3B46-BEF1-85F057C55C33}" srcId="{B4DAE969-7C19-174C-8629-B21D31B1B668}" destId="{E1E8E393-9D0A-1F43-AB5E-0A8760A0EDCE}" srcOrd="3" destOrd="0" parTransId="{1ACA779D-8110-6746-A260-D4FD02A7B46F}" sibTransId="{6E3FC476-0A8B-D744-A397-CE0A8E51F52F}"/>
    <dgm:cxn modelId="{3F476950-48C9-405B-B95F-3C336F843E8F}" type="presOf" srcId="{B4DAE969-7C19-174C-8629-B21D31B1B668}" destId="{B9238D3A-99FD-354E-82D0-64F17FB39686}" srcOrd="0" destOrd="0" presId="urn:microsoft.com/office/officeart/2005/8/layout/cycle3"/>
    <dgm:cxn modelId="{B16CF5BB-62A4-49A7-ADE5-D755183B67DE}" type="presOf" srcId="{6C3ED450-13C9-C049-9EB4-0968C2C72688}" destId="{ED3F8E13-9242-B845-BD43-C4593A769CE5}" srcOrd="0" destOrd="0" presId="urn:microsoft.com/office/officeart/2005/8/layout/cycle3"/>
    <dgm:cxn modelId="{B92539FE-DC02-4519-83D2-4EF8753B0585}" type="presOf" srcId="{B6E2C2AB-1005-774F-A786-846D3EA2A1ED}" destId="{A3F6435F-926B-1C46-B4B6-E137C9BE0A7C}" srcOrd="0" destOrd="0" presId="urn:microsoft.com/office/officeart/2005/8/layout/cycle3"/>
    <dgm:cxn modelId="{0F697826-F81B-4A50-9C92-26E003061EC9}" type="presOf" srcId="{E1E8E393-9D0A-1F43-AB5E-0A8760A0EDCE}" destId="{8338ED3D-22A7-3A4C-A928-7F37982B246B}" srcOrd="0" destOrd="0" presId="urn:microsoft.com/office/officeart/2005/8/layout/cycle3"/>
    <dgm:cxn modelId="{DBF1DB2C-E61B-45D5-8CFE-880A4CDE1B65}" type="presOf" srcId="{4194A55D-934D-9843-8085-CA443A1F7F7D}" destId="{EB3EDE05-889A-8D46-8850-9983E5E69BAD}" srcOrd="0" destOrd="0" presId="urn:microsoft.com/office/officeart/2005/8/layout/cycle3"/>
    <dgm:cxn modelId="{684139C1-F8D3-F64D-A823-489E49F70C6F}" srcId="{B4DAE969-7C19-174C-8629-B21D31B1B668}" destId="{AD70C9AC-D758-0E4F-8150-BF4E08066FC2}" srcOrd="0" destOrd="0" parTransId="{3D7FBB7E-C7D9-3D49-B245-C5018AFF66D4}" sibTransId="{6C3ED450-13C9-C049-9EB4-0968C2C72688}"/>
    <dgm:cxn modelId="{D9FCBA91-ED16-41F5-9312-0E786FC3B47B}" type="presOf" srcId="{AD70C9AC-D758-0E4F-8150-BF4E08066FC2}" destId="{CA8518B0-0515-3A4F-9AEB-EF3AC3D3137A}" srcOrd="0" destOrd="0" presId="urn:microsoft.com/office/officeart/2005/8/layout/cycle3"/>
    <dgm:cxn modelId="{CDF6F487-5D6D-47ED-B283-8EE33B6905DF}" type="presParOf" srcId="{B9238D3A-99FD-354E-82D0-64F17FB39686}" destId="{554F4D9F-E796-FC4B-AF5E-32CB7A5AAC71}" srcOrd="0" destOrd="0" presId="urn:microsoft.com/office/officeart/2005/8/layout/cycle3"/>
    <dgm:cxn modelId="{7704DE05-5424-45DF-ABDC-19A51264FBE6}" type="presParOf" srcId="{554F4D9F-E796-FC4B-AF5E-32CB7A5AAC71}" destId="{CA8518B0-0515-3A4F-9AEB-EF3AC3D3137A}" srcOrd="0" destOrd="0" presId="urn:microsoft.com/office/officeart/2005/8/layout/cycle3"/>
    <dgm:cxn modelId="{B79DA239-E67C-4A32-AA8D-6C233D4564B6}" type="presParOf" srcId="{554F4D9F-E796-FC4B-AF5E-32CB7A5AAC71}" destId="{ED3F8E13-9242-B845-BD43-C4593A769CE5}" srcOrd="1" destOrd="0" presId="urn:microsoft.com/office/officeart/2005/8/layout/cycle3"/>
    <dgm:cxn modelId="{B5F95C54-EC3C-4010-B983-9726339C0BED}" type="presParOf" srcId="{554F4D9F-E796-FC4B-AF5E-32CB7A5AAC71}" destId="{EB3EDE05-889A-8D46-8850-9983E5E69BAD}" srcOrd="2" destOrd="0" presId="urn:microsoft.com/office/officeart/2005/8/layout/cycle3"/>
    <dgm:cxn modelId="{D40807F1-E1B2-45F2-8CA1-E0363CF8B4D2}" type="presParOf" srcId="{554F4D9F-E796-FC4B-AF5E-32CB7A5AAC71}" destId="{A3F6435F-926B-1C46-B4B6-E137C9BE0A7C}" srcOrd="3" destOrd="0" presId="urn:microsoft.com/office/officeart/2005/8/layout/cycle3"/>
    <dgm:cxn modelId="{7D72363A-7851-48FD-B0E1-296F4C65CB95}" type="presParOf" srcId="{554F4D9F-E796-FC4B-AF5E-32CB7A5AAC71}" destId="{8338ED3D-22A7-3A4C-A928-7F37982B246B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ED8BB4-8F9C-4D7A-BF2F-FFA98FC0FB00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EAA2CC-E1F1-4486-9B4E-24702A3BDF7E}">
      <dgm:prSet phldrT="[Text]"/>
      <dgm:spPr/>
      <dgm:t>
        <a:bodyPr/>
        <a:lstStyle/>
        <a:p>
          <a:r>
            <a:rPr lang="en-US" dirty="0"/>
            <a:t>Meet</a:t>
          </a:r>
        </a:p>
      </dgm:t>
    </dgm:pt>
    <dgm:pt modelId="{E1250517-9676-490C-A8D9-3BC871B8672E}" type="parTrans" cxnId="{AD3BE4C8-0C63-4D2D-8262-3EBAF48B0CB5}">
      <dgm:prSet/>
      <dgm:spPr/>
      <dgm:t>
        <a:bodyPr/>
        <a:lstStyle/>
        <a:p>
          <a:endParaRPr lang="en-US"/>
        </a:p>
      </dgm:t>
    </dgm:pt>
    <dgm:pt modelId="{CCE8E651-466C-4725-9841-32BDFB2EB2BF}" type="sibTrans" cxnId="{AD3BE4C8-0C63-4D2D-8262-3EBAF48B0CB5}">
      <dgm:prSet/>
      <dgm:spPr/>
      <dgm:t>
        <a:bodyPr/>
        <a:lstStyle/>
        <a:p>
          <a:endParaRPr lang="en-US"/>
        </a:p>
      </dgm:t>
    </dgm:pt>
    <dgm:pt modelId="{4604E57D-74FD-4E31-B37D-AB8A865F55D9}" type="pres">
      <dgm:prSet presAssocID="{C4ED8BB4-8F9C-4D7A-BF2F-FFA98FC0FB0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5C26D16-FABB-4AD0-A40C-61C8A8AF8FD0}" type="pres">
      <dgm:prSet presAssocID="{E4EAA2CC-E1F1-4486-9B4E-24702A3BDF7E}" presName="composite" presStyleCnt="0"/>
      <dgm:spPr/>
    </dgm:pt>
    <dgm:pt modelId="{8910CF24-9808-44DD-81F7-F962342DFDFD}" type="pres">
      <dgm:prSet presAssocID="{E4EAA2CC-E1F1-4486-9B4E-24702A3BDF7E}" presName="ParentText" presStyleLbl="node1" presStyleIdx="0" presStyleCnt="1" custLinFactNeighborX="-27623" custLinFactNeighborY="-5169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F04D13-1F89-4430-99A3-099D30596E52}" type="presOf" srcId="{C4ED8BB4-8F9C-4D7A-BF2F-FFA98FC0FB00}" destId="{4604E57D-74FD-4E31-B37D-AB8A865F55D9}" srcOrd="0" destOrd="0" presId="urn:microsoft.com/office/officeart/2005/8/layout/StepDownProcess"/>
    <dgm:cxn modelId="{AD3BE4C8-0C63-4D2D-8262-3EBAF48B0CB5}" srcId="{C4ED8BB4-8F9C-4D7A-BF2F-FFA98FC0FB00}" destId="{E4EAA2CC-E1F1-4486-9B4E-24702A3BDF7E}" srcOrd="0" destOrd="0" parTransId="{E1250517-9676-490C-A8D9-3BC871B8672E}" sibTransId="{CCE8E651-466C-4725-9841-32BDFB2EB2BF}"/>
    <dgm:cxn modelId="{5F0337BB-D9E3-436B-8BAE-01A91F4F5B72}" type="presOf" srcId="{E4EAA2CC-E1F1-4486-9B4E-24702A3BDF7E}" destId="{8910CF24-9808-44DD-81F7-F962342DFDFD}" srcOrd="0" destOrd="0" presId="urn:microsoft.com/office/officeart/2005/8/layout/StepDownProcess"/>
    <dgm:cxn modelId="{04476FF1-CF00-489F-8A09-3A87674A27A5}" type="presParOf" srcId="{4604E57D-74FD-4E31-B37D-AB8A865F55D9}" destId="{45C26D16-FABB-4AD0-A40C-61C8A8AF8FD0}" srcOrd="0" destOrd="0" presId="urn:microsoft.com/office/officeart/2005/8/layout/StepDownProcess"/>
    <dgm:cxn modelId="{D142E047-0D06-405B-A907-3928AAA4A3E0}" type="presParOf" srcId="{45C26D16-FABB-4AD0-A40C-61C8A8AF8FD0}" destId="{8910CF24-9808-44DD-81F7-F962342DFDFD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F8E13-9242-B845-BD43-C4593A769CE5}">
      <dsp:nvSpPr>
        <dsp:cNvPr id="0" name=""/>
        <dsp:cNvSpPr/>
      </dsp:nvSpPr>
      <dsp:spPr>
        <a:xfrm>
          <a:off x="588504" y="477142"/>
          <a:ext cx="3511958" cy="3511958"/>
        </a:xfrm>
        <a:prstGeom prst="circularArrow">
          <a:avLst>
            <a:gd name="adj1" fmla="val 4668"/>
            <a:gd name="adj2" fmla="val 272909"/>
            <a:gd name="adj3" fmla="val 13114772"/>
            <a:gd name="adj4" fmla="val 17840778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8518B0-0515-3A4F-9AEB-EF3AC3D3137A}">
      <dsp:nvSpPr>
        <dsp:cNvPr id="0" name=""/>
        <dsp:cNvSpPr/>
      </dsp:nvSpPr>
      <dsp:spPr>
        <a:xfrm>
          <a:off x="1261533" y="528976"/>
          <a:ext cx="2165900" cy="1082950"/>
        </a:xfrm>
        <a:prstGeom prst="roundRect">
          <a:avLst/>
        </a:prstGeom>
        <a:solidFill>
          <a:schemeClr val="bg1">
            <a:alpha val="7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tx1"/>
              </a:solidFill>
            </a:rPr>
            <a:t>Step 1: </a:t>
          </a:r>
          <a:r>
            <a:rPr lang="en-US" sz="1500" kern="1200" dirty="0" smtClean="0">
              <a:solidFill>
                <a:schemeClr val="tx1"/>
              </a:solidFill>
            </a:rPr>
            <a:t>Identify &amp; define </a:t>
          </a:r>
          <a:r>
            <a:rPr lang="en-US" sz="1500" kern="1200" dirty="0">
              <a:solidFill>
                <a:schemeClr val="tx1"/>
              </a:solidFill>
            </a:rPr>
            <a:t>the problem</a:t>
          </a:r>
        </a:p>
      </dsp:txBody>
      <dsp:txXfrm>
        <a:off x="1314398" y="581841"/>
        <a:ext cx="2060170" cy="977220"/>
      </dsp:txXfrm>
    </dsp:sp>
    <dsp:sp modelId="{EB3EDE05-889A-8D46-8850-9983E5E69BAD}">
      <dsp:nvSpPr>
        <dsp:cNvPr id="0" name=""/>
        <dsp:cNvSpPr/>
      </dsp:nvSpPr>
      <dsp:spPr>
        <a:xfrm>
          <a:off x="2522560" y="1790002"/>
          <a:ext cx="2165900" cy="1082950"/>
        </a:xfrm>
        <a:prstGeom prst="roundRect">
          <a:avLst/>
        </a:prstGeom>
        <a:solidFill>
          <a:schemeClr val="bg1">
            <a:alpha val="10000"/>
          </a:schemeClr>
        </a:solidFill>
        <a:ln w="57150">
          <a:solidFill>
            <a:schemeClr val="accent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tx1"/>
              </a:solidFill>
            </a:rPr>
            <a:t>Step 2: Determine why the problem is </a:t>
          </a:r>
          <a:r>
            <a:rPr lang="en-US" sz="1500" kern="1200" dirty="0" smtClean="0">
              <a:solidFill>
                <a:schemeClr val="tx1"/>
              </a:solidFill>
            </a:rPr>
            <a:t>happening (i.e., root cause analysis)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575425" y="1842867"/>
        <a:ext cx="2060170" cy="977220"/>
      </dsp:txXfrm>
    </dsp:sp>
    <dsp:sp modelId="{A3F6435F-926B-1C46-B4B6-E137C9BE0A7C}">
      <dsp:nvSpPr>
        <dsp:cNvPr id="0" name=""/>
        <dsp:cNvSpPr/>
      </dsp:nvSpPr>
      <dsp:spPr>
        <a:xfrm>
          <a:off x="1261533" y="3051029"/>
          <a:ext cx="2165900" cy="1082950"/>
        </a:xfrm>
        <a:prstGeom prst="roundRect">
          <a:avLst/>
        </a:prstGeom>
        <a:solidFill>
          <a:schemeClr val="bg1">
            <a:alpha val="1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tx1"/>
              </a:solidFill>
            </a:rPr>
            <a:t>Step 3: Select an intervention to address the problem</a:t>
          </a:r>
        </a:p>
      </dsp:txBody>
      <dsp:txXfrm>
        <a:off x="1314398" y="3103894"/>
        <a:ext cx="2060170" cy="977220"/>
      </dsp:txXfrm>
    </dsp:sp>
    <dsp:sp modelId="{8338ED3D-22A7-3A4C-A928-7F37982B246B}">
      <dsp:nvSpPr>
        <dsp:cNvPr id="0" name=""/>
        <dsp:cNvSpPr/>
      </dsp:nvSpPr>
      <dsp:spPr>
        <a:xfrm>
          <a:off x="507" y="1790002"/>
          <a:ext cx="2165900" cy="1082950"/>
        </a:xfrm>
        <a:prstGeom prst="roundRect">
          <a:avLst/>
        </a:prstGeom>
        <a:solidFill>
          <a:schemeClr val="bg1">
            <a:alpha val="1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tx1"/>
              </a:solidFill>
            </a:rPr>
            <a:t>Step 4: Implement the intervention with fidelity and determine whether it was effective </a:t>
          </a:r>
        </a:p>
      </dsp:txBody>
      <dsp:txXfrm>
        <a:off x="53372" y="1842867"/>
        <a:ext cx="2060170" cy="9772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0CF24-9808-44DD-81F7-F962342DFDFD}">
      <dsp:nvSpPr>
        <dsp:cNvPr id="0" name=""/>
        <dsp:cNvSpPr/>
      </dsp:nvSpPr>
      <dsp:spPr>
        <a:xfrm>
          <a:off x="817595" y="0"/>
          <a:ext cx="2873381" cy="201127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Meet</a:t>
          </a:r>
        </a:p>
      </dsp:txBody>
      <dsp:txXfrm>
        <a:off x="915795" y="98200"/>
        <a:ext cx="2676981" cy="1814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CB8063C7-5353-8D4C-87D3-EFEA350ECD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 Regular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2B5978C-3B47-8B40-B4EA-57BCE6B296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E105F-6CDD-324F-AB26-9EC0FCB2EC96}" type="datetimeFigureOut">
              <a:rPr lang="en-US" smtClean="0">
                <a:latin typeface="Calibri Regular"/>
              </a:rPr>
              <a:t>9/30/2019</a:t>
            </a:fld>
            <a:endParaRPr lang="en-US" dirty="0">
              <a:latin typeface="Calibri Regular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A2368DB-3467-4840-8039-0972BC6591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 Regular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4545084-A387-6A46-999C-DFA4403845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A8168-0AFE-7340-9A21-ED32017D86F8}" type="slidenum">
              <a:rPr lang="en-US" smtClean="0">
                <a:latin typeface="Calibri Regular"/>
              </a:rPr>
              <a:t>‹#›</a:t>
            </a:fld>
            <a:endParaRPr lang="en-US" dirty="0"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69190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5DBEA16-58CC-1E45-AB08-FA9A2AE87D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6B13F12-90E5-964B-9ED4-2BD7A9D53FE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A0487F6-8503-AB49-A2E3-4A01D35ADD3C}" type="datetime1">
              <a:rPr lang="en-US" altLang="en-US"/>
              <a:pPr>
                <a:defRPr/>
              </a:pPr>
              <a:t>9/30/2019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D9FA3E02-89A7-6B47-B041-556D5BC71C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78DA5F3B-32BB-2F4E-A9AA-B68B4D0168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254631F-6C8B-984E-8591-59ACEB4235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211B494-3776-D144-8126-EE65D5EC30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67A62DD-761C-A24B-A5FC-8F10469989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551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7A62DD-761C-A24B-A5FC-8F1046998900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513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7A62DD-761C-A24B-A5FC-8F1046998900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851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7A62DD-761C-A24B-A5FC-8F1046998900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4170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7A62DD-761C-A24B-A5FC-8F1046998900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5222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7A62DD-761C-A24B-A5FC-8F1046998900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7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="" xmlns:a16="http://schemas.microsoft.com/office/drawing/2014/main" id="{6656DB01-F447-E049-A6FB-6F55EB04F3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>
            <a:extLst>
              <a:ext uri="{FF2B5EF4-FFF2-40B4-BE49-F238E27FC236}">
                <a16:creationId xmlns="" xmlns:a16="http://schemas.microsoft.com/office/drawing/2014/main" id="{3A13CFA8-0F10-BF4D-981A-F4624F1AD0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Calibri Regular"/>
              <a:ea typeface="Geneva" panose="020B0503030404040204" pitchFamily="34" charset="0"/>
              <a:cs typeface="Geneva" panose="020B0503030404040204" pitchFamily="34" charset="0"/>
            </a:endParaRPr>
          </a:p>
        </p:txBody>
      </p:sp>
      <p:sp>
        <p:nvSpPr>
          <p:cNvPr id="84996" name="Slide Number Placeholder 3">
            <a:extLst>
              <a:ext uri="{FF2B5EF4-FFF2-40B4-BE49-F238E27FC236}">
                <a16:creationId xmlns="" xmlns:a16="http://schemas.microsoft.com/office/drawing/2014/main" id="{8A0DFDA6-BD8D-974A-B8C0-41BA974C02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602204F-18C8-6D48-8666-E81145CA4AC6}" type="slidenum">
              <a:rPr lang="en-US" altLang="en-US" smtClean="0">
                <a:solidFill>
                  <a:srgbClr val="FFFFFF"/>
                </a:solidFill>
                <a:latin typeface="Calibri" panose="020F0502020204030204" pitchFamily="34" charset="0"/>
              </a:rPr>
              <a:pPr/>
              <a:t>48</a:t>
            </a:fld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122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IM4 is somewhat similar to </a:t>
            </a:r>
            <a:r>
              <a:rPr lang="en-US" baseline="0" dirty="0" err="1" smtClean="0"/>
              <a:t>Turbotax</a:t>
            </a:r>
            <a:r>
              <a:rPr lang="en-US" baseline="0" dirty="0" smtClean="0"/>
              <a:t>. How many of you have used </a:t>
            </a:r>
            <a:r>
              <a:rPr lang="en-US" baseline="0" dirty="0" err="1" smtClean="0"/>
              <a:t>Turbotax</a:t>
            </a:r>
            <a:r>
              <a:rPr lang="en-US" baseline="0" dirty="0" smtClean="0"/>
              <a:t> to file your taxes? 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Turbotax</a:t>
            </a:r>
            <a:r>
              <a:rPr lang="en-US" baseline="0" dirty="0" smtClean="0"/>
              <a:t> is a system that enables someone to perform like an expert accountant due to embedded algorithms and sequenced process. As a user, you need to prepared with specific information that it will prompt you to input into the system so you too can file you taxes in a way where you get maximum benefit and don’t violate IRS.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you input the right information into the system, it will guide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7A62DD-761C-A24B-A5FC-8F1046998900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12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Shape 212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6257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7A62DD-761C-A24B-A5FC-8F1046998900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6234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7A62DD-761C-A24B-A5FC-8F1046998900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608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="" xmlns:a16="http://schemas.microsoft.com/office/drawing/2014/main" id="{5328466E-9FA9-8747-88C1-BEA9A48783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="" xmlns:a16="http://schemas.microsoft.com/office/drawing/2014/main" id="{5B2CDD18-7486-3B45-ACE2-4BA102D930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Students who are in the middle need more practice; to build their fluency</a:t>
            </a:r>
          </a:p>
          <a:p>
            <a:endParaRPr lang="en-US" altLang="en-US"/>
          </a:p>
          <a:p>
            <a:r>
              <a:rPr lang="en-US" altLang="en-US"/>
              <a:t>For behavior kids, treat kids who need fluency as kids who need acquisition</a:t>
            </a:r>
            <a:r>
              <a:rPr lang="en-US" altLang="en-US">
                <a:sym typeface="Wingdings" pitchFamily="2" charset="2"/>
              </a:rPr>
              <a:t> gives opportunities for practice</a:t>
            </a:r>
          </a:p>
          <a:p>
            <a:endParaRPr lang="en-US" altLang="en-US">
              <a:sym typeface="Wingdings" pitchFamily="2" charset="2"/>
            </a:endParaRPr>
          </a:p>
          <a:p>
            <a:r>
              <a:rPr lang="en-US" altLang="en-US">
                <a:sym typeface="Wingdings" pitchFamily="2" charset="2"/>
              </a:rPr>
              <a:t>Academically, it is easier to contrive practice situations</a:t>
            </a:r>
          </a:p>
          <a:p>
            <a:endParaRPr lang="en-US" altLang="en-US">
              <a:sym typeface="Wingdings" pitchFamily="2" charset="2"/>
            </a:endParaRPr>
          </a:p>
          <a:p>
            <a:r>
              <a:rPr lang="en-US" altLang="en-US">
                <a:sym typeface="Wingdings" pitchFamily="2" charset="2"/>
              </a:rPr>
              <a:t>Performance deficit interventions need to be firmly embedded in the environment</a:t>
            </a:r>
            <a:endParaRPr lang="en-US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="" xmlns:a16="http://schemas.microsoft.com/office/drawing/2014/main" id="{FEE25D6A-2349-8A44-B561-1E38169758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811DB67-B6A1-AE48-AFF1-ED6B41815716}" type="slidenum">
              <a:rPr lang="en-US" altLang="en-US" smtClean="0">
                <a:latin typeface="Calibri" panose="020F0502020204030204" pitchFamily="34" charset="0"/>
              </a:rPr>
              <a:pPr/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289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="" xmlns:a16="http://schemas.microsoft.com/office/drawing/2014/main" id="{AB55A3A1-4C9A-4141-AACE-B982C36678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>
            <a:extLst>
              <a:ext uri="{FF2B5EF4-FFF2-40B4-BE49-F238E27FC236}">
                <a16:creationId xmlns="" xmlns:a16="http://schemas.microsoft.com/office/drawing/2014/main" id="{5EF99695-22BE-F04D-9985-DAF31CA90F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915109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="" xmlns:a16="http://schemas.microsoft.com/office/drawing/2014/main" id="{AB55A3A1-4C9A-4141-AACE-B982C36678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>
            <a:extLst>
              <a:ext uri="{FF2B5EF4-FFF2-40B4-BE49-F238E27FC236}">
                <a16:creationId xmlns="" xmlns:a16="http://schemas.microsoft.com/office/drawing/2014/main" id="{5EF99695-22BE-F04D-9985-DAF31CA90F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92251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7A62DD-761C-A24B-A5FC-8F1046998900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4889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 b="0" i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b="0" i="0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="" xmlns:a16="http://schemas.microsoft.com/office/drawing/2014/main" id="{287A7361-6AE5-4D44-A038-6C2F6AC61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533400" y="6477000"/>
            <a:ext cx="564292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0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1000" b="1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6349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="" xmlns:a16="http://schemas.microsoft.com/office/drawing/2014/main" id="{287A7361-6AE5-4D44-A038-6C2F6AC61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533400" y="6477000"/>
            <a:ext cx="564292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0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1000" b="1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66245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>
            <a:lvl1pPr>
              <a:defRPr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87881"/>
            <a:ext cx="5562600" cy="5851525"/>
          </a:xfrm>
        </p:spPr>
        <p:txBody>
          <a:bodyPr vert="eaVert"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="" xmlns:a16="http://schemas.microsoft.com/office/drawing/2014/main" id="{287A7361-6AE5-4D44-A038-6C2F6AC61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533400" y="6477000"/>
            <a:ext cx="564292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0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1000" b="1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53581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772400" cy="960438"/>
          </a:xfrm>
        </p:spPr>
        <p:txBody>
          <a:bodyPr anchor="t" anchorCtr="0"/>
          <a:lstStyle>
            <a:lvl1pPr>
              <a:defRPr sz="2800"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7772400" cy="4572000"/>
          </a:xfrm>
        </p:spPr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buSzPct val="100000"/>
              <a:defRPr b="0" i="0"/>
            </a:lvl1pPr>
            <a:lvl2pPr>
              <a:buClr>
                <a:schemeClr val="tx1">
                  <a:lumMod val="50000"/>
                  <a:lumOff val="50000"/>
                </a:schemeClr>
              </a:buClr>
              <a:defRPr b="0" i="0"/>
            </a:lvl2pPr>
            <a:lvl3pPr marL="822325" indent="-228600">
              <a:buClr>
                <a:schemeClr val="tx1">
                  <a:lumMod val="50000"/>
                  <a:lumOff val="50000"/>
                </a:schemeClr>
              </a:buClr>
              <a:buFont typeface="Courier New" panose="02070309020205020404" pitchFamily="49" charset="0"/>
              <a:buChar char="o"/>
              <a:defRPr b="0" i="0"/>
            </a:lvl3pPr>
            <a:lvl4pPr marL="1096963" indent="-228600">
              <a:buClr>
                <a:schemeClr val="tx1">
                  <a:lumMod val="50000"/>
                  <a:lumOff val="50000"/>
                </a:schemeClr>
              </a:buClr>
              <a:buFont typeface="Courier New" panose="02070309020205020404" pitchFamily="49" charset="0"/>
              <a:buChar char="o"/>
              <a:defRPr b="0" i="0"/>
            </a:lvl4pPr>
            <a:lvl5pPr>
              <a:buClr>
                <a:schemeClr val="tx1">
                  <a:lumMod val="50000"/>
                  <a:lumOff val="50000"/>
                </a:schemeClr>
              </a:buClr>
              <a:defRPr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="" xmlns:a16="http://schemas.microsoft.com/office/drawing/2014/main" id="{287A7361-6AE5-4D44-A038-6C2F6AC61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533400" y="6477000"/>
            <a:ext cx="564292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0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1000" b="1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40415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CA367F8-2D5C-454A-9353-25AF74D6339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>
            <a:extLst>
              <a:ext uri="{FF2B5EF4-FFF2-40B4-BE49-F238E27FC236}">
                <a16:creationId xmlns="" xmlns:a16="http://schemas.microsoft.com/office/drawing/2014/main" id="{4A986D03-5CFA-694F-A491-F2442901EA53}"/>
              </a:ext>
            </a:extLst>
          </p:cNvPr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150BBE8-1FBD-4941-AD40-35E0CF133D04}"/>
              </a:ext>
            </a:extLst>
          </p:cNvPr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3F68A59-9083-0D47-AA85-450F54B6C8AC}"/>
              </a:ext>
            </a:extLst>
          </p:cNvPr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BD62BD5-0CFB-A643-98A4-D0FD9C9FBE36}"/>
              </a:ext>
            </a:extLst>
          </p:cNvPr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i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="" xmlns:a16="http://schemas.microsoft.com/office/drawing/2014/main" id="{968E6232-B888-044B-A98F-80246790EA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19800" y="617230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libri Regular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="" xmlns:a16="http://schemas.microsoft.com/office/drawing/2014/main" id="{EFBAB6C5-48B0-3C43-B7C6-C0AA86ED5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libri Regular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0419E1B5-4AC3-B640-826E-AD1FA4201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Calibri Regular"/>
              </a:defRPr>
            </a:lvl1pPr>
          </a:lstStyle>
          <a:p>
            <a:pPr>
              <a:defRPr/>
            </a:pPr>
            <a:fld id="{AF9EAEE0-C60A-AF4E-A637-863A71ADA84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0919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/>
          <a:lstStyle>
            <a:lvl1pPr>
              <a:defRPr sz="2800"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3749040" cy="4572000"/>
          </a:xfrm>
        </p:spPr>
        <p:txBody>
          <a:bodyPr/>
          <a:lstStyle>
            <a:lvl1pPr>
              <a:lnSpc>
                <a:spcPts val="3480"/>
              </a:lnSpc>
              <a:defRPr sz="2400"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67057" y="1447800"/>
            <a:ext cx="3749040" cy="45720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="" xmlns:a16="http://schemas.microsoft.com/office/drawing/2014/main" id="{287A7361-6AE5-4D44-A038-6C2F6AC61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533400" y="6477000"/>
            <a:ext cx="564292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0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1000" b="1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776400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7772400" cy="11430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533400" y="2247900"/>
            <a:ext cx="3733800" cy="38862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="" xmlns:a16="http://schemas.microsoft.com/office/drawing/2014/main" id="{287A7361-6AE5-4D44-A038-6C2F6AC61C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533400" y="6477000"/>
            <a:ext cx="564292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0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1000" b="1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63980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="" xmlns:a16="http://schemas.microsoft.com/office/drawing/2014/main" id="{287A7361-6AE5-4D44-A038-6C2F6AC61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533400" y="6477000"/>
            <a:ext cx="564292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0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1000" b="1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08496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="" xmlns:a16="http://schemas.microsoft.com/office/drawing/2014/main" id="{287A7361-6AE5-4D44-A038-6C2F6AC61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533400" y="6477000"/>
            <a:ext cx="564292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0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1000" b="1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23116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97EEB3E-C3A3-F841-9856-84434E50693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ounded Rectangle 5">
            <a:extLst>
              <a:ext uri="{FF2B5EF4-FFF2-40B4-BE49-F238E27FC236}">
                <a16:creationId xmlns="" xmlns:a16="http://schemas.microsoft.com/office/drawing/2014/main" id="{CE2C5497-BDDA-8D4E-94A0-2FA35757267D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 b="0" i="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="" xmlns:a16="http://schemas.microsoft.com/office/drawing/2014/main" id="{8BE74CB7-AF9D-8D48-85B5-D8497EDCD3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19800" y="617230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libri Regular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="" xmlns:a16="http://schemas.microsoft.com/office/drawing/2014/main" id="{902DEC9E-E0BD-A942-9FDF-4E9E6E55E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2000" y="6208094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libri Regular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="" xmlns:a16="http://schemas.microsoft.com/office/drawing/2014/main" id="{B4641227-E7F7-1244-942C-96C7A75C0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1000" y="6198569"/>
            <a:ext cx="381000" cy="381000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Calibri Regular"/>
              </a:defRPr>
            </a:lvl1pPr>
          </a:lstStyle>
          <a:p>
            <a:pPr>
              <a:defRPr/>
            </a:pPr>
            <a:fld id="{4FFE8A51-5354-7746-98E5-A876FCA9909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2041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2538F67-58B0-594E-ACC1-6B2A7BDCA492}"/>
              </a:ext>
            </a:extLst>
          </p:cNvPr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A369252-A6C0-9647-8F93-906D73DEE781}"/>
              </a:ext>
            </a:extLst>
          </p:cNvPr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D826A72-2A46-4949-8119-E19C400350FB}"/>
              </a:ext>
            </a:extLst>
          </p:cNvPr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 b="0" i="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 b="0" i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="" xmlns:a16="http://schemas.microsoft.com/office/drawing/2014/main" id="{DEC49DE9-49ED-B041-B98A-CF9A9CB4E9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19800" y="617230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libri Regular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Footer Placeholder 5">
            <a:extLst>
              <a:ext uri="{FF2B5EF4-FFF2-40B4-BE49-F238E27FC236}">
                <a16:creationId xmlns="" xmlns:a16="http://schemas.microsoft.com/office/drawing/2014/main" id="{AEB0343B-FA85-194B-A83C-283A1059A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libri Regular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="" xmlns:a16="http://schemas.microsoft.com/office/drawing/2014/main" id="{1304451E-D0DE-484F-B1B7-058EC6184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Calibri Regular"/>
              </a:defRPr>
            </a:lvl1pPr>
          </a:lstStyle>
          <a:p>
            <a:pPr>
              <a:defRPr/>
            </a:pPr>
            <a:fld id="{D805F597-A66E-394F-A29F-324A139FE41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3765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>
            <a:extLst>
              <a:ext uri="{FF2B5EF4-FFF2-40B4-BE49-F238E27FC236}">
                <a16:creationId xmlns="" xmlns:a16="http://schemas.microsoft.com/office/drawing/2014/main" id="{2682A841-9FCF-4846-B570-A1AAAF1F89E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33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9" name="Text Placeholder 12">
            <a:extLst>
              <a:ext uri="{FF2B5EF4-FFF2-40B4-BE49-F238E27FC236}">
                <a16:creationId xmlns="" xmlns:a16="http://schemas.microsoft.com/office/drawing/2014/main" id="{C5432466-6DB2-BF45-A4E8-1A6D8A3D3C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33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06505C3-C8FD-404A-BDD2-7C3337344223}"/>
              </a:ext>
            </a:extLst>
          </p:cNvPr>
          <p:cNvSpPr/>
          <p:nvPr userDrawn="1"/>
        </p:nvSpPr>
        <p:spPr>
          <a:xfrm>
            <a:off x="0" y="6403368"/>
            <a:ext cx="91440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0335E512-B2DA-514A-8D08-E80C443E2603}"/>
              </a:ext>
            </a:extLst>
          </p:cNvPr>
          <p:cNvSpPr/>
          <p:nvPr userDrawn="1"/>
        </p:nvSpPr>
        <p:spPr>
          <a:xfrm>
            <a:off x="-213198" y="433016"/>
            <a:ext cx="426396" cy="42639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788" y="6502222"/>
            <a:ext cx="441834" cy="228092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="" xmlns:a16="http://schemas.microsoft.com/office/drawing/2014/main" id="{287A7361-6AE5-4D44-A038-6C2F6AC61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533400" y="6477000"/>
            <a:ext cx="564292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0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1000" b="1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5" r:id="rId1"/>
    <p:sldLayoutId id="2147484668" r:id="rId2"/>
    <p:sldLayoutId id="2147484676" r:id="rId3"/>
    <p:sldLayoutId id="2147484669" r:id="rId4"/>
    <p:sldLayoutId id="2147484670" r:id="rId5"/>
    <p:sldLayoutId id="2147484671" r:id="rId6"/>
    <p:sldLayoutId id="2147484672" r:id="rId7"/>
    <p:sldLayoutId id="2147484677" r:id="rId8"/>
    <p:sldLayoutId id="2147484678" r:id="rId9"/>
    <p:sldLayoutId id="2147484673" r:id="rId10"/>
    <p:sldLayoutId id="214748467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0" i="0" kern="1200">
          <a:solidFill>
            <a:schemeClr val="tx2"/>
          </a:solidFill>
          <a:latin typeface="Calibri Regular"/>
          <a:ea typeface="Verdana" panose="020B0604030504040204" pitchFamily="34" charset="0"/>
          <a:cs typeface="Verdana" panose="020B060403050404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600" b="0" i="0" kern="1200">
          <a:solidFill>
            <a:schemeClr val="tx1"/>
          </a:solidFill>
          <a:latin typeface="Calibri Regular"/>
          <a:ea typeface="Verdana" panose="020B0604030504040204" pitchFamily="34" charset="0"/>
          <a:cs typeface="Verdana" panose="020B0604030504040204" pitchFamily="34" charset="0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2" charset="2"/>
        <a:buChar char=""/>
        <a:defRPr sz="2400" b="0" i="0" kern="1200">
          <a:solidFill>
            <a:schemeClr val="tx1"/>
          </a:solidFill>
          <a:latin typeface="Calibri Regular"/>
          <a:ea typeface="Verdana" panose="020B0604030504040204" pitchFamily="34" charset="0"/>
          <a:cs typeface="Verdana" panose="020B0604030504040204" pitchFamily="34" charset="0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2" charset="2"/>
        <a:buChar char=""/>
        <a:defRPr sz="2000" b="0" i="0" kern="1200">
          <a:solidFill>
            <a:schemeClr val="tx1"/>
          </a:solidFill>
          <a:latin typeface="Calibri Regular"/>
          <a:ea typeface="Verdana" panose="020B0604030504040204" pitchFamily="34" charset="0"/>
          <a:cs typeface="Verdana" panose="020B0604030504040204" pitchFamily="34" charset="0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2" charset="2"/>
        <a:buChar char=""/>
        <a:defRPr sz="2000" b="0" i="0" kern="1200">
          <a:solidFill>
            <a:schemeClr val="tx1"/>
          </a:solidFill>
          <a:latin typeface="Calibri Regular"/>
          <a:ea typeface="Verdana" panose="020B0604030504040204" pitchFamily="34" charset="0"/>
          <a:cs typeface="Verdana" panose="020B0604030504040204" pitchFamily="34" charset="0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b="0" i="0" kern="1200">
          <a:solidFill>
            <a:schemeClr val="tx1"/>
          </a:solidFill>
          <a:latin typeface="Calibri Regular"/>
          <a:ea typeface="Verdana" panose="020B0604030504040204" pitchFamily="34" charset="0"/>
          <a:cs typeface="Verdana" panose="020B0604030504040204" pitchFamily="34" charset="0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9EDB03C-1D68-C14E-A758-ED3C9F4D50FA}"/>
              </a:ext>
            </a:extLst>
          </p:cNvPr>
          <p:cNvSpPr/>
          <p:nvPr/>
        </p:nvSpPr>
        <p:spPr>
          <a:xfrm>
            <a:off x="-95250" y="-3810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353748" y="-914400"/>
            <a:ext cx="6400800" cy="6400800"/>
          </a:xfrm>
          <a:prstGeom prst="ellipse">
            <a:avLst/>
          </a:prstGeom>
          <a:solidFill>
            <a:schemeClr val="bg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9100" y="890958"/>
            <a:ext cx="3469496" cy="3469496"/>
          </a:xfrm>
          <a:prstGeom prst="ellipse">
            <a:avLst/>
          </a:prstGeom>
          <a:solidFill>
            <a:schemeClr val="bg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60254" y="-1482494"/>
            <a:ext cx="3469496" cy="3469496"/>
          </a:xfrm>
          <a:prstGeom prst="ellipse">
            <a:avLst/>
          </a:prstGeom>
          <a:solidFill>
            <a:schemeClr val="bg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Subtitle 2">
            <a:extLst>
              <a:ext uri="{FF2B5EF4-FFF2-40B4-BE49-F238E27FC236}">
                <a16:creationId xmlns="" xmlns:a16="http://schemas.microsoft.com/office/drawing/2014/main" id="{323368B5-D7E4-BC45-99D2-6F528FA06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3657600"/>
            <a:ext cx="6400800" cy="3810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z="2400" b="1" dirty="0"/>
              <a:t>Clayton R. Cook, </a:t>
            </a:r>
            <a:r>
              <a:rPr lang="en-US" altLang="en-US" sz="2400" b="1" dirty="0" smtClean="0"/>
              <a:t>PhD</a:t>
            </a:r>
            <a:endParaRPr lang="en-US" altLang="en-US" sz="2400" b="1" dirty="0"/>
          </a:p>
        </p:txBody>
      </p:sp>
      <p:sp>
        <p:nvSpPr>
          <p:cNvPr id="7171" name="Title 1">
            <a:extLst>
              <a:ext uri="{FF2B5EF4-FFF2-40B4-BE49-F238E27FC236}">
                <a16:creationId xmlns="" xmlns:a16="http://schemas.microsoft.com/office/drawing/2014/main" id="{E3BD438B-4DFF-2C4A-AD12-C56B678C1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548782"/>
            <a:ext cx="8610600" cy="1600200"/>
          </a:xfrm>
        </p:spPr>
        <p:txBody>
          <a:bodyPr/>
          <a:lstStyle/>
          <a:p>
            <a:r>
              <a:rPr altLang="en-US" sz="4000" dirty="0">
                <a:solidFill>
                  <a:schemeClr val="tx1"/>
                </a:solidFill>
              </a:rPr>
              <a:t/>
            </a:r>
            <a:br>
              <a:rPr altLang="en-US" sz="4000" dirty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Intervention Programming from Beginning to End: Matching, Mapping, Monitoring, and Meeting</a:t>
            </a:r>
            <a:endParaRPr altLang="en-US" sz="3600" dirty="0">
              <a:solidFill>
                <a:schemeClr val="tx1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8150A04C-3ECE-FE43-9F66-8D3A3D17BCAD}"/>
              </a:ext>
            </a:extLst>
          </p:cNvPr>
          <p:cNvSpPr txBox="1">
            <a:spLocks/>
          </p:cNvSpPr>
          <p:nvPr/>
        </p:nvSpPr>
        <p:spPr bwMode="auto">
          <a:xfrm>
            <a:off x="685800" y="4191000"/>
            <a:ext cx="7848600" cy="171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2" charset="2"/>
              <a:buNone/>
              <a:defRPr sz="26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2" charset="2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ctr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itchFamily="2" charset="2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ctr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itchFamily="2" charset="2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ctr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en-US" sz="1600" dirty="0">
                <a:latin typeface="Calibri Regular"/>
              </a:rPr>
              <a:t>Associate Professor</a:t>
            </a:r>
          </a:p>
          <a:p>
            <a:pPr>
              <a:spcBef>
                <a:spcPts val="600"/>
              </a:spcBef>
            </a:pPr>
            <a:r>
              <a:rPr lang="en-US" altLang="en-US" sz="1600" dirty="0">
                <a:latin typeface="Calibri Regular"/>
              </a:rPr>
              <a:t>School Psychology</a:t>
            </a:r>
          </a:p>
          <a:p>
            <a:pPr>
              <a:spcBef>
                <a:spcPts val="600"/>
              </a:spcBef>
            </a:pPr>
            <a:r>
              <a:rPr lang="en-US" altLang="en-US" sz="1600" dirty="0">
                <a:latin typeface="Calibri Regular"/>
              </a:rPr>
              <a:t>College of Education &amp; Human Development</a:t>
            </a:r>
          </a:p>
          <a:p>
            <a:pPr>
              <a:spcBef>
                <a:spcPts val="600"/>
              </a:spcBef>
            </a:pPr>
            <a:r>
              <a:rPr lang="en-US" altLang="en-US" sz="1600" dirty="0">
                <a:latin typeface="Calibri Regular"/>
              </a:rPr>
              <a:t>University of </a:t>
            </a:r>
            <a:r>
              <a:rPr lang="en-US" altLang="en-US" sz="1600" dirty="0" smtClean="0">
                <a:latin typeface="Calibri Regular"/>
              </a:rPr>
              <a:t>Minnesota</a:t>
            </a:r>
            <a:endParaRPr lang="en-US" altLang="en-US" sz="1600" dirty="0">
              <a:latin typeface="Calibri Regular"/>
            </a:endParaRPr>
          </a:p>
          <a:p>
            <a:pPr>
              <a:spcBef>
                <a:spcPts val="600"/>
              </a:spcBef>
            </a:pPr>
            <a:r>
              <a:rPr lang="en-US" altLang="en-US" sz="1600" dirty="0" smtClean="0">
                <a:latin typeface="Calibri Regular"/>
              </a:rPr>
              <a:t>Core Faculty</a:t>
            </a:r>
            <a:endParaRPr lang="en-US" altLang="en-US" sz="1600" dirty="0">
              <a:latin typeface="Calibri Regular"/>
            </a:endParaRPr>
          </a:p>
          <a:p>
            <a:pPr>
              <a:spcBef>
                <a:spcPts val="600"/>
              </a:spcBef>
            </a:pPr>
            <a:r>
              <a:rPr lang="en-US" altLang="en-US" sz="1600" dirty="0" smtClean="0">
                <a:latin typeface="Calibri Regular"/>
              </a:rPr>
              <a:t>Institute for Translational Research in Children’s Mental Health</a:t>
            </a:r>
          </a:p>
          <a:p>
            <a:pPr>
              <a:spcBef>
                <a:spcPts val="600"/>
              </a:spcBef>
            </a:pPr>
            <a:r>
              <a:rPr lang="en-US" altLang="en-US" sz="1600" dirty="0" smtClean="0">
                <a:latin typeface="Calibri Regular"/>
              </a:rPr>
              <a:t>University of Minnesota</a:t>
            </a:r>
            <a:endParaRPr lang="en-US" altLang="en-US" sz="1600" dirty="0">
              <a:latin typeface="Calibri Regular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D21D5EE-C4E6-A54F-8CE5-617EF23119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228600"/>
            <a:ext cx="1905000" cy="979714"/>
          </a:xfrm>
          <a:prstGeom prst="rect">
            <a:avLst/>
          </a:prstGeom>
        </p:spPr>
      </p:pic>
      <p:sp>
        <p:nvSpPr>
          <p:cNvPr id="11" name="Rectangle 6">
            <a:extLst>
              <a:ext uri="{FF2B5EF4-FFF2-40B4-BE49-F238E27FC236}">
                <a16:creationId xmlns="" xmlns:a16="http://schemas.microsoft.com/office/drawing/2014/main" id="{2D871918-91C8-624A-BE56-40489BAD8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997178"/>
            <a:ext cx="3124574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100" dirty="0">
              <a:solidFill>
                <a:srgbClr val="525353"/>
              </a:solidFill>
              <a:latin typeface="Calibri Regular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100" dirty="0">
              <a:solidFill>
                <a:srgbClr val="525353"/>
              </a:solidFill>
              <a:latin typeface="Calibri Regular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100" dirty="0">
              <a:solidFill>
                <a:srgbClr val="525353"/>
              </a:solidFill>
              <a:latin typeface="Calibri Regular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 dirty="0">
              <a:solidFill>
                <a:srgbClr val="525353"/>
              </a:solidFill>
              <a:latin typeface="Calibri Regular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100" dirty="0">
              <a:solidFill>
                <a:srgbClr val="525353"/>
              </a:solidFill>
              <a:latin typeface="Calibri Regular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525353"/>
                </a:solidFill>
                <a:latin typeface="Calibri Regular"/>
              </a:rPr>
              <a:t>i</a:t>
            </a:r>
            <a:r>
              <a:rPr lang="en-US" altLang="en-US" sz="2800" dirty="0" smtClean="0">
                <a:solidFill>
                  <a:srgbClr val="525353"/>
                </a:solidFill>
                <a:latin typeface="Calibri Regular"/>
              </a:rPr>
              <a:t>m4education.com</a:t>
            </a:r>
            <a:endParaRPr lang="en-US" altLang="en-US" sz="2800" dirty="0">
              <a:solidFill>
                <a:srgbClr val="525353"/>
              </a:solidFill>
              <a:latin typeface="Calibri Regular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dirty="0">
              <a:solidFill>
                <a:srgbClr val="525353"/>
              </a:solidFill>
              <a:latin typeface="Calibri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-43082" y="308948"/>
            <a:ext cx="9230165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</a:pPr>
            <a:r>
              <a:rPr lang="en-US" sz="3959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‘What’ </a:t>
            </a:r>
            <a:br>
              <a:rPr lang="en-US" sz="3959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Structured problem-solving </a:t>
            </a:r>
            <a:r>
              <a:rPr lang="en-US" sz="39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</a:t>
            </a:r>
            <a:r>
              <a:rPr lang="en-US" sz="3959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9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959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6213918" y="2206426"/>
            <a:ext cx="2861985" cy="32649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intervention does the student need to address the hypothesized root cause underlying the problem?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6" name="Shape 216"/>
          <p:cNvCxnSpPr/>
          <p:nvPr/>
        </p:nvCxnSpPr>
        <p:spPr>
          <a:xfrm>
            <a:off x="5943018" y="3779814"/>
            <a:ext cx="2709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grpSp>
        <p:nvGrpSpPr>
          <p:cNvPr id="217" name="Shape 217"/>
          <p:cNvGrpSpPr/>
          <p:nvPr/>
        </p:nvGrpSpPr>
        <p:grpSpPr>
          <a:xfrm>
            <a:off x="1" y="1481245"/>
            <a:ext cx="5943017" cy="4631678"/>
            <a:chOff x="1358" y="184060"/>
            <a:chExt cx="5943017" cy="4631678"/>
          </a:xfrm>
        </p:grpSpPr>
        <p:sp>
          <p:nvSpPr>
            <p:cNvPr id="218" name="Shape 218"/>
            <p:cNvSpPr/>
            <p:nvPr/>
          </p:nvSpPr>
          <p:spPr>
            <a:xfrm>
              <a:off x="777555" y="184060"/>
              <a:ext cx="4390623" cy="43906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7203" y="9928"/>
                  </a:moveTo>
                  <a:lnTo>
                    <a:pt x="87203" y="9928"/>
                  </a:lnTo>
                  <a:cubicBezTo>
                    <a:pt x="108135" y="21300"/>
                    <a:pt x="119785" y="44493"/>
                    <a:pt x="116409" y="68075"/>
                  </a:cubicBezTo>
                  <a:cubicBezTo>
                    <a:pt x="113034" y="91657"/>
                    <a:pt x="95345" y="110650"/>
                    <a:pt x="72063" y="115693"/>
                  </a:cubicBezTo>
                  <a:cubicBezTo>
                    <a:pt x="48781" y="120736"/>
                    <a:pt x="24818" y="110764"/>
                    <a:pt x="11987" y="90692"/>
                  </a:cubicBezTo>
                  <a:cubicBezTo>
                    <a:pt x="-843" y="70621"/>
                    <a:pt x="165" y="44686"/>
                    <a:pt x="14516" y="25672"/>
                  </a:cubicBezTo>
                  <a:lnTo>
                    <a:pt x="12259" y="23684"/>
                  </a:lnTo>
                  <a:lnTo>
                    <a:pt x="19336" y="24191"/>
                  </a:lnTo>
                  <a:lnTo>
                    <a:pt x="20990" y="31372"/>
                  </a:lnTo>
                  <a:lnTo>
                    <a:pt x="18733" y="29385"/>
                  </a:lnTo>
                  <a:lnTo>
                    <a:pt x="18733" y="29385"/>
                  </a:lnTo>
                  <a:cubicBezTo>
                    <a:pt x="5958" y="46606"/>
                    <a:pt x="5219" y="69948"/>
                    <a:pt x="16879" y="87942"/>
                  </a:cubicBezTo>
                  <a:cubicBezTo>
                    <a:pt x="28539" y="105937"/>
                    <a:pt x="50147" y="114798"/>
                    <a:pt x="71084" y="110173"/>
                  </a:cubicBezTo>
                  <a:cubicBezTo>
                    <a:pt x="92021" y="105548"/>
                    <a:pt x="107885" y="88408"/>
                    <a:pt x="110879" y="67176"/>
                  </a:cubicBezTo>
                  <a:cubicBezTo>
                    <a:pt x="113874" y="45945"/>
                    <a:pt x="103370" y="25086"/>
                    <a:pt x="84529" y="14850"/>
                  </a:cubicBezTo>
                  <a:close/>
                </a:path>
              </a:pathLst>
            </a:custGeom>
            <a:solidFill>
              <a:srgbClr val="CFD7E7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1577884" y="267704"/>
              <a:ext cx="2789966" cy="1394983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Shape 220"/>
            <p:cNvSpPr txBox="1"/>
            <p:nvPr/>
          </p:nvSpPr>
          <p:spPr>
            <a:xfrm>
              <a:off x="1645981" y="335801"/>
              <a:ext cx="2653772" cy="12587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Step 1: Identify </a:t>
              </a:r>
              <a:r>
                <a:rPr lang="en-US" sz="19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and define the main problem/concern/need</a:t>
              </a:r>
              <a:endParaRPr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Shape 221"/>
            <p:cNvSpPr/>
            <p:nvPr/>
          </p:nvSpPr>
          <p:spPr>
            <a:xfrm>
              <a:off x="3154409" y="1844230"/>
              <a:ext cx="2789966" cy="1394983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Shape 222"/>
            <p:cNvSpPr txBox="1"/>
            <p:nvPr/>
          </p:nvSpPr>
          <p:spPr>
            <a:xfrm>
              <a:off x="3222506" y="1912327"/>
              <a:ext cx="2653772" cy="12587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Step 2: Determine why the </a:t>
              </a:r>
              <a:r>
                <a:rPr lang="en-US" sz="19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problem is </a:t>
              </a:r>
              <a:r>
                <a:rPr lang="en-US" sz="1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happening </a:t>
              </a:r>
              <a:r>
                <a:rPr lang="en-US" sz="19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 generate </a:t>
              </a:r>
              <a:r>
                <a:rPr lang="en-US" sz="1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solutions</a:t>
              </a:r>
              <a:endParaRPr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Shape 223"/>
            <p:cNvSpPr/>
            <p:nvPr/>
          </p:nvSpPr>
          <p:spPr>
            <a:xfrm>
              <a:off x="1577884" y="3420755"/>
              <a:ext cx="2789966" cy="1394983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Shape 224"/>
            <p:cNvSpPr txBox="1"/>
            <p:nvPr/>
          </p:nvSpPr>
          <p:spPr>
            <a:xfrm>
              <a:off x="1645981" y="3488852"/>
              <a:ext cx="2653772" cy="12587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Step 3: Develop and implement a</a:t>
              </a:r>
              <a:r>
                <a:rPr lang="en-US" sz="19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plan</a:t>
              </a:r>
              <a:endParaRPr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Shape 225"/>
            <p:cNvSpPr/>
            <p:nvPr/>
          </p:nvSpPr>
          <p:spPr>
            <a:xfrm>
              <a:off x="1358" y="1844230"/>
              <a:ext cx="2789966" cy="1394983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Shape 226"/>
            <p:cNvSpPr txBox="1"/>
            <p:nvPr/>
          </p:nvSpPr>
          <p:spPr>
            <a:xfrm>
              <a:off x="69455" y="1912327"/>
              <a:ext cx="2653772" cy="12587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Step 4: Evaluate whether </a:t>
              </a:r>
              <a:r>
                <a:rPr lang="en-US" sz="19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plan </a:t>
              </a:r>
              <a:r>
                <a:rPr lang="en-US" sz="1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worked</a:t>
              </a:r>
              <a:endParaRPr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7" name="Shape 227"/>
          <p:cNvSpPr/>
          <p:nvPr/>
        </p:nvSpPr>
        <p:spPr>
          <a:xfrm rot="10800000" flipH="1">
            <a:off x="1" y="1299067"/>
            <a:ext cx="9144000" cy="4571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582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E05A5B30-0C1F-674E-A29C-10D345F3A561}"/>
              </a:ext>
            </a:extLst>
          </p:cNvPr>
          <p:cNvSpPr/>
          <p:nvPr/>
        </p:nvSpPr>
        <p:spPr>
          <a:xfrm>
            <a:off x="2360588" y="1500664"/>
            <a:ext cx="4726011" cy="1018608"/>
          </a:xfrm>
          <a:custGeom>
            <a:avLst/>
            <a:gdLst>
              <a:gd name="connsiteX0" fmla="*/ 0 w 2621395"/>
              <a:gd name="connsiteY0" fmla="*/ 0 h 1018608"/>
              <a:gd name="connsiteX1" fmla="*/ 2621395 w 2621395"/>
              <a:gd name="connsiteY1" fmla="*/ 0 h 1018608"/>
              <a:gd name="connsiteX2" fmla="*/ 2621395 w 2621395"/>
              <a:gd name="connsiteY2" fmla="*/ 1018608 h 1018608"/>
              <a:gd name="connsiteX3" fmla="*/ 0 w 2621395"/>
              <a:gd name="connsiteY3" fmla="*/ 1018608 h 1018608"/>
              <a:gd name="connsiteX4" fmla="*/ 0 w 2621395"/>
              <a:gd name="connsiteY4" fmla="*/ 0 h 101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1395" h="1018608">
                <a:moveTo>
                  <a:pt x="0" y="0"/>
                </a:moveTo>
                <a:lnTo>
                  <a:pt x="2621395" y="0"/>
                </a:lnTo>
                <a:lnTo>
                  <a:pt x="2621395" y="1018608"/>
                </a:lnTo>
                <a:lnTo>
                  <a:pt x="0" y="10186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600" b="1" kern="1200" dirty="0" smtClean="0"/>
              <a:t>Problem Identification</a:t>
            </a:r>
            <a:r>
              <a:rPr lang="en-US" sz="1600" b="1" dirty="0" smtClean="0"/>
              <a:t> &amp; Problem Analysis</a:t>
            </a:r>
          </a:p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600" kern="1200" dirty="0" smtClean="0"/>
              <a:t>Matching </a:t>
            </a:r>
            <a:r>
              <a:rPr lang="en-US" sz="1600" kern="1200" dirty="0"/>
              <a:t>the student to the most precise and appropriate intervention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xmlns="" id="{0FE9005D-08C1-C24C-87E2-5DD2B52AD28F}"/>
              </a:ext>
            </a:extLst>
          </p:cNvPr>
          <p:cNvSpPr/>
          <p:nvPr/>
        </p:nvSpPr>
        <p:spPr>
          <a:xfrm>
            <a:off x="3702684" y="2727829"/>
            <a:ext cx="3552521" cy="955327"/>
          </a:xfrm>
          <a:custGeom>
            <a:avLst/>
            <a:gdLst>
              <a:gd name="connsiteX0" fmla="*/ 0 w 2864149"/>
              <a:gd name="connsiteY0" fmla="*/ 0 h 1018608"/>
              <a:gd name="connsiteX1" fmla="*/ 2864149 w 2864149"/>
              <a:gd name="connsiteY1" fmla="*/ 0 h 1018608"/>
              <a:gd name="connsiteX2" fmla="*/ 2864149 w 2864149"/>
              <a:gd name="connsiteY2" fmla="*/ 1018608 h 1018608"/>
              <a:gd name="connsiteX3" fmla="*/ 0 w 2864149"/>
              <a:gd name="connsiteY3" fmla="*/ 1018608 h 1018608"/>
              <a:gd name="connsiteX4" fmla="*/ 0 w 2864149"/>
              <a:gd name="connsiteY4" fmla="*/ 0 h 101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4149" h="1018608">
                <a:moveTo>
                  <a:pt x="0" y="0"/>
                </a:moveTo>
                <a:lnTo>
                  <a:pt x="2864149" y="0"/>
                </a:lnTo>
                <a:lnTo>
                  <a:pt x="2864149" y="1018608"/>
                </a:lnTo>
                <a:lnTo>
                  <a:pt x="0" y="10186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lvl="1" defTabSz="711200">
              <a:lnSpc>
                <a:spcPct val="90000"/>
              </a:lnSpc>
              <a:spcAft>
                <a:spcPct val="15000"/>
              </a:spcAft>
            </a:pPr>
            <a:r>
              <a:rPr lang="en-US" sz="1600" b="1" dirty="0"/>
              <a:t>Plan </a:t>
            </a:r>
            <a:r>
              <a:rPr lang="en-US" sz="1600" b="1" dirty="0" smtClean="0"/>
              <a:t>Development and Implementation</a:t>
            </a:r>
          </a:p>
          <a:p>
            <a:pPr marL="0" lvl="1" defTabSz="711200">
              <a:lnSpc>
                <a:spcPct val="90000"/>
              </a:lnSpc>
              <a:spcAft>
                <a:spcPct val="15000"/>
              </a:spcAft>
            </a:pPr>
            <a:r>
              <a:rPr lang="en-US" sz="1600" dirty="0" smtClean="0"/>
              <a:t>Core components </a:t>
            </a:r>
            <a:r>
              <a:rPr lang="en-US" sz="1600" dirty="0"/>
              <a:t>of the intervention to increase the fidelity with which the intervention is implemented </a:t>
            </a:r>
            <a:endParaRPr lang="en-US" sz="1600" kern="1200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817C8C1D-EB29-4541-AD6C-A06B88DF0683}"/>
              </a:ext>
            </a:extLst>
          </p:cNvPr>
          <p:cNvSpPr/>
          <p:nvPr/>
        </p:nvSpPr>
        <p:spPr>
          <a:xfrm>
            <a:off x="5001408" y="3851004"/>
            <a:ext cx="3532991" cy="1018608"/>
          </a:xfrm>
          <a:custGeom>
            <a:avLst/>
            <a:gdLst>
              <a:gd name="connsiteX0" fmla="*/ 0 w 2809464"/>
              <a:gd name="connsiteY0" fmla="*/ 0 h 1018608"/>
              <a:gd name="connsiteX1" fmla="*/ 2809464 w 2809464"/>
              <a:gd name="connsiteY1" fmla="*/ 0 h 1018608"/>
              <a:gd name="connsiteX2" fmla="*/ 2809464 w 2809464"/>
              <a:gd name="connsiteY2" fmla="*/ 1018608 h 1018608"/>
              <a:gd name="connsiteX3" fmla="*/ 0 w 2809464"/>
              <a:gd name="connsiteY3" fmla="*/ 1018608 h 1018608"/>
              <a:gd name="connsiteX4" fmla="*/ 0 w 2809464"/>
              <a:gd name="connsiteY4" fmla="*/ 0 h 101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9464" h="1018608">
                <a:moveTo>
                  <a:pt x="0" y="0"/>
                </a:moveTo>
                <a:lnTo>
                  <a:pt x="2809464" y="0"/>
                </a:lnTo>
                <a:lnTo>
                  <a:pt x="2809464" y="1018608"/>
                </a:lnTo>
                <a:lnTo>
                  <a:pt x="0" y="10186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600" b="1" kern="1200" dirty="0" smtClean="0"/>
              <a:t>Plan Evaluation</a:t>
            </a:r>
          </a:p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600" kern="1200" dirty="0" smtClean="0"/>
              <a:t>Gather </a:t>
            </a:r>
            <a:r>
              <a:rPr lang="en-US" sz="1600" kern="1200" dirty="0"/>
              <a:t>baseline data and begin monitoring student response to the intervention and intervention fidelity </a:t>
            </a:r>
          </a:p>
        </p:txBody>
      </p:sp>
      <p:sp>
        <p:nvSpPr>
          <p:cNvPr id="3" name="Bent-Up Arrow 2">
            <a:extLst>
              <a:ext uri="{FF2B5EF4-FFF2-40B4-BE49-F238E27FC236}">
                <a16:creationId xmlns:a16="http://schemas.microsoft.com/office/drawing/2014/main" xmlns="" id="{E4F92ABA-B4DD-3C4B-9E7F-BF2E4553359A}"/>
              </a:ext>
            </a:extLst>
          </p:cNvPr>
          <p:cNvSpPr/>
          <p:nvPr/>
        </p:nvSpPr>
        <p:spPr>
          <a:xfrm rot="5400000">
            <a:off x="828621" y="2570363"/>
            <a:ext cx="931627" cy="1060625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xmlns="" id="{B98338F6-3E27-184D-8109-989C5CB5EFCA}"/>
              </a:ext>
            </a:extLst>
          </p:cNvPr>
          <p:cNvSpPr/>
          <p:nvPr/>
        </p:nvSpPr>
        <p:spPr>
          <a:xfrm>
            <a:off x="581809" y="1537635"/>
            <a:ext cx="1568312" cy="1097768"/>
          </a:xfrm>
          <a:custGeom>
            <a:avLst/>
            <a:gdLst>
              <a:gd name="connsiteX0" fmla="*/ 0 w 1800473"/>
              <a:gd name="connsiteY0" fmla="*/ 210088 h 1260273"/>
              <a:gd name="connsiteX1" fmla="*/ 210088 w 1800473"/>
              <a:gd name="connsiteY1" fmla="*/ 0 h 1260273"/>
              <a:gd name="connsiteX2" fmla="*/ 1590385 w 1800473"/>
              <a:gd name="connsiteY2" fmla="*/ 0 h 1260273"/>
              <a:gd name="connsiteX3" fmla="*/ 1800473 w 1800473"/>
              <a:gd name="connsiteY3" fmla="*/ 210088 h 1260273"/>
              <a:gd name="connsiteX4" fmla="*/ 1800473 w 1800473"/>
              <a:gd name="connsiteY4" fmla="*/ 1050185 h 1260273"/>
              <a:gd name="connsiteX5" fmla="*/ 1590385 w 1800473"/>
              <a:gd name="connsiteY5" fmla="*/ 1260273 h 1260273"/>
              <a:gd name="connsiteX6" fmla="*/ 210088 w 1800473"/>
              <a:gd name="connsiteY6" fmla="*/ 1260273 h 1260273"/>
              <a:gd name="connsiteX7" fmla="*/ 0 w 1800473"/>
              <a:gd name="connsiteY7" fmla="*/ 1050185 h 1260273"/>
              <a:gd name="connsiteX8" fmla="*/ 0 w 1800473"/>
              <a:gd name="connsiteY8" fmla="*/ 210088 h 126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0473" h="1260273">
                <a:moveTo>
                  <a:pt x="0" y="210088"/>
                </a:moveTo>
                <a:cubicBezTo>
                  <a:pt x="0" y="94060"/>
                  <a:pt x="94060" y="0"/>
                  <a:pt x="210088" y="0"/>
                </a:cubicBezTo>
                <a:lnTo>
                  <a:pt x="1590385" y="0"/>
                </a:lnTo>
                <a:cubicBezTo>
                  <a:pt x="1706413" y="0"/>
                  <a:pt x="1800473" y="94060"/>
                  <a:pt x="1800473" y="210088"/>
                </a:cubicBezTo>
                <a:lnTo>
                  <a:pt x="1800473" y="1050185"/>
                </a:lnTo>
                <a:cubicBezTo>
                  <a:pt x="1800473" y="1166213"/>
                  <a:pt x="1706413" y="1260273"/>
                  <a:pt x="1590385" y="1260273"/>
                </a:cubicBezTo>
                <a:lnTo>
                  <a:pt x="210088" y="1260273"/>
                </a:lnTo>
                <a:cubicBezTo>
                  <a:pt x="94060" y="1260273"/>
                  <a:pt x="0" y="1166213"/>
                  <a:pt x="0" y="1050185"/>
                </a:cubicBezTo>
                <a:lnTo>
                  <a:pt x="0" y="21008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263" tIns="187263" rIns="187263" bIns="187263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solidFill>
                  <a:schemeClr val="bg1"/>
                </a:solidFill>
              </a:rPr>
              <a:t>Match</a:t>
            </a:r>
          </a:p>
        </p:txBody>
      </p:sp>
      <p:sp>
        <p:nvSpPr>
          <p:cNvPr id="7" name="Bent-Up Arrow 6">
            <a:extLst>
              <a:ext uri="{FF2B5EF4-FFF2-40B4-BE49-F238E27FC236}">
                <a16:creationId xmlns:a16="http://schemas.microsoft.com/office/drawing/2014/main" xmlns="" id="{8FAD66AE-39CE-0745-A655-D1BCB848E12E}"/>
              </a:ext>
            </a:extLst>
          </p:cNvPr>
          <p:cNvSpPr/>
          <p:nvPr/>
        </p:nvSpPr>
        <p:spPr>
          <a:xfrm rot="5400000">
            <a:off x="2124033" y="3692540"/>
            <a:ext cx="931627" cy="1060625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5067BF2E-293B-3542-BE6F-45FAE76532D4}"/>
              </a:ext>
            </a:extLst>
          </p:cNvPr>
          <p:cNvSpPr/>
          <p:nvPr/>
        </p:nvSpPr>
        <p:spPr>
          <a:xfrm>
            <a:off x="1877209" y="2659812"/>
            <a:ext cx="1568312" cy="1097768"/>
          </a:xfrm>
          <a:custGeom>
            <a:avLst/>
            <a:gdLst>
              <a:gd name="connsiteX0" fmla="*/ 0 w 1800473"/>
              <a:gd name="connsiteY0" fmla="*/ 210088 h 1260273"/>
              <a:gd name="connsiteX1" fmla="*/ 210088 w 1800473"/>
              <a:gd name="connsiteY1" fmla="*/ 0 h 1260273"/>
              <a:gd name="connsiteX2" fmla="*/ 1590385 w 1800473"/>
              <a:gd name="connsiteY2" fmla="*/ 0 h 1260273"/>
              <a:gd name="connsiteX3" fmla="*/ 1800473 w 1800473"/>
              <a:gd name="connsiteY3" fmla="*/ 210088 h 1260273"/>
              <a:gd name="connsiteX4" fmla="*/ 1800473 w 1800473"/>
              <a:gd name="connsiteY4" fmla="*/ 1050185 h 1260273"/>
              <a:gd name="connsiteX5" fmla="*/ 1590385 w 1800473"/>
              <a:gd name="connsiteY5" fmla="*/ 1260273 h 1260273"/>
              <a:gd name="connsiteX6" fmla="*/ 210088 w 1800473"/>
              <a:gd name="connsiteY6" fmla="*/ 1260273 h 1260273"/>
              <a:gd name="connsiteX7" fmla="*/ 0 w 1800473"/>
              <a:gd name="connsiteY7" fmla="*/ 1050185 h 1260273"/>
              <a:gd name="connsiteX8" fmla="*/ 0 w 1800473"/>
              <a:gd name="connsiteY8" fmla="*/ 210088 h 126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0473" h="1260273">
                <a:moveTo>
                  <a:pt x="0" y="210088"/>
                </a:moveTo>
                <a:cubicBezTo>
                  <a:pt x="0" y="94060"/>
                  <a:pt x="94060" y="0"/>
                  <a:pt x="210088" y="0"/>
                </a:cubicBezTo>
                <a:lnTo>
                  <a:pt x="1590385" y="0"/>
                </a:lnTo>
                <a:cubicBezTo>
                  <a:pt x="1706413" y="0"/>
                  <a:pt x="1800473" y="94060"/>
                  <a:pt x="1800473" y="210088"/>
                </a:cubicBezTo>
                <a:lnTo>
                  <a:pt x="1800473" y="1050185"/>
                </a:lnTo>
                <a:cubicBezTo>
                  <a:pt x="1800473" y="1166213"/>
                  <a:pt x="1706413" y="1260273"/>
                  <a:pt x="1590385" y="1260273"/>
                </a:cubicBezTo>
                <a:lnTo>
                  <a:pt x="210088" y="1260273"/>
                </a:lnTo>
                <a:cubicBezTo>
                  <a:pt x="94060" y="1260273"/>
                  <a:pt x="0" y="1166213"/>
                  <a:pt x="0" y="1050185"/>
                </a:cubicBezTo>
                <a:lnTo>
                  <a:pt x="0" y="21008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263" tIns="187263" rIns="187263" bIns="187263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solidFill>
                  <a:schemeClr val="bg1"/>
                </a:solidFill>
              </a:rPr>
              <a:t>Map</a:t>
            </a:r>
          </a:p>
        </p:txBody>
      </p:sp>
      <p:sp>
        <p:nvSpPr>
          <p:cNvPr id="10" name="Bent-Up Arrow 9">
            <a:extLst>
              <a:ext uri="{FF2B5EF4-FFF2-40B4-BE49-F238E27FC236}">
                <a16:creationId xmlns:a16="http://schemas.microsoft.com/office/drawing/2014/main" xmlns="" id="{9A3150BF-46F2-4046-924C-899D643AD0F3}"/>
              </a:ext>
            </a:extLst>
          </p:cNvPr>
          <p:cNvSpPr/>
          <p:nvPr/>
        </p:nvSpPr>
        <p:spPr>
          <a:xfrm rot="5400000">
            <a:off x="3452074" y="4835540"/>
            <a:ext cx="931627" cy="1060625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xmlns="" id="{5337D76C-984C-744E-95EB-BF4562058B99}"/>
              </a:ext>
            </a:extLst>
          </p:cNvPr>
          <p:cNvSpPr/>
          <p:nvPr/>
        </p:nvSpPr>
        <p:spPr>
          <a:xfrm>
            <a:off x="3205249" y="3802812"/>
            <a:ext cx="1568312" cy="1097768"/>
          </a:xfrm>
          <a:custGeom>
            <a:avLst/>
            <a:gdLst>
              <a:gd name="connsiteX0" fmla="*/ 0 w 1800473"/>
              <a:gd name="connsiteY0" fmla="*/ 210088 h 1260273"/>
              <a:gd name="connsiteX1" fmla="*/ 210088 w 1800473"/>
              <a:gd name="connsiteY1" fmla="*/ 0 h 1260273"/>
              <a:gd name="connsiteX2" fmla="*/ 1590385 w 1800473"/>
              <a:gd name="connsiteY2" fmla="*/ 0 h 1260273"/>
              <a:gd name="connsiteX3" fmla="*/ 1800473 w 1800473"/>
              <a:gd name="connsiteY3" fmla="*/ 210088 h 1260273"/>
              <a:gd name="connsiteX4" fmla="*/ 1800473 w 1800473"/>
              <a:gd name="connsiteY4" fmla="*/ 1050185 h 1260273"/>
              <a:gd name="connsiteX5" fmla="*/ 1590385 w 1800473"/>
              <a:gd name="connsiteY5" fmla="*/ 1260273 h 1260273"/>
              <a:gd name="connsiteX6" fmla="*/ 210088 w 1800473"/>
              <a:gd name="connsiteY6" fmla="*/ 1260273 h 1260273"/>
              <a:gd name="connsiteX7" fmla="*/ 0 w 1800473"/>
              <a:gd name="connsiteY7" fmla="*/ 1050185 h 1260273"/>
              <a:gd name="connsiteX8" fmla="*/ 0 w 1800473"/>
              <a:gd name="connsiteY8" fmla="*/ 210088 h 126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0473" h="1260273">
                <a:moveTo>
                  <a:pt x="0" y="210088"/>
                </a:moveTo>
                <a:cubicBezTo>
                  <a:pt x="0" y="94060"/>
                  <a:pt x="94060" y="0"/>
                  <a:pt x="210088" y="0"/>
                </a:cubicBezTo>
                <a:lnTo>
                  <a:pt x="1590385" y="0"/>
                </a:lnTo>
                <a:cubicBezTo>
                  <a:pt x="1706413" y="0"/>
                  <a:pt x="1800473" y="94060"/>
                  <a:pt x="1800473" y="210088"/>
                </a:cubicBezTo>
                <a:lnTo>
                  <a:pt x="1800473" y="1050185"/>
                </a:lnTo>
                <a:cubicBezTo>
                  <a:pt x="1800473" y="1166213"/>
                  <a:pt x="1706413" y="1260273"/>
                  <a:pt x="1590385" y="1260273"/>
                </a:cubicBezTo>
                <a:lnTo>
                  <a:pt x="210088" y="1260273"/>
                </a:lnTo>
                <a:cubicBezTo>
                  <a:pt x="94060" y="1260273"/>
                  <a:pt x="0" y="1166213"/>
                  <a:pt x="0" y="1050185"/>
                </a:cubicBezTo>
                <a:lnTo>
                  <a:pt x="0" y="21008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263" tIns="187263" rIns="187263" bIns="187263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solidFill>
                  <a:schemeClr val="bg1"/>
                </a:solidFill>
              </a:rPr>
              <a:t>Monitor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xmlns="" id="{4E996F77-9BAF-E24A-8CEB-5355C1B5ECA4}"/>
              </a:ext>
            </a:extLst>
          </p:cNvPr>
          <p:cNvSpPr/>
          <p:nvPr/>
        </p:nvSpPr>
        <p:spPr>
          <a:xfrm>
            <a:off x="4490768" y="5022012"/>
            <a:ext cx="1568312" cy="1097768"/>
          </a:xfrm>
          <a:custGeom>
            <a:avLst/>
            <a:gdLst>
              <a:gd name="connsiteX0" fmla="*/ 0 w 1800473"/>
              <a:gd name="connsiteY0" fmla="*/ 210088 h 1260273"/>
              <a:gd name="connsiteX1" fmla="*/ 210088 w 1800473"/>
              <a:gd name="connsiteY1" fmla="*/ 0 h 1260273"/>
              <a:gd name="connsiteX2" fmla="*/ 1590385 w 1800473"/>
              <a:gd name="connsiteY2" fmla="*/ 0 h 1260273"/>
              <a:gd name="connsiteX3" fmla="*/ 1800473 w 1800473"/>
              <a:gd name="connsiteY3" fmla="*/ 210088 h 1260273"/>
              <a:gd name="connsiteX4" fmla="*/ 1800473 w 1800473"/>
              <a:gd name="connsiteY4" fmla="*/ 1050185 h 1260273"/>
              <a:gd name="connsiteX5" fmla="*/ 1590385 w 1800473"/>
              <a:gd name="connsiteY5" fmla="*/ 1260273 h 1260273"/>
              <a:gd name="connsiteX6" fmla="*/ 210088 w 1800473"/>
              <a:gd name="connsiteY6" fmla="*/ 1260273 h 1260273"/>
              <a:gd name="connsiteX7" fmla="*/ 0 w 1800473"/>
              <a:gd name="connsiteY7" fmla="*/ 1050185 h 1260273"/>
              <a:gd name="connsiteX8" fmla="*/ 0 w 1800473"/>
              <a:gd name="connsiteY8" fmla="*/ 210088 h 126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0473" h="1260273">
                <a:moveTo>
                  <a:pt x="0" y="210088"/>
                </a:moveTo>
                <a:cubicBezTo>
                  <a:pt x="0" y="94060"/>
                  <a:pt x="94060" y="0"/>
                  <a:pt x="210088" y="0"/>
                </a:cubicBezTo>
                <a:lnTo>
                  <a:pt x="1590385" y="0"/>
                </a:lnTo>
                <a:cubicBezTo>
                  <a:pt x="1706413" y="0"/>
                  <a:pt x="1800473" y="94060"/>
                  <a:pt x="1800473" y="210088"/>
                </a:cubicBezTo>
                <a:lnTo>
                  <a:pt x="1800473" y="1050185"/>
                </a:lnTo>
                <a:cubicBezTo>
                  <a:pt x="1800473" y="1166213"/>
                  <a:pt x="1706413" y="1260273"/>
                  <a:pt x="1590385" y="1260273"/>
                </a:cubicBezTo>
                <a:lnTo>
                  <a:pt x="210088" y="1260273"/>
                </a:lnTo>
                <a:cubicBezTo>
                  <a:pt x="94060" y="1260273"/>
                  <a:pt x="0" y="1166213"/>
                  <a:pt x="0" y="1050185"/>
                </a:cubicBezTo>
                <a:lnTo>
                  <a:pt x="0" y="21008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263" tIns="187263" rIns="187263" bIns="187263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solidFill>
                  <a:schemeClr val="bg1"/>
                </a:solidFill>
              </a:rPr>
              <a:t>Meet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xmlns="" id="{CBFCF6CC-4CD3-6E45-AB7C-7EA4C2CF1787}"/>
              </a:ext>
            </a:extLst>
          </p:cNvPr>
          <p:cNvSpPr/>
          <p:nvPr/>
        </p:nvSpPr>
        <p:spPr>
          <a:xfrm>
            <a:off x="6258682" y="5029200"/>
            <a:ext cx="2504317" cy="1018608"/>
          </a:xfrm>
          <a:custGeom>
            <a:avLst/>
            <a:gdLst>
              <a:gd name="connsiteX0" fmla="*/ 0 w 1857057"/>
              <a:gd name="connsiteY0" fmla="*/ 0 h 1018608"/>
              <a:gd name="connsiteX1" fmla="*/ 1857057 w 1857057"/>
              <a:gd name="connsiteY1" fmla="*/ 0 h 1018608"/>
              <a:gd name="connsiteX2" fmla="*/ 1857057 w 1857057"/>
              <a:gd name="connsiteY2" fmla="*/ 1018608 h 1018608"/>
              <a:gd name="connsiteX3" fmla="*/ 0 w 1857057"/>
              <a:gd name="connsiteY3" fmla="*/ 1018608 h 1018608"/>
              <a:gd name="connsiteX4" fmla="*/ 0 w 1857057"/>
              <a:gd name="connsiteY4" fmla="*/ 0 h 101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7057" h="1018608">
                <a:moveTo>
                  <a:pt x="0" y="0"/>
                </a:moveTo>
                <a:lnTo>
                  <a:pt x="1857057" y="0"/>
                </a:lnTo>
                <a:lnTo>
                  <a:pt x="1857057" y="1018608"/>
                </a:lnTo>
                <a:lnTo>
                  <a:pt x="0" y="10186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600" b="1" kern="1200" dirty="0" smtClean="0"/>
              <a:t>Plan Evaluation</a:t>
            </a:r>
          </a:p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600" kern="1200" dirty="0" smtClean="0"/>
              <a:t>Meet </a:t>
            </a:r>
            <a:r>
              <a:rPr lang="en-US" sz="1600" kern="1200" dirty="0"/>
              <a:t>as a team to review data and make a data-driven decision</a:t>
            </a:r>
          </a:p>
        </p:txBody>
      </p:sp>
      <p:sp>
        <p:nvSpPr>
          <p:cNvPr id="23555" name="TextBox 1">
            <a:extLst>
              <a:ext uri="{FF2B5EF4-FFF2-40B4-BE49-F238E27FC236}">
                <a16:creationId xmlns:a16="http://schemas.microsoft.com/office/drawing/2014/main" xmlns="" id="{A27F5D1B-304F-334E-95C8-5D0EE83BA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76444"/>
            <a:ext cx="8458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‘What’ </a:t>
            </a: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IM4 Language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Aharoni" panose="02010803020104030203" pitchFamily="2" charset="-79"/>
              </a:rPr>
              <a:t>Match</a:t>
            </a:r>
            <a:r>
              <a:rPr lang="en-US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Aharoni" panose="02010803020104030203" pitchFamily="2" charset="-79"/>
              </a:rPr>
              <a:t>, Map, Monitor and </a:t>
            </a:r>
            <a:r>
              <a:rPr lang="en-US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Aharoni" panose="02010803020104030203" pitchFamily="2" charset="-79"/>
              </a:rPr>
              <a:t>Meet</a:t>
            </a:r>
            <a:endParaRPr lang="en-US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Calibri Regular"/>
              <a:cs typeface="Aharoni" panose="02010803020104030203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33400" y="6477000"/>
            <a:ext cx="564292" cy="2286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7434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9EDB03C-1D68-C14E-A758-ED3C9F4D50F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47D680A-535A-9D45-A252-117402AFCDFD}"/>
              </a:ext>
            </a:extLst>
          </p:cNvPr>
          <p:cNvSpPr/>
          <p:nvPr/>
        </p:nvSpPr>
        <p:spPr>
          <a:xfrm>
            <a:off x="762000" y="3319375"/>
            <a:ext cx="2851815" cy="16256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-13855"/>
            <a:ext cx="8153400" cy="760609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81000" y="6221334"/>
            <a:ext cx="381000" cy="381000"/>
          </a:xfrm>
        </p:spPr>
        <p:txBody>
          <a:bodyPr/>
          <a:lstStyle/>
          <a:p>
            <a:pPr>
              <a:defRPr/>
            </a:pPr>
            <a:fld id="{C1C1F913-51C5-9049-9950-6BF25235C03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6">
            <a:extLst>
              <a:ext uri="{FF2B5EF4-FFF2-40B4-BE49-F238E27FC236}">
                <a16:creationId xmlns="" xmlns:a16="http://schemas.microsoft.com/office/drawing/2014/main" id="{0D08D3AC-D575-C14E-8D66-DA5912CA8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10527"/>
            <a:ext cx="4327525" cy="444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B72A84F-1C4E-3242-825B-D53BFD2AF908}"/>
              </a:ext>
            </a:extLst>
          </p:cNvPr>
          <p:cNvGrpSpPr/>
          <p:nvPr/>
        </p:nvGrpSpPr>
        <p:grpSpPr>
          <a:xfrm>
            <a:off x="609600" y="542089"/>
            <a:ext cx="2873381" cy="2011273"/>
            <a:chOff x="1143006" y="76197"/>
            <a:chExt cx="2873381" cy="2011273"/>
          </a:xfrm>
        </p:grpSpPr>
        <p:sp>
          <p:nvSpPr>
            <p:cNvPr id="9" name="Rounded Rectangle 8">
              <a:extLst>
                <a:ext uri="{FF2B5EF4-FFF2-40B4-BE49-F238E27FC236}">
                  <a16:creationId xmlns="" xmlns:a16="http://schemas.microsoft.com/office/drawing/2014/main" id="{21210DDD-32AC-DC4F-819C-CAAF8ABB77D4}"/>
                </a:ext>
              </a:extLst>
            </p:cNvPr>
            <p:cNvSpPr/>
            <p:nvPr/>
          </p:nvSpPr>
          <p:spPr>
            <a:xfrm>
              <a:off x="1143006" y="76197"/>
              <a:ext cx="2873381" cy="2011273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>
              <a:extLst>
                <a:ext uri="{FF2B5EF4-FFF2-40B4-BE49-F238E27FC236}">
                  <a16:creationId xmlns="" xmlns:a16="http://schemas.microsoft.com/office/drawing/2014/main" id="{F4A0F2C0-787F-AD4B-9CD6-C85C710CBA4A}"/>
                </a:ext>
              </a:extLst>
            </p:cNvPr>
            <p:cNvSpPr txBox="1"/>
            <p:nvPr/>
          </p:nvSpPr>
          <p:spPr>
            <a:xfrm>
              <a:off x="1241206" y="174397"/>
              <a:ext cx="2676981" cy="1814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6500" kern="1200" dirty="0"/>
                <a:t>Match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4824B2E-778E-0D4C-B09C-CC4509B9F247}"/>
              </a:ext>
            </a:extLst>
          </p:cNvPr>
          <p:cNvGrpSpPr/>
          <p:nvPr/>
        </p:nvGrpSpPr>
        <p:grpSpPr>
          <a:xfrm>
            <a:off x="762000" y="2743200"/>
            <a:ext cx="2851815" cy="1625600"/>
            <a:chOff x="380997" y="2286008"/>
            <a:chExt cx="2851815" cy="1625600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847D680A-535A-9D45-A252-117402AFCDFD}"/>
                </a:ext>
              </a:extLst>
            </p:cNvPr>
            <p:cNvSpPr/>
            <p:nvPr/>
          </p:nvSpPr>
          <p:spPr>
            <a:xfrm>
              <a:off x="380997" y="2286008"/>
              <a:ext cx="2851815" cy="16256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06649617-27D4-E246-9B38-35D508647CD9}"/>
                </a:ext>
              </a:extLst>
            </p:cNvPr>
            <p:cNvSpPr txBox="1"/>
            <p:nvPr/>
          </p:nvSpPr>
          <p:spPr>
            <a:xfrm>
              <a:off x="380997" y="2286008"/>
              <a:ext cx="2851815" cy="1625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marL="11113" lvl="1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  <a:tabLst/>
              </a:pPr>
              <a:r>
                <a:rPr lang="en-US" sz="2400" kern="1200" dirty="0"/>
                <a:t>Match the student to the most precise and appropriate intervention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85231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1">
            <a:extLst>
              <a:ext uri="{FF2B5EF4-FFF2-40B4-BE49-F238E27FC236}">
                <a16:creationId xmlns="" xmlns:a16="http://schemas.microsoft.com/office/drawing/2014/main" id="{AE2B307E-2658-5247-8954-F95CD3D2F442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81000"/>
            <a:ext cx="8212846" cy="5411134"/>
            <a:chOff x="1325869" y="744925"/>
            <a:chExt cx="10677297" cy="4716075"/>
          </a:xfrm>
        </p:grpSpPr>
        <p:graphicFrame>
          <p:nvGraphicFramePr>
            <p:cNvPr id="3" name="Diagram 2">
              <a:extLst>
                <a:ext uri="{FF2B5EF4-FFF2-40B4-BE49-F238E27FC236}">
                  <a16:creationId xmlns="" xmlns:a16="http://schemas.microsoft.com/office/drawing/2014/main" id="{93CEE529-B0AB-5148-8028-E9248BE218D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45155897"/>
                </p:ext>
              </p:extLst>
            </p:nvPr>
          </p:nvGraphicFramePr>
          <p:xfrm>
            <a:off x="1524000" y="1397000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5607" name="TextBox 3">
              <a:extLst>
                <a:ext uri="{FF2B5EF4-FFF2-40B4-BE49-F238E27FC236}">
                  <a16:creationId xmlns="" xmlns:a16="http://schemas.microsoft.com/office/drawing/2014/main" id="{4E9EF2AE-0C29-AA40-A80C-C571C8544E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5869" y="744925"/>
              <a:ext cx="6835522" cy="456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1pPr>
              <a:lvl2pPr marL="37931725" indent="-37474525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itchFamily="2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Regular"/>
                </a:rPr>
                <a:t>Problem-Solving Process</a:t>
              </a:r>
            </a:p>
          </p:txBody>
        </p:sp>
        <p:sp>
          <p:nvSpPr>
            <p:cNvPr id="5" name="Right Brace 4">
              <a:extLst>
                <a:ext uri="{FF2B5EF4-FFF2-40B4-BE49-F238E27FC236}">
                  <a16:creationId xmlns="" xmlns:a16="http://schemas.microsoft.com/office/drawing/2014/main" id="{13477BB2-2E80-E848-8FF0-D036A7004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9394" y="2905846"/>
              <a:ext cx="814306" cy="1026862"/>
            </a:xfrm>
            <a:prstGeom prst="rightBrace">
              <a:avLst>
                <a:gd name="adj1" fmla="val 8335"/>
                <a:gd name="adj2" fmla="val 490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38100" dist="25400" dir="5400000" algn="t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5609" name="TextBox 5">
              <a:extLst>
                <a:ext uri="{FF2B5EF4-FFF2-40B4-BE49-F238E27FC236}">
                  <a16:creationId xmlns="" xmlns:a16="http://schemas.microsoft.com/office/drawing/2014/main" id="{CA124F20-8BE9-BC41-810A-6C98A13BBF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27462" y="2905846"/>
              <a:ext cx="2575704" cy="804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1pPr>
              <a:lvl2pPr marL="37931725" indent="-37474525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itchFamily="2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Calibri Regular"/>
                </a:rPr>
                <a:t>Student Intervention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Calibri Regular"/>
                </a:rPr>
                <a:t>Matching System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5" descr="Image result for root cause analysis">
            <a:extLst>
              <a:ext uri="{FF2B5EF4-FFF2-40B4-BE49-F238E27FC236}">
                <a16:creationId xmlns="" xmlns:a16="http://schemas.microsoft.com/office/drawing/2014/main" id="{7ED861CF-8EC4-874E-B23D-435C10DEC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88" y="2514599"/>
            <a:ext cx="29733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238" y="1511155"/>
            <a:ext cx="3530889" cy="3530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32" y="1194955"/>
            <a:ext cx="4102100" cy="4102100"/>
          </a:xfrm>
          <a:prstGeom prst="rect">
            <a:avLst/>
          </a:prstGeom>
        </p:spPr>
      </p:pic>
      <p:sp>
        <p:nvSpPr>
          <p:cNvPr id="26626" name="Title 1">
            <a:extLst>
              <a:ext uri="{FF2B5EF4-FFF2-40B4-BE49-F238E27FC236}">
                <a16:creationId xmlns="" xmlns:a16="http://schemas.microsoft.com/office/drawing/2014/main" id="{6F692EC5-D8F0-794A-87AB-2CDB03EA9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Root Cause </a:t>
            </a: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Analysis</a:t>
            </a:r>
            <a:endParaRPr lang="en-US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627" name="Content Placeholder 2">
            <a:extLst>
              <a:ext uri="{FF2B5EF4-FFF2-40B4-BE49-F238E27FC236}">
                <a16:creationId xmlns="" xmlns:a16="http://schemas.microsoft.com/office/drawing/2014/main" id="{86338E8B-0E27-A545-85C7-22F3BBBF88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49781" y="1295400"/>
            <a:ext cx="4105706" cy="5029200"/>
          </a:xfrm>
        </p:spPr>
        <p:txBody>
          <a:bodyPr/>
          <a:lstStyle/>
          <a:p>
            <a:r>
              <a:rPr lang="en-US" altLang="en-US" sz="2000" dirty="0" smtClean="0"/>
              <a:t>Theoretically-informed, data-driven </a:t>
            </a:r>
            <a:r>
              <a:rPr lang="en-US" altLang="en-US" sz="2000" dirty="0"/>
              <a:t>approach to determine </a:t>
            </a:r>
            <a:r>
              <a:rPr lang="en-US" altLang="en-US" sz="2000" b="1" u="sng" dirty="0" smtClean="0"/>
              <a:t>the hypothesized </a:t>
            </a:r>
            <a:r>
              <a:rPr lang="en-US" altLang="en-US" sz="2000" b="1" u="sng" dirty="0"/>
              <a:t>root cause </a:t>
            </a:r>
            <a:r>
              <a:rPr lang="en-US" altLang="en-US" sz="2000" b="1" u="sng" dirty="0" smtClean="0"/>
              <a:t>that explains </a:t>
            </a:r>
            <a:r>
              <a:rPr lang="en-US" altLang="en-US" sz="2000" b="1" u="sng" dirty="0"/>
              <a:t>why</a:t>
            </a:r>
            <a:r>
              <a:rPr lang="en-US" altLang="en-US" sz="2000" dirty="0"/>
              <a:t> the </a:t>
            </a:r>
            <a:r>
              <a:rPr lang="en-US" altLang="en-US" sz="2000" dirty="0" smtClean="0"/>
              <a:t>problem is happening</a:t>
            </a:r>
            <a:endParaRPr lang="en-US" altLang="en-US" sz="2000" dirty="0"/>
          </a:p>
          <a:p>
            <a:endParaRPr lang="en-US" altLang="en-US" sz="2000" dirty="0" smtClean="0"/>
          </a:p>
          <a:p>
            <a:r>
              <a:rPr lang="en-US" altLang="en-US" sz="2000" dirty="0" smtClean="0"/>
              <a:t>Linking </a:t>
            </a:r>
            <a:r>
              <a:rPr lang="en-US" altLang="en-US" sz="2000" dirty="0"/>
              <a:t>root cause to intervention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000" dirty="0"/>
              <a:t>root cause must be </a:t>
            </a:r>
            <a:r>
              <a:rPr lang="en-US" altLang="en-US" sz="2000" b="1" u="sng" dirty="0"/>
              <a:t>amenable to intervention</a:t>
            </a:r>
            <a:r>
              <a:rPr lang="en-US" altLang="en-US" sz="2000" dirty="0"/>
              <a:t> (malleable/alterable) so it can be linked to a precise intervention that educators have ability/control over to implement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="" xmlns:a16="http://schemas.microsoft.com/office/drawing/2014/main" id="{84047A60-FD56-994B-B663-CB6C77A29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26" y="173039"/>
            <a:ext cx="8222673" cy="762000"/>
          </a:xfrm>
        </p:spPr>
        <p:txBody>
          <a:bodyPr/>
          <a:lstStyle/>
          <a:p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Why a </a:t>
            </a:r>
            <a:r>
              <a:rPr lang="en-US" altLang="en-US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menu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of evidence-based interventions?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="" xmlns:a16="http://schemas.microsoft.com/office/drawing/2014/main" id="{482546A9-83E8-0241-AA40-C2CCCDCA0C9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3400" y="1194955"/>
            <a:ext cx="3677227" cy="4419600"/>
          </a:xfrm>
        </p:spPr>
        <p:txBody>
          <a:bodyPr/>
          <a:lstStyle/>
          <a:p>
            <a:r>
              <a:rPr lang="en-US" altLang="en-US" sz="2000" dirty="0"/>
              <a:t>Students with social, emotional and behavioral problems are a heterogeneous group of students</a:t>
            </a:r>
          </a:p>
          <a:p>
            <a:endParaRPr lang="en-US" altLang="en-US" sz="2000" dirty="0"/>
          </a:p>
          <a:p>
            <a:r>
              <a:rPr lang="en-US" altLang="en-US" sz="2000" dirty="0"/>
              <a:t>One-size-fits-all approach to intervention results in lackluster outcomes</a:t>
            </a:r>
          </a:p>
          <a:p>
            <a:endParaRPr lang="en-US" altLang="en-US" sz="2000" dirty="0"/>
          </a:p>
          <a:p>
            <a:r>
              <a:rPr lang="en-US" altLang="en-US" sz="2000" dirty="0"/>
              <a:t>Matching students to the most precise intervention requires having a menu of options to select from</a:t>
            </a:r>
          </a:p>
        </p:txBody>
      </p:sp>
      <p:pic>
        <p:nvPicPr>
          <p:cNvPr id="27652" name="Picture 4" descr="Image result for menu">
            <a:extLst>
              <a:ext uri="{FF2B5EF4-FFF2-40B4-BE49-F238E27FC236}">
                <a16:creationId xmlns="" xmlns:a16="http://schemas.microsoft.com/office/drawing/2014/main" id="{629DE85E-1EB4-414B-96C8-B1D3A0397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66261"/>
            <a:ext cx="3207327" cy="320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238" y="1480561"/>
            <a:ext cx="3530889" cy="35308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32" y="1194955"/>
            <a:ext cx="4102100" cy="41021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u="sng" dirty="0" smtClean="0"/>
              <a:t>Tier 2 </a:t>
            </a:r>
            <a:r>
              <a:rPr lang="en-US" sz="4800" dirty="0" smtClean="0"/>
              <a:t>Root Cause Analysis to Determine Why the Problem is Happening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5779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>
            <a:extLst>
              <a:ext uri="{FF2B5EF4-FFF2-40B4-BE49-F238E27FC236}">
                <a16:creationId xmlns="" xmlns:a16="http://schemas.microsoft.com/office/drawing/2014/main" id="{A78B3CDA-38D4-E74D-BD0D-7D5FFA634F8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64426" y="388620"/>
            <a:ext cx="8662798" cy="1981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Acquisition-Performance Deficit Paradigm</a:t>
            </a:r>
            <a:endParaRPr lang="en-US" altLang="en-U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8675" name="Picture 4" descr="http://www.everydayinterviewtips.com/wp-content/uploads/2014/10/54973387-igor-problem-solution.jpg">
            <a:extLst>
              <a:ext uri="{FF2B5EF4-FFF2-40B4-BE49-F238E27FC236}">
                <a16:creationId xmlns="" xmlns:a16="http://schemas.microsoft.com/office/drawing/2014/main" id="{A3338B08-C7A2-2C42-B78E-90B1FB1EB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5063" y="5334000"/>
            <a:ext cx="8978900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A78B3CDA-38D4-E74D-BD0D-7D5FFA634F8F}"/>
              </a:ext>
            </a:extLst>
          </p:cNvPr>
          <p:cNvSpPr txBox="1">
            <a:spLocks/>
          </p:cNvSpPr>
          <p:nvPr/>
        </p:nvSpPr>
        <p:spPr bwMode="auto">
          <a:xfrm>
            <a:off x="731806" y="2257967"/>
            <a:ext cx="3105531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2" charset="2"/>
              <a:buChar char=""/>
              <a:defRPr sz="2600" b="0" i="0" kern="1200">
                <a:solidFill>
                  <a:schemeClr val="tx1"/>
                </a:solidFill>
                <a:latin typeface="Calibri Regular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85000"/>
              <a:buFont typeface="Wingdings 2" pitchFamily="2" charset="2"/>
              <a:buChar char=""/>
              <a:defRPr sz="2400" b="0" i="0" kern="1200">
                <a:solidFill>
                  <a:schemeClr val="tx1"/>
                </a:solidFill>
                <a:latin typeface="Calibri Regular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85000"/>
              <a:buFont typeface="Wingdings 2" pitchFamily="2" charset="2"/>
              <a:buChar char=""/>
              <a:defRPr sz="2000" b="0" i="0" kern="1200">
                <a:solidFill>
                  <a:schemeClr val="tx1"/>
                </a:solidFill>
                <a:latin typeface="Calibri Regular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2" pitchFamily="2" charset="2"/>
              <a:buChar char=""/>
              <a:defRPr sz="2000" b="0" i="0" kern="1200">
                <a:solidFill>
                  <a:schemeClr val="tx1"/>
                </a:solidFill>
                <a:latin typeface="Calibri Regular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Char char="o"/>
              <a:defRPr sz="2000" b="0" i="0" kern="1200">
                <a:solidFill>
                  <a:schemeClr val="tx1"/>
                </a:solidFill>
                <a:latin typeface="Calibri Regular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400" dirty="0" smtClean="0"/>
              <a:t>(1) a person lacks or does not possess a skill or given set of behaviors</a:t>
            </a:r>
            <a:endParaRPr lang="en-US" altLang="en-US" sz="2000" b="1" dirty="0" smtClean="0"/>
          </a:p>
          <a:p>
            <a:pPr marL="0" indent="0">
              <a:buNone/>
            </a:pPr>
            <a:r>
              <a:rPr lang="en-US" altLang="en-US" sz="2000" b="1" dirty="0" smtClean="0"/>
              <a:t>ACQUISITION DEFICIT</a:t>
            </a:r>
          </a:p>
          <a:p>
            <a:pPr marL="0" indent="0">
              <a:buNone/>
            </a:pPr>
            <a:r>
              <a:rPr lang="en-US" altLang="en-US" sz="2000" b="1" dirty="0" smtClean="0"/>
              <a:t>(Can’t do)</a:t>
            </a:r>
          </a:p>
          <a:p>
            <a:pPr marL="0" indent="0">
              <a:buNone/>
            </a:pPr>
            <a:r>
              <a:rPr lang="en-US" altLang="en-US" sz="2000" b="1" dirty="0" smtClean="0"/>
              <a:t> </a:t>
            </a:r>
            <a:endParaRPr lang="en-US" altLang="en-US" sz="2000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A78B3CDA-38D4-E74D-BD0D-7D5FFA634F8F}"/>
              </a:ext>
            </a:extLst>
          </p:cNvPr>
          <p:cNvSpPr txBox="1">
            <a:spLocks/>
          </p:cNvSpPr>
          <p:nvPr/>
        </p:nvSpPr>
        <p:spPr bwMode="auto">
          <a:xfrm>
            <a:off x="4727924" y="2257967"/>
            <a:ext cx="339640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2" charset="2"/>
              <a:buChar char=""/>
              <a:defRPr sz="2600" b="0" i="0" kern="1200">
                <a:solidFill>
                  <a:schemeClr val="tx1"/>
                </a:solidFill>
                <a:latin typeface="Calibri Regular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85000"/>
              <a:buFont typeface="Wingdings 2" pitchFamily="2" charset="2"/>
              <a:buChar char=""/>
              <a:defRPr sz="2400" b="0" i="0" kern="1200">
                <a:solidFill>
                  <a:schemeClr val="tx1"/>
                </a:solidFill>
                <a:latin typeface="Calibri Regular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85000"/>
              <a:buFont typeface="Wingdings 2" pitchFamily="2" charset="2"/>
              <a:buChar char=""/>
              <a:defRPr sz="2000" b="0" i="0" kern="1200">
                <a:solidFill>
                  <a:schemeClr val="tx1"/>
                </a:solidFill>
                <a:latin typeface="Calibri Regular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2" pitchFamily="2" charset="2"/>
              <a:buChar char=""/>
              <a:defRPr sz="2000" b="0" i="0" kern="1200">
                <a:solidFill>
                  <a:schemeClr val="tx1"/>
                </a:solidFill>
                <a:latin typeface="Calibri Regular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Char char="o"/>
              <a:defRPr sz="2000" b="0" i="0" kern="1200">
                <a:solidFill>
                  <a:schemeClr val="tx1"/>
                </a:solidFill>
                <a:latin typeface="Calibri Regular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400" dirty="0" smtClean="0"/>
              <a:t>(2) A person is not  properly supported or motivated to exhibit the skills or behaviors they do possess</a:t>
            </a:r>
            <a:endParaRPr lang="en-US" altLang="en-US" sz="2000" b="1" dirty="0" smtClean="0"/>
          </a:p>
          <a:p>
            <a:pPr marL="0" indent="0">
              <a:buNone/>
            </a:pPr>
            <a:r>
              <a:rPr lang="en-US" altLang="en-US" sz="2000" b="1" dirty="0" smtClean="0"/>
              <a:t>PERFORMANCE DEFICIT</a:t>
            </a:r>
          </a:p>
          <a:p>
            <a:pPr marL="0" indent="0">
              <a:buNone/>
            </a:pPr>
            <a:r>
              <a:rPr lang="en-US" altLang="en-US" sz="2000" b="1" dirty="0" smtClean="0"/>
              <a:t>(Won’t do)</a:t>
            </a:r>
            <a:endParaRPr lang="en-US" altLang="en-US" sz="2000" b="1" dirty="0"/>
          </a:p>
        </p:txBody>
      </p:sp>
      <p:sp>
        <p:nvSpPr>
          <p:cNvPr id="2" name="Oval 1"/>
          <p:cNvSpPr/>
          <p:nvPr/>
        </p:nvSpPr>
        <p:spPr>
          <a:xfrm>
            <a:off x="3890287" y="2294543"/>
            <a:ext cx="685800" cy="685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A78B3CDA-38D4-E74D-BD0D-7D5FFA634F8F}"/>
              </a:ext>
            </a:extLst>
          </p:cNvPr>
          <p:cNvSpPr txBox="1">
            <a:spLocks/>
          </p:cNvSpPr>
          <p:nvPr/>
        </p:nvSpPr>
        <p:spPr bwMode="auto">
          <a:xfrm>
            <a:off x="3823612" y="2444657"/>
            <a:ext cx="819150" cy="67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2" charset="2"/>
              <a:buChar char=""/>
              <a:defRPr sz="2600" b="0" i="0" kern="1200">
                <a:solidFill>
                  <a:schemeClr val="tx1"/>
                </a:solidFill>
                <a:latin typeface="Calibri Regular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85000"/>
              <a:buFont typeface="Wingdings 2" pitchFamily="2" charset="2"/>
              <a:buChar char=""/>
              <a:defRPr sz="2400" b="0" i="0" kern="1200">
                <a:solidFill>
                  <a:schemeClr val="tx1"/>
                </a:solidFill>
                <a:latin typeface="Calibri Regular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85000"/>
              <a:buFont typeface="Wingdings 2" pitchFamily="2" charset="2"/>
              <a:buChar char=""/>
              <a:defRPr sz="2000" b="0" i="0" kern="1200">
                <a:solidFill>
                  <a:schemeClr val="tx1"/>
                </a:solidFill>
                <a:latin typeface="Calibri Regular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2" pitchFamily="2" charset="2"/>
              <a:buChar char=""/>
              <a:defRPr sz="2000" b="0" i="0" kern="1200">
                <a:solidFill>
                  <a:schemeClr val="tx1"/>
                </a:solidFill>
                <a:latin typeface="Calibri Regular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Char char="o"/>
              <a:defRPr sz="2000" b="0" i="0" kern="1200">
                <a:solidFill>
                  <a:schemeClr val="tx1"/>
                </a:solidFill>
                <a:latin typeface="Calibri Regular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2" charset="2"/>
              <a:buNone/>
            </a:pPr>
            <a:r>
              <a:rPr lang="en-US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A78B3CDA-38D4-E74D-BD0D-7D5FFA634F8F}"/>
              </a:ext>
            </a:extLst>
          </p:cNvPr>
          <p:cNvSpPr txBox="1">
            <a:spLocks/>
          </p:cNvSpPr>
          <p:nvPr/>
        </p:nvSpPr>
        <p:spPr bwMode="auto">
          <a:xfrm>
            <a:off x="205350" y="1567815"/>
            <a:ext cx="8874824" cy="160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2" charset="2"/>
              <a:buChar char=""/>
              <a:defRPr sz="2600" b="0" i="0" kern="1200">
                <a:solidFill>
                  <a:schemeClr val="tx1"/>
                </a:solidFill>
                <a:latin typeface="Calibri Regular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85000"/>
              <a:buFont typeface="Wingdings 2" pitchFamily="2" charset="2"/>
              <a:buChar char=""/>
              <a:defRPr sz="2400" b="0" i="0" kern="1200">
                <a:solidFill>
                  <a:schemeClr val="tx1"/>
                </a:solidFill>
                <a:latin typeface="Calibri Regular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85000"/>
              <a:buFont typeface="Courier New" panose="02070309020205020404" pitchFamily="49" charset="0"/>
              <a:buChar char="o"/>
              <a:defRPr sz="2000" b="0" i="0" kern="1200">
                <a:solidFill>
                  <a:schemeClr val="tx1"/>
                </a:solidFill>
                <a:latin typeface="Calibri Regular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Courier New" panose="02070309020205020404" pitchFamily="49" charset="0"/>
              <a:buChar char="o"/>
              <a:defRPr sz="2000" b="0" i="0" kern="1200">
                <a:solidFill>
                  <a:schemeClr val="tx1"/>
                </a:solidFill>
                <a:latin typeface="Calibri Regular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Char char="o"/>
              <a:defRPr sz="2000" b="0" i="0" kern="1200">
                <a:solidFill>
                  <a:schemeClr val="tx1"/>
                </a:solidFill>
                <a:latin typeface="Calibri Regular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2" charset="2"/>
              <a:buNone/>
            </a:pPr>
            <a:r>
              <a:rPr lang="en-US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problem or difficulty will always be observed when </a:t>
            </a:r>
            <a:endParaRPr lang="en-US" alt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A78B3CDA-38D4-E74D-BD0D-7D5FFA634F8F}"/>
              </a:ext>
            </a:extLst>
          </p:cNvPr>
          <p:cNvSpPr txBox="1">
            <a:spLocks/>
          </p:cNvSpPr>
          <p:nvPr/>
        </p:nvSpPr>
        <p:spPr bwMode="auto">
          <a:xfrm>
            <a:off x="334223" y="5078290"/>
            <a:ext cx="8874824" cy="160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2" charset="2"/>
              <a:buChar char=""/>
              <a:defRPr sz="2600" b="0" i="0" kern="1200">
                <a:solidFill>
                  <a:schemeClr val="tx1"/>
                </a:solidFill>
                <a:latin typeface="Calibri Regular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85000"/>
              <a:buFont typeface="Wingdings 2" pitchFamily="2" charset="2"/>
              <a:buChar char=""/>
              <a:defRPr sz="2400" b="0" i="0" kern="1200">
                <a:solidFill>
                  <a:schemeClr val="tx1"/>
                </a:solidFill>
                <a:latin typeface="Calibri Regular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85000"/>
              <a:buFont typeface="Courier New" panose="02070309020205020404" pitchFamily="49" charset="0"/>
              <a:buChar char="o"/>
              <a:defRPr sz="2000" b="0" i="0" kern="1200">
                <a:solidFill>
                  <a:schemeClr val="tx1"/>
                </a:solidFill>
                <a:latin typeface="Calibri Regular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Courier New" panose="02070309020205020404" pitchFamily="49" charset="0"/>
              <a:buChar char="o"/>
              <a:defRPr sz="2000" b="0" i="0" kern="1200">
                <a:solidFill>
                  <a:schemeClr val="tx1"/>
                </a:solidFill>
                <a:latin typeface="Calibri Regular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Char char="o"/>
              <a:defRPr sz="2000" b="0" i="0" kern="1200">
                <a:solidFill>
                  <a:schemeClr val="tx1"/>
                </a:solidFill>
                <a:latin typeface="Calibri Regular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2" charset="2"/>
              <a:buNone/>
            </a:pP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 meet the demands and expectations of a given performance setting (e.g., classroom).</a:t>
            </a:r>
            <a:endParaRPr lang="en-US" alt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="" xmlns:a16="http://schemas.microsoft.com/office/drawing/2014/main" id="{255AC2E6-7931-7D4F-BAC6-3A233B6B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1000"/>
            <a:ext cx="7772400" cy="685800"/>
          </a:xfrm>
        </p:spPr>
        <p:txBody>
          <a:bodyPr/>
          <a:lstStyle/>
          <a:p>
            <a:r>
              <a:rPr lang="en-US" altLang="en-US" dirty="0"/>
              <a:t>Acquisition vs. Performance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03D75B86-AD6F-8F4D-9840-EA52E8D01429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88663287"/>
              </p:ext>
            </p:extLst>
          </p:nvPr>
        </p:nvGraphicFramePr>
        <p:xfrm>
          <a:off x="609600" y="1295400"/>
          <a:ext cx="8001000" cy="4711029"/>
        </p:xfrm>
        <a:graphic>
          <a:graphicData uri="http://schemas.openxmlformats.org/drawingml/2006/table">
            <a:tbl>
              <a:tblPr/>
              <a:tblGrid>
                <a:gridCol w="21957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382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4240"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3pPr>
                      <a:lvl4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4pPr>
                      <a:lvl5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5pPr>
                      <a:lvl6pPr marL="457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6pPr>
                      <a:lvl7pPr marL="914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7pPr>
                      <a:lvl8pPr marL="1371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8pPr>
                      <a:lvl9pPr marL="1828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 Regular"/>
                          <a:ea typeface="ＭＳ Ｐゴシック" panose="020B0600070205080204" pitchFamily="34" charset="-128"/>
                        </a:rPr>
                        <a:t>Descriptor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3pPr>
                      <a:lvl4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4pPr>
                      <a:lvl5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5pPr>
                      <a:lvl6pPr marL="457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6pPr>
                      <a:lvl7pPr marL="914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7pPr>
                      <a:lvl8pPr marL="1371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8pPr>
                      <a:lvl9pPr marL="1828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 Regular"/>
                          <a:ea typeface="ＭＳ Ｐゴシック" panose="020B0600070205080204" pitchFamily="34" charset="-128"/>
                        </a:rPr>
                        <a:t>Acquisition Deficit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3pPr>
                      <a:lvl4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4pPr>
                      <a:lvl5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5pPr>
                      <a:lvl6pPr marL="457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6pPr>
                      <a:lvl7pPr marL="914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7pPr>
                      <a:lvl8pPr marL="1371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8pPr>
                      <a:lvl9pPr marL="1828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 Regular"/>
                          <a:ea typeface="ＭＳ Ｐゴシック" panose="020B0600070205080204" pitchFamily="34" charset="-128"/>
                        </a:rPr>
                        <a:t>Performance Deficit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5956"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3pPr>
                      <a:lvl4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4pPr>
                      <a:lvl5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5pPr>
                      <a:lvl6pPr marL="457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6pPr>
                      <a:lvl7pPr marL="914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7pPr>
                      <a:lvl8pPr marL="1371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8pPr>
                      <a:lvl9pPr marL="1828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Regular"/>
                          <a:ea typeface="ＭＳ Ｐゴシック" panose="020B0600070205080204" pitchFamily="34" charset="-128"/>
                        </a:rPr>
                        <a:t>Explanation of the problem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4161750" indent="-2416175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3pPr>
                      <a:lvl4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4pPr>
                      <a:lvl5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5pPr>
                      <a:lvl6pPr marL="457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6pPr>
                      <a:lvl7pPr marL="914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7pPr>
                      <a:lvl8pPr marL="1371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8pPr>
                      <a:lvl9pPr marL="1828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Regular"/>
                          <a:ea typeface="ＭＳ Ｐゴシック" panose="020B0600070205080204" pitchFamily="34" charset="-128"/>
                        </a:rPr>
                        <a:t>Problem occurs because the student does not possess the requisite skills/behaviors to meet the 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Regular"/>
                          <a:ea typeface="ＭＳ Ｐゴシック" panose="020B0600070205080204" pitchFamily="34" charset="-128"/>
                        </a:rPr>
                        <a:t>demands or expectations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Regular"/>
                          <a:ea typeface="ＭＳ Ｐゴシック" panose="020B0600070205080204" pitchFamily="34" charset="-128"/>
                        </a:rPr>
                        <a:t>of the environment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3pPr>
                      <a:lvl4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4pPr>
                      <a:lvl5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5pPr>
                      <a:lvl6pPr marL="457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6pPr>
                      <a:lvl7pPr marL="914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7pPr>
                      <a:lvl8pPr marL="1371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8pPr>
                      <a:lvl9pPr marL="1828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Regular"/>
                          <a:ea typeface="ＭＳ Ｐゴシック" panose="020B0600070205080204" pitchFamily="34" charset="-128"/>
                        </a:rPr>
                        <a:t>Problem occurs because the student is insufficiently 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Regular"/>
                          <a:ea typeface="ＭＳ Ｐゴシック" panose="020B0600070205080204" pitchFamily="34" charset="-128"/>
                        </a:rPr>
                        <a:t>supported or motivated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Regular"/>
                          <a:ea typeface="ＭＳ Ｐゴシック" panose="020B0600070205080204" pitchFamily="34" charset="-128"/>
                        </a:rPr>
                        <a:t>by the environment to exhibit the 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Regular"/>
                          <a:ea typeface="ＭＳ Ｐゴシック" panose="020B0600070205080204" pitchFamily="34" charset="-128"/>
                        </a:rPr>
                        <a:t>skills/behaviors they possess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Regular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Regular"/>
                        <a:ea typeface="ＭＳ Ｐゴシック" panose="020B0600070205080204" pitchFamily="34" charset="-128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51609"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3pPr>
                      <a:lvl4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4pPr>
                      <a:lvl5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5pPr>
                      <a:lvl6pPr marL="457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6pPr>
                      <a:lvl7pPr marL="914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7pPr>
                      <a:lvl8pPr marL="1371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8pPr>
                      <a:lvl9pPr marL="1828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Regular"/>
                          <a:ea typeface="ＭＳ Ｐゴシック" panose="020B0600070205080204" pitchFamily="34" charset="-128"/>
                        </a:rPr>
                        <a:t>Student deficit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4161750" indent="-2416175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3pPr>
                      <a:lvl4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4pPr>
                      <a:lvl5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5pPr>
                      <a:lvl6pPr marL="457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6pPr>
                      <a:lvl7pPr marL="914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7pPr>
                      <a:lvl8pPr marL="1371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8pPr>
                      <a:lvl9pPr marL="1828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9pPr>
                    </a:lstStyle>
                    <a:p>
                      <a:pPr marL="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Regular"/>
                          <a:ea typeface="ＭＳ Ｐゴシック" panose="020B0600070205080204" pitchFamily="34" charset="-128"/>
                        </a:rPr>
                        <a:t>Student lacks a skill/behavior that is necessary to meet the social or academic demands of the environment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4161750" indent="-2416175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3pPr>
                      <a:lvl4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4pPr>
                      <a:lvl5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5pPr>
                      <a:lvl6pPr marL="457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6pPr>
                      <a:lvl7pPr marL="914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7pPr>
                      <a:lvl8pPr marL="1371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8pPr>
                      <a:lvl9pPr marL="1828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Regular"/>
                          <a:ea typeface="ＭＳ Ｐゴシック" panose="020B0600070205080204" pitchFamily="34" charset="-128"/>
                        </a:rPr>
                        <a:t>Student is not properly motivated and/or supported to utilize skills/behaviors they already possess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4240"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3pPr>
                      <a:lvl4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4pPr>
                      <a:lvl5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5pPr>
                      <a:lvl6pPr marL="457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6pPr>
                      <a:lvl7pPr marL="914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7pPr>
                      <a:lvl8pPr marL="1371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8pPr>
                      <a:lvl9pPr marL="1828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Regular"/>
                          <a:ea typeface="ＭＳ Ｐゴシック" panose="020B0600070205080204" pitchFamily="34" charset="-128"/>
                        </a:rPr>
                        <a:t>Type of problem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3pPr>
                      <a:lvl4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4pPr>
                      <a:lvl5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5pPr>
                      <a:lvl6pPr marL="457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6pPr>
                      <a:lvl7pPr marL="914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7pPr>
                      <a:lvl8pPr marL="1371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8pPr>
                      <a:lvl9pPr marL="1828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Regular"/>
                          <a:ea typeface="ＭＳ Ｐゴシック" panose="020B0600070205080204" pitchFamily="34" charset="-128"/>
                        </a:rPr>
                        <a:t>Can’t Do 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Regular"/>
                          <a:ea typeface="ＭＳ Ｐゴシック" panose="020B0600070205080204" pitchFamily="34" charset="-128"/>
                        </a:rPr>
                        <a:t>Problem 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Regular"/>
                        <a:ea typeface="ＭＳ Ｐゴシック" panose="020B0600070205080204" pitchFamily="34" charset="-128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3pPr>
                      <a:lvl4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4pPr>
                      <a:lvl5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5pPr>
                      <a:lvl6pPr marL="457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6pPr>
                      <a:lvl7pPr marL="914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7pPr>
                      <a:lvl8pPr marL="1371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8pPr>
                      <a:lvl9pPr marL="1828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Regular"/>
                          <a:ea typeface="ＭＳ Ｐゴシック" panose="020B0600070205080204" pitchFamily="34" charset="-128"/>
                        </a:rPr>
                        <a:t>Won’t Do 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Regular"/>
                          <a:ea typeface="ＭＳ Ｐゴシック" panose="020B0600070205080204" pitchFamily="34" charset="-128"/>
                        </a:rPr>
                        <a:t>Problem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Regular"/>
                        <a:ea typeface="ＭＳ Ｐゴシック" panose="020B0600070205080204" pitchFamily="34" charset="-128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45956"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3pPr>
                      <a:lvl4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4pPr>
                      <a:lvl5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5pPr>
                      <a:lvl6pPr marL="457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6pPr>
                      <a:lvl7pPr marL="914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7pPr>
                      <a:lvl8pPr marL="1371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8pPr>
                      <a:lvl9pPr marL="1828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Regular"/>
                          <a:ea typeface="ＭＳ Ｐゴシック" panose="020B0600070205080204" pitchFamily="34" charset="-128"/>
                        </a:rPr>
                        <a:t>Focus of the intervention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3pPr>
                      <a:lvl4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4pPr>
                      <a:lvl5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5pPr>
                      <a:lvl6pPr marL="457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6pPr>
                      <a:lvl7pPr marL="914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7pPr>
                      <a:lvl8pPr marL="1371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8pPr>
                      <a:lvl9pPr marL="1828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 Regular"/>
                          <a:ea typeface="ＭＳ Ｐゴシック" panose="020B0600070205080204" pitchFamily="34" charset="-128"/>
                        </a:rPr>
                        <a:t>Instructional intervention that focuses on teaching the student 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 Regular"/>
                          <a:ea typeface="ＭＳ Ｐゴシック" panose="020B0600070205080204" pitchFamily="34" charset="-128"/>
                        </a:rPr>
                        <a:t>lagging skills 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 Regular"/>
                          <a:ea typeface="ＭＳ Ｐゴシック" panose="020B0600070205080204" pitchFamily="34" charset="-128"/>
                        </a:rPr>
                        <a:t>or behaviors to effectively meet the demands from the environment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3pPr>
                      <a:lvl4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4pPr>
                      <a:lvl5pPr>
                        <a:spcBef>
                          <a:spcPts val="375"/>
                        </a:spcBef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5pPr>
                      <a:lvl6pPr marL="4572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6pPr>
                      <a:lvl7pPr marL="9144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7pPr>
                      <a:lvl8pPr marL="1371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8pPr>
                      <a:lvl9pPr marL="18288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ea typeface="ヒラギノ角ゴ Pro W3" pitchFamily="-107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 Regular"/>
                          <a:ea typeface="ＭＳ Ｐゴシック" panose="020B0600070205080204" pitchFamily="34" charset="-128"/>
                        </a:rPr>
                        <a:t>Intervention that is embedded in the environment that prompts, encourages, and motivates student to use skills/behaviors he or she already possesses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77584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313008" cy="960438"/>
          </a:xfrm>
        </p:spPr>
        <p:txBody>
          <a:bodyPr/>
          <a:lstStyle/>
          <a:p>
            <a:r>
              <a:rPr lang="en-US" sz="3200" dirty="0" smtClean="0"/>
              <a:t>What makes a behavior a problem?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9984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7" name="Group 34">
            <a:extLst>
              <a:ext uri="{FF2B5EF4-FFF2-40B4-BE49-F238E27FC236}">
                <a16:creationId xmlns="" xmlns:a16="http://schemas.microsoft.com/office/drawing/2014/main" id="{3C672478-AA7C-844C-BB72-E7462F3C140E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219200"/>
            <a:ext cx="7696200" cy="4675854"/>
            <a:chOff x="914400" y="381000"/>
            <a:chExt cx="9449478" cy="6652992"/>
          </a:xfrm>
        </p:grpSpPr>
        <p:sp>
          <p:nvSpPr>
            <p:cNvPr id="4" name="Rounded Rectangle 3">
              <a:extLst>
                <a:ext uri="{FF2B5EF4-FFF2-40B4-BE49-F238E27FC236}">
                  <a16:creationId xmlns="" xmlns:a16="http://schemas.microsoft.com/office/drawing/2014/main" id="{634B907E-7015-9749-8D7A-5B580445FA75}"/>
                </a:ext>
              </a:extLst>
            </p:cNvPr>
            <p:cNvSpPr/>
            <p:nvPr/>
          </p:nvSpPr>
          <p:spPr>
            <a:xfrm>
              <a:off x="3276329" y="381000"/>
              <a:ext cx="2363690" cy="10670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IDENTIFY and DEFINE the main problem of concern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="" xmlns:a16="http://schemas.microsoft.com/office/drawing/2014/main" id="{583D7815-9784-C04D-85E2-BDCCEEB11BFA}"/>
                </a:ext>
              </a:extLst>
            </p:cNvPr>
            <p:cNvSpPr/>
            <p:nvPr/>
          </p:nvSpPr>
          <p:spPr>
            <a:xfrm>
              <a:off x="3315050" y="1954543"/>
              <a:ext cx="2361929" cy="10670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Analyze WHY the problem is happening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="" xmlns:a16="http://schemas.microsoft.com/office/drawing/2014/main" id="{F8B09872-D73F-9B4E-825C-D89E08A3BB0D}"/>
                </a:ext>
              </a:extLst>
            </p:cNvPr>
            <p:cNvCxnSpPr>
              <a:stCxn id="11" idx="2"/>
            </p:cNvCxnSpPr>
            <p:nvPr/>
          </p:nvCxnSpPr>
          <p:spPr>
            <a:xfrm flipH="1">
              <a:off x="2514247" y="3021640"/>
              <a:ext cx="1981768" cy="76247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="" xmlns:a16="http://schemas.microsoft.com/office/drawing/2014/main" id="{FCECDF9E-6588-C245-A2DF-1C52A59AF039}"/>
                </a:ext>
              </a:extLst>
            </p:cNvPr>
            <p:cNvCxnSpPr>
              <a:stCxn id="11" idx="2"/>
            </p:cNvCxnSpPr>
            <p:nvPr/>
          </p:nvCxnSpPr>
          <p:spPr>
            <a:xfrm>
              <a:off x="4496015" y="3021640"/>
              <a:ext cx="1828647" cy="76247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98C5612A-168F-A74C-A835-850C6385317F}"/>
                </a:ext>
              </a:extLst>
            </p:cNvPr>
            <p:cNvSpPr/>
            <p:nvPr/>
          </p:nvSpPr>
          <p:spPr>
            <a:xfrm>
              <a:off x="1143201" y="3860738"/>
              <a:ext cx="2666411" cy="12203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Acquisition Deficit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(Can’t Do Problem)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A0CAEE93-7CA7-A349-A36C-671E7FC7FC87}"/>
                </a:ext>
              </a:extLst>
            </p:cNvPr>
            <p:cNvSpPr/>
            <p:nvPr/>
          </p:nvSpPr>
          <p:spPr>
            <a:xfrm>
              <a:off x="4990576" y="3860738"/>
              <a:ext cx="2668171" cy="12203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Performance Deficit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(Won’t Do Problem)</a:t>
              </a:r>
            </a:p>
          </p:txBody>
        </p:sp>
        <p:sp>
          <p:nvSpPr>
            <p:cNvPr id="19" name="Right Brace 18">
              <a:extLst>
                <a:ext uri="{FF2B5EF4-FFF2-40B4-BE49-F238E27FC236}">
                  <a16:creationId xmlns="" xmlns:a16="http://schemas.microsoft.com/office/drawing/2014/main" id="{1AFA45E7-30BA-BB43-AC8E-0B0D1022E77E}"/>
                </a:ext>
              </a:extLst>
            </p:cNvPr>
            <p:cNvSpPr/>
            <p:nvPr/>
          </p:nvSpPr>
          <p:spPr>
            <a:xfrm>
              <a:off x="8001949" y="1980708"/>
              <a:ext cx="533282" cy="5017777"/>
            </a:xfrm>
            <a:prstGeom prst="rightBrace">
              <a:avLst>
                <a:gd name="adj1" fmla="val 0"/>
                <a:gd name="adj2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62AB91F7-2262-5A46-8E57-B4CA48A5132A}"/>
                </a:ext>
              </a:extLst>
            </p:cNvPr>
            <p:cNvSpPr txBox="1"/>
            <p:nvPr/>
          </p:nvSpPr>
          <p:spPr>
            <a:xfrm>
              <a:off x="8535231" y="3757953"/>
              <a:ext cx="1828647" cy="13575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latin typeface="+mn-lt"/>
                </a:rPr>
                <a:t>Student Intervention Matching System</a:t>
              </a:r>
            </a:p>
            <a:p>
              <a:pPr algn="ctr">
                <a:defRPr/>
              </a:pPr>
              <a:endParaRPr lang="en-US" sz="1400" dirty="0">
                <a:latin typeface="+mn-lt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6DFA4E94-21DC-6348-A930-A2FAC8FE7F91}"/>
                </a:ext>
              </a:extLst>
            </p:cNvPr>
            <p:cNvSpPr/>
            <p:nvPr/>
          </p:nvSpPr>
          <p:spPr>
            <a:xfrm>
              <a:off x="914400" y="5639855"/>
              <a:ext cx="3201453" cy="1371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Intervention designed to teach student </a:t>
              </a:r>
              <a:r>
                <a:rPr lang="en-US" sz="1200" b="1" dirty="0">
                  <a:solidFill>
                    <a:schemeClr val="tx1"/>
                  </a:solidFill>
                </a:rPr>
                <a:t>lagging</a:t>
              </a:r>
              <a:r>
                <a:rPr lang="en-US" sz="1200" dirty="0">
                  <a:solidFill>
                    <a:schemeClr val="tx1"/>
                  </a:solidFill>
                </a:rPr>
                <a:t> social, emotional regulation, or executive </a:t>
              </a:r>
              <a:r>
                <a:rPr lang="en-US" sz="1200" b="1" dirty="0">
                  <a:solidFill>
                    <a:schemeClr val="tx1"/>
                  </a:solidFill>
                </a:rPr>
                <a:t>skills</a:t>
              </a:r>
              <a:r>
                <a:rPr lang="en-US" sz="1200" dirty="0">
                  <a:solidFill>
                    <a:schemeClr val="tx1"/>
                  </a:solidFill>
                </a:rPr>
                <a:t> to meet demands from the environment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823AFDF6-C08A-7B4C-838F-9D15C5A8C009}"/>
                </a:ext>
              </a:extLst>
            </p:cNvPr>
            <p:cNvSpPr/>
            <p:nvPr/>
          </p:nvSpPr>
          <p:spPr>
            <a:xfrm>
              <a:off x="4730095" y="5662280"/>
              <a:ext cx="3190893" cy="1371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Intervention designed to encourage and motivate the student use the behavior or skills the student is fully capable of exhibiting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="" xmlns:a16="http://schemas.microsoft.com/office/drawing/2014/main" id="{57C9942B-AFF1-044A-8318-BAEAF3558C6F}"/>
                </a:ext>
              </a:extLst>
            </p:cNvPr>
            <p:cNvCxnSpPr>
              <a:stCxn id="18" idx="4"/>
              <a:endCxn id="24" idx="0"/>
            </p:cNvCxnSpPr>
            <p:nvPr/>
          </p:nvCxnSpPr>
          <p:spPr>
            <a:xfrm>
              <a:off x="6324661" y="5081078"/>
              <a:ext cx="880" cy="58120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="" xmlns:a16="http://schemas.microsoft.com/office/drawing/2014/main" id="{26991621-8975-E146-AA59-F4C3481B90C7}"/>
                </a:ext>
              </a:extLst>
            </p:cNvPr>
            <p:cNvCxnSpPr/>
            <p:nvPr/>
          </p:nvCxnSpPr>
          <p:spPr>
            <a:xfrm>
              <a:off x="2457927" y="5107241"/>
              <a:ext cx="0" cy="55503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="" xmlns:a16="http://schemas.microsoft.com/office/drawing/2014/main" id="{B4A6C16D-9AD6-9049-BE62-9CCC6E908C85}"/>
                </a:ext>
              </a:extLst>
            </p:cNvPr>
            <p:cNvCxnSpPr>
              <a:endCxn id="11" idx="0"/>
            </p:cNvCxnSpPr>
            <p:nvPr/>
          </p:nvCxnSpPr>
          <p:spPr>
            <a:xfrm>
              <a:off x="4496015" y="1421931"/>
              <a:ext cx="0" cy="53261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35">
            <a:extLst>
              <a:ext uri="{FF2B5EF4-FFF2-40B4-BE49-F238E27FC236}">
                <a16:creationId xmlns="" xmlns:a16="http://schemas.microsoft.com/office/drawing/2014/main" id="{C34AA491-437C-434B-99DC-78787F932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69168"/>
            <a:ext cx="64583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</a:rPr>
              <a:t>Categories of Interventions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="" xmlns:a16="http://schemas.microsoft.com/office/drawing/2014/main" id="{CCF8420A-7F0B-4746-BB51-FCB370A9A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4495800" cy="1143000"/>
          </a:xfrm>
        </p:spPr>
        <p:txBody>
          <a:bodyPr/>
          <a:lstStyle/>
          <a:p>
            <a:r>
              <a:rPr lang="en-US" altLang="en-US" sz="3200" dirty="0"/>
              <a:t>Student Intervention Matching - Form</a:t>
            </a:r>
          </a:p>
        </p:txBody>
      </p:sp>
      <p:pic>
        <p:nvPicPr>
          <p:cNvPr id="32771" name="Picture 3">
            <a:extLst>
              <a:ext uri="{FF2B5EF4-FFF2-40B4-BE49-F238E27FC236}">
                <a16:creationId xmlns="" xmlns:a16="http://schemas.microsoft.com/office/drawing/2014/main" id="{564241BA-FD6E-3642-875E-E1D6100F6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507" name="AutoShape 2">
            <a:extLst>
              <a:ext uri="{FF2B5EF4-FFF2-40B4-BE49-F238E27FC236}">
                <a16:creationId xmlns="" xmlns:a16="http://schemas.microsoft.com/office/drawing/2014/main" id="{F08DCD94-F307-6C45-AECA-49F3357DAFA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81300" y="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1978" name="AutoShape 10">
            <a:extLst>
              <a:ext uri="{FF2B5EF4-FFF2-40B4-BE49-F238E27FC236}">
                <a16:creationId xmlns="" xmlns:a16="http://schemas.microsoft.com/office/drawing/2014/main" id="{A13A6C12-E6A9-3B4A-A06E-AB64A1A38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1091891"/>
            <a:ext cx="4724400" cy="4379912"/>
          </a:xfrm>
          <a:prstGeom prst="leftArrow">
            <a:avLst>
              <a:gd name="adj1" fmla="val 75926"/>
              <a:gd name="adj2" fmla="val 33268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alibri Regular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Tier 2 Menu: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Performance-based Interventions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Behavioral contract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Self monitoring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School-home note system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Structured, mentor-based program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Class Pass Intervention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Goal setting with problem solving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Acquisition-based Interventions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Small group social-emotional skills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Social skills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Executive functioning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Emotion regulation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alibri Regular"/>
              <a:cs typeface="Times New Roman" panose="02020603050405020304" pitchFamily="18" charset="0"/>
            </a:endParaRPr>
          </a:p>
        </p:txBody>
      </p:sp>
      <p:sp>
        <p:nvSpPr>
          <p:cNvPr id="21515" name="TextBox 12">
            <a:extLst>
              <a:ext uri="{FF2B5EF4-FFF2-40B4-BE49-F238E27FC236}">
                <a16:creationId xmlns="" xmlns:a16="http://schemas.microsoft.com/office/drawing/2014/main" id="{0FB8038B-3899-FB40-BF29-6EBA544E2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39903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37931725" indent="-37474525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</a:rPr>
              <a:t>Tier 2 Menu of Supports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CFCF461-46B7-8D4F-9F06-DCA5839945E4}"/>
              </a:ext>
            </a:extLst>
          </p:cNvPr>
          <p:cNvSpPr txBox="1"/>
          <p:nvPr/>
        </p:nvSpPr>
        <p:spPr>
          <a:xfrm>
            <a:off x="5340756" y="1491014"/>
            <a:ext cx="361274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Tier 2 Menu:</a:t>
            </a:r>
          </a:p>
          <a:p>
            <a:pPr eaLnBrk="1" hangingPunct="1"/>
            <a:r>
              <a:rPr lang="en-US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Performance-based Interventions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Behavioral contract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Self monitoring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School-home note system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Structured, mentor-based     program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Class Pass Intervention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Goal setting with problem solving</a:t>
            </a:r>
          </a:p>
          <a:p>
            <a:pPr eaLnBrk="1" hangingPunct="1"/>
            <a:r>
              <a:rPr lang="en-US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Acquisition-based Interventions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Small group social-emotional skills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Behavior regulation</a:t>
            </a:r>
          </a:p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en-US" alt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Social </a:t>
            </a: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skills</a:t>
            </a:r>
          </a:p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Executive functioning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Emotion </a:t>
            </a:r>
            <a:r>
              <a:rPr lang="en-US" alt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regulation</a:t>
            </a:r>
          </a:p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en-US" alt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Anger</a:t>
            </a:r>
          </a:p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en-US" alt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Anxiety/depression</a:t>
            </a:r>
          </a:p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en-US" alt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Trauma</a:t>
            </a:r>
            <a:endParaRPr lang="en-US" altLang="en-US" sz="1500" dirty="0">
              <a:solidFill>
                <a:schemeClr val="tx1">
                  <a:lumMod val="50000"/>
                  <a:lumOff val="50000"/>
                </a:schemeClr>
              </a:solidFill>
              <a:latin typeface="Calibri Regular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alibri Regular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ABB96DE-156E-6343-9D48-7FC3E34AB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38660"/>
            <a:ext cx="5486400" cy="5279200"/>
          </a:xfrm>
          <a:prstGeom prst="rect">
            <a:avLst/>
          </a:prstGeom>
        </p:spPr>
      </p:pic>
      <p:sp>
        <p:nvSpPr>
          <p:cNvPr id="13" name="Text Box 6">
            <a:extLst>
              <a:ext uri="{FF2B5EF4-FFF2-40B4-BE49-F238E27FC236}">
                <a16:creationId xmlns="" xmlns:a16="http://schemas.microsoft.com/office/drawing/2014/main" id="{CF859F7E-5215-DB42-A83C-7FBF9E565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783" y="1247773"/>
            <a:ext cx="1981200" cy="161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37931725" indent="-37474525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solidFill>
                <a:schemeClr val="bg1"/>
              </a:solidFill>
              <a:latin typeface="Calibri Regular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Targeted/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Intensive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(A FEW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students</a:t>
            </a:r>
            <a:r>
              <a:rPr lang="en-US" altLang="en-US" sz="1400" dirty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Individual </a:t>
            </a:r>
            <a:br>
              <a:rPr lang="en-US" altLang="en-US" sz="1400" dirty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</a:br>
            <a:r>
              <a:rPr lang="en-US" altLang="en-US" sz="1400" dirty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Interventions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(3-5%)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="" xmlns:a16="http://schemas.microsoft.com/office/drawing/2014/main" id="{E81F56A8-6E8D-8D46-8FD4-A6A555DDB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672" y="3115874"/>
            <a:ext cx="4114800" cy="140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37931725" indent="-37474525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Selected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 smtClean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(SOME Students</a:t>
            </a:r>
            <a:r>
              <a:rPr lang="en-US" altLang="en-US" sz="1400" b="1" dirty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solidFill>
                <a:schemeClr val="bg1"/>
              </a:solidFill>
              <a:latin typeface="Calibri Regular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Small Group or </a:t>
            </a: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Individual Strategies</a:t>
            </a: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solidFill>
                <a:schemeClr val="bg1"/>
              </a:solidFill>
              <a:latin typeface="Calibri Regular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(10-25% of students)</a:t>
            </a:r>
          </a:p>
        </p:txBody>
      </p:sp>
      <p:sp>
        <p:nvSpPr>
          <p:cNvPr id="15" name="Text Box 8">
            <a:extLst>
              <a:ext uri="{FF2B5EF4-FFF2-40B4-BE49-F238E27FC236}">
                <a16:creationId xmlns="" xmlns:a16="http://schemas.microsoft.com/office/drawing/2014/main" id="{486991BA-1EB3-6E46-88D4-5060E8EF9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483" y="4779305"/>
            <a:ext cx="3733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37931725" indent="-37474525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Universal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(</a:t>
            </a:r>
            <a:r>
              <a:rPr lang="en-US" altLang="en-US" sz="1400" dirty="0" smtClean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ALL Students</a:t>
            </a:r>
            <a:r>
              <a:rPr lang="en-US" altLang="en-US" sz="1400" dirty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solidFill>
                <a:schemeClr val="bg1"/>
              </a:solidFill>
              <a:latin typeface="Calibri Regular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         School/</a:t>
            </a:r>
            <a:r>
              <a:rPr lang="en-US" altLang="en-US" sz="1400" dirty="0" err="1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classwide</a:t>
            </a:r>
            <a:r>
              <a:rPr lang="en-US" altLang="en-US" sz="1400" dirty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, Culturally Relevant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Systems of Support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(75-90% of students)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030" y="1654907"/>
            <a:ext cx="785726" cy="325387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9ADA912-BA75-694A-AC69-C84C29A8B7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753724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1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1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8" grpId="0" animBg="1"/>
      <p:bldP spid="13" grpId="0" autoUpdateAnimBg="0"/>
      <p:bldP spid="14" grpId="0" autoUpdateAnimBg="0"/>
      <p:bldP spid="1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507" name="AutoShape 2">
            <a:extLst>
              <a:ext uri="{FF2B5EF4-FFF2-40B4-BE49-F238E27FC236}">
                <a16:creationId xmlns="" xmlns:a16="http://schemas.microsoft.com/office/drawing/2014/main" id="{F08DCD94-F307-6C45-AECA-49F3357DAFA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81300" y="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1978" name="AutoShape 10">
            <a:extLst>
              <a:ext uri="{FF2B5EF4-FFF2-40B4-BE49-F238E27FC236}">
                <a16:creationId xmlns="" xmlns:a16="http://schemas.microsoft.com/office/drawing/2014/main" id="{A13A6C12-E6A9-3B4A-A06E-AB64A1A38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1091891"/>
            <a:ext cx="4724400" cy="4379912"/>
          </a:xfrm>
          <a:prstGeom prst="leftArrow">
            <a:avLst>
              <a:gd name="adj1" fmla="val 75926"/>
              <a:gd name="adj2" fmla="val 33268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alibri Regular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Tier 2 Menu: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Performance-based Interventions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Behavioral contract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Self monitoring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School-home note system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Structured, mentor-based program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Class Pass Intervention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Goal setting with problem solving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Acquisition-based Interventions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Small group social-emotional skills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Social skills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Executive functioning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Emotion regulation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alibri Regular"/>
              <a:cs typeface="Times New Roman" panose="02020603050405020304" pitchFamily="18" charset="0"/>
            </a:endParaRPr>
          </a:p>
        </p:txBody>
      </p:sp>
      <p:sp>
        <p:nvSpPr>
          <p:cNvPr id="21515" name="TextBox 12">
            <a:extLst>
              <a:ext uri="{FF2B5EF4-FFF2-40B4-BE49-F238E27FC236}">
                <a16:creationId xmlns="" xmlns:a16="http://schemas.microsoft.com/office/drawing/2014/main" id="{0FB8038B-3899-FB40-BF29-6EBA544E2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39903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37931725" indent="-37474525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</a:rPr>
              <a:t>Tier 2 Menu of Supports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CFCF461-46B7-8D4F-9F06-DCA5839945E4}"/>
              </a:ext>
            </a:extLst>
          </p:cNvPr>
          <p:cNvSpPr txBox="1"/>
          <p:nvPr/>
        </p:nvSpPr>
        <p:spPr>
          <a:xfrm>
            <a:off x="5678366" y="1905000"/>
            <a:ext cx="3316648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Tier 2 Menu:</a:t>
            </a:r>
          </a:p>
          <a:p>
            <a:pPr eaLnBrk="1" hangingPunct="1"/>
            <a:r>
              <a:rPr lang="en-US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Performance-based Interventions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Behavioral contract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Self monitoring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School-home note system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Structured, mentor-based     program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Class Pass Intervention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Goal setting with problem solving</a:t>
            </a:r>
          </a:p>
          <a:p>
            <a:pPr eaLnBrk="1" hangingPunct="1"/>
            <a:r>
              <a:rPr lang="en-US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Acquisition-based Interventions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Small group social-emotional skills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Social skills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Executive functioning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Regular"/>
                <a:cs typeface="Times New Roman" panose="02020603050405020304" pitchFamily="18" charset="0"/>
              </a:rPr>
              <a:t>Emotion regulation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alibri Regular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ABB96DE-156E-6343-9D48-7FC3E34AB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38660"/>
            <a:ext cx="5486400" cy="5279200"/>
          </a:xfrm>
          <a:prstGeom prst="rect">
            <a:avLst/>
          </a:prstGeom>
        </p:spPr>
      </p:pic>
      <p:sp>
        <p:nvSpPr>
          <p:cNvPr id="13" name="Text Box 6">
            <a:extLst>
              <a:ext uri="{FF2B5EF4-FFF2-40B4-BE49-F238E27FC236}">
                <a16:creationId xmlns="" xmlns:a16="http://schemas.microsoft.com/office/drawing/2014/main" id="{CF859F7E-5215-DB42-A83C-7FBF9E565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783" y="1247773"/>
            <a:ext cx="1981200" cy="161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37931725" indent="-37474525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solidFill>
                <a:schemeClr val="bg1"/>
              </a:solidFill>
              <a:latin typeface="Calibri Regular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Targeted/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Intensive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(A FEW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students</a:t>
            </a:r>
            <a:r>
              <a:rPr lang="en-US" altLang="en-US" sz="1400" dirty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Individual </a:t>
            </a:r>
            <a:br>
              <a:rPr lang="en-US" altLang="en-US" sz="1400" dirty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</a:br>
            <a:r>
              <a:rPr lang="en-US" altLang="en-US" sz="1400" dirty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Interventions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(3-5%)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="" xmlns:a16="http://schemas.microsoft.com/office/drawing/2014/main" id="{E81F56A8-6E8D-8D46-8FD4-A6A555DDB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672" y="3115874"/>
            <a:ext cx="4114800" cy="140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37931725" indent="-37474525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Selected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 smtClean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(SOME Students</a:t>
            </a:r>
            <a:r>
              <a:rPr lang="en-US" altLang="en-US" sz="1400" b="1" dirty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solidFill>
                <a:schemeClr val="bg1"/>
              </a:solidFill>
              <a:latin typeface="Calibri Regular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Small Group or </a:t>
            </a: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Individual Strategies</a:t>
            </a: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solidFill>
                <a:schemeClr val="bg1"/>
              </a:solidFill>
              <a:latin typeface="Calibri Regular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(10-25% of students)</a:t>
            </a:r>
          </a:p>
        </p:txBody>
      </p:sp>
      <p:sp>
        <p:nvSpPr>
          <p:cNvPr id="15" name="Text Box 8">
            <a:extLst>
              <a:ext uri="{FF2B5EF4-FFF2-40B4-BE49-F238E27FC236}">
                <a16:creationId xmlns="" xmlns:a16="http://schemas.microsoft.com/office/drawing/2014/main" id="{486991BA-1EB3-6E46-88D4-5060E8EF9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483" y="4779305"/>
            <a:ext cx="3733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37931725" indent="-37474525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Universal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(</a:t>
            </a:r>
            <a:r>
              <a:rPr lang="en-US" altLang="en-US" sz="1400" dirty="0" smtClean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ALL Students</a:t>
            </a:r>
            <a:r>
              <a:rPr lang="en-US" altLang="en-US" sz="1400" dirty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solidFill>
                <a:schemeClr val="bg1"/>
              </a:solidFill>
              <a:latin typeface="Calibri Regular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         School/</a:t>
            </a:r>
            <a:r>
              <a:rPr lang="en-US" altLang="en-US" sz="1400" dirty="0" err="1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classwide</a:t>
            </a:r>
            <a:r>
              <a:rPr lang="en-US" altLang="en-US" sz="1400" dirty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, Culturally Relevant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Systems of Support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  <a:latin typeface="Calibri Regular"/>
                <a:cs typeface="Times New Roman" panose="02020603050405020304" pitchFamily="18" charset="0"/>
              </a:rPr>
              <a:t>(75-90% of students)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552" y="1654907"/>
            <a:ext cx="785726" cy="325387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9ADA912-BA75-694A-AC69-C84C29A8B7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640722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1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1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8" grpId="0" animBg="1"/>
      <p:bldP spid="13" grpId="0" autoUpdateAnimBg="0"/>
      <p:bldP spid="14" grpId="0" autoUpdateAnimBg="0"/>
      <p:bldP spid="1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="" xmlns:a16="http://schemas.microsoft.com/office/drawing/2014/main" id="{DB1F13F8-3F16-BB46-BC76-820C19208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7141"/>
            <a:ext cx="6934200" cy="64373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u="sng" dirty="0" smtClean="0">
                <a:latin typeface="Calibri Regular" charset="0"/>
              </a:rPr>
              <a:t>Performance-Based Intervention</a:t>
            </a:r>
            <a:r>
              <a:rPr lang="en-US" altLang="en-US" dirty="0" smtClean="0">
                <a:latin typeface="Calibri Regular" charset="0"/>
              </a:rPr>
              <a:t/>
            </a:r>
            <a:br>
              <a:rPr lang="en-US" altLang="en-US" dirty="0" smtClean="0">
                <a:latin typeface="Calibri Regular" charset="0"/>
              </a:rPr>
            </a:br>
            <a:r>
              <a:rPr lang="en-US" altLang="en-US" dirty="0" smtClean="0">
                <a:latin typeface="Calibri Regular" charset="0"/>
              </a:rPr>
              <a:t>Behavior </a:t>
            </a:r>
            <a:r>
              <a:rPr lang="en-US" altLang="en-US" dirty="0">
                <a:latin typeface="Calibri Regular" charset="0"/>
              </a:rPr>
              <a:t>Contract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="" xmlns:a16="http://schemas.microsoft.com/office/drawing/2014/main" id="{13FEB64F-8DC7-2D46-82FB-18E96FF4F88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1" y="1143000"/>
            <a:ext cx="5736647" cy="4800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1800" b="1" dirty="0">
                <a:latin typeface="Calibri Regular" charset="0"/>
              </a:rPr>
              <a:t>Process of negotiating an agreement between staff and a student so each party receives some benefit or payoff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800" dirty="0">
                <a:latin typeface="Calibri Regular" charset="0"/>
              </a:rPr>
              <a:t>Teacher benefits by improved student behavior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800" dirty="0">
                <a:latin typeface="Calibri Regular" charset="0"/>
              </a:rPr>
              <a:t>Student benefits by earning something based on good behavior</a:t>
            </a:r>
          </a:p>
          <a:p>
            <a:pPr lvl="1" eaLnBrk="1" hangingPunct="1">
              <a:spcBef>
                <a:spcPct val="0"/>
              </a:spcBef>
            </a:pPr>
            <a:endParaRPr lang="en-US" altLang="en-US" sz="1800" dirty="0">
              <a:latin typeface="Calibri Regular" charset="0"/>
            </a:endParaRPr>
          </a:p>
          <a:p>
            <a:pPr marL="0" indent="0" eaLnBrk="1" hangingPunct="1">
              <a:buNone/>
            </a:pPr>
            <a:r>
              <a:rPr lang="en-US" altLang="en-US" sz="1800" b="1" dirty="0">
                <a:latin typeface="Calibri Regular" charset="0"/>
              </a:rPr>
              <a:t>Components of behavioral contract: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800" dirty="0">
                <a:latin typeface="Calibri Regular" charset="0"/>
              </a:rPr>
              <a:t>Description of the </a:t>
            </a:r>
            <a:r>
              <a:rPr lang="en-US" altLang="en-US" sz="1800" dirty="0" smtClean="0">
                <a:latin typeface="Calibri Regular" charset="0"/>
              </a:rPr>
              <a:t>desired behaviors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800" dirty="0" smtClean="0">
                <a:latin typeface="Calibri Regular" charset="0"/>
              </a:rPr>
              <a:t>Goal </a:t>
            </a:r>
            <a:r>
              <a:rPr lang="en-US" altLang="en-US" sz="1800" dirty="0">
                <a:latin typeface="Calibri Regular" charset="0"/>
              </a:rPr>
              <a:t>statement specifying by when, what behavior, and under what conditions </a:t>
            </a:r>
            <a:r>
              <a:rPr lang="en-US" altLang="en-US" sz="1800" dirty="0" smtClean="0">
                <a:latin typeface="Calibri Regular" charset="0"/>
              </a:rPr>
              <a:t>pay-off will </a:t>
            </a:r>
            <a:r>
              <a:rPr lang="en-US" altLang="en-US" sz="1800" dirty="0">
                <a:latin typeface="Calibri Regular" charset="0"/>
              </a:rPr>
              <a:t>be earned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800" dirty="0">
                <a:latin typeface="Calibri Regular" charset="0"/>
              </a:rPr>
              <a:t>Identification of the </a:t>
            </a:r>
            <a:r>
              <a:rPr lang="en-US" altLang="en-US" sz="1800" dirty="0" smtClean="0">
                <a:latin typeface="Calibri Regular" charset="0"/>
              </a:rPr>
              <a:t>privileges, rewards, or desired social experiences </a:t>
            </a:r>
            <a:r>
              <a:rPr lang="en-US" altLang="en-US" sz="1800" dirty="0">
                <a:latin typeface="Calibri Regular" charset="0"/>
              </a:rPr>
              <a:t>to be earned </a:t>
            </a:r>
            <a:br>
              <a:rPr lang="en-US" altLang="en-US" sz="1800" dirty="0">
                <a:latin typeface="Calibri Regular" charset="0"/>
              </a:rPr>
            </a:br>
            <a:r>
              <a:rPr lang="en-US" altLang="en-US" sz="1800" dirty="0">
                <a:latin typeface="Calibri Regular" charset="0"/>
              </a:rPr>
              <a:t>(i.e., The Pay-Off)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800" dirty="0">
                <a:latin typeface="Calibri Regular" charset="0"/>
              </a:rPr>
              <a:t>Signatures from all parties involved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800" dirty="0">
                <a:latin typeface="Calibri Regular" charset="0"/>
              </a:rPr>
              <a:t>Teacher </a:t>
            </a:r>
            <a:r>
              <a:rPr lang="en-US" altLang="en-US" sz="1800" dirty="0" err="1">
                <a:latin typeface="Calibri Regular" charset="0"/>
              </a:rPr>
              <a:t>precorrects</a:t>
            </a:r>
            <a:r>
              <a:rPr lang="en-US" altLang="en-US" sz="1800" dirty="0">
                <a:latin typeface="Calibri Regular" charset="0"/>
              </a:rPr>
              <a:t> and prompts student on daily basis using the behavior contract</a:t>
            </a:r>
          </a:p>
        </p:txBody>
      </p:sp>
      <p:pic>
        <p:nvPicPr>
          <p:cNvPr id="14341" name="Picture 8" descr="http://2.bp.blogspot.com/_EVXCbM6uXOE/R-bE_iY7q_I/AAAAAAAAAkI/yQKZKF-XNnY/s400/kids_shaking_hands.jpg">
            <a:extLst>
              <a:ext uri="{FF2B5EF4-FFF2-40B4-BE49-F238E27FC236}">
                <a16:creationId xmlns="" xmlns:a16="http://schemas.microsoft.com/office/drawing/2014/main" id="{53E8D35A-C8CA-AF44-A30A-0252B25221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9130" t="4805" r="18710" b="4505"/>
          <a:stretch/>
        </p:blipFill>
        <p:spPr bwMode="auto">
          <a:xfrm>
            <a:off x="7067694" y="1378422"/>
            <a:ext cx="1485613" cy="1438275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342" name="Picture 6">
            <a:extLst>
              <a:ext uri="{FF2B5EF4-FFF2-40B4-BE49-F238E27FC236}">
                <a16:creationId xmlns="" xmlns:a16="http://schemas.microsoft.com/office/drawing/2014/main" id="{F63A96E1-FF12-704D-A309-1893FF4F0C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0554" y="2809489"/>
            <a:ext cx="1500188" cy="1447800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048" y="2533521"/>
            <a:ext cx="1981200" cy="198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145059"/>
            <a:ext cx="1905000" cy="1905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>
            <a:extLst>
              <a:ext uri="{FF2B5EF4-FFF2-40B4-BE49-F238E27FC236}">
                <a16:creationId xmlns="" xmlns:a16="http://schemas.microsoft.com/office/drawing/2014/main" id="{2065D22F-B74F-9F45-A3D7-CF2CD7C74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1000"/>
            <a:ext cx="7772400" cy="9604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latin typeface="Calibri Regular" charset="0"/>
              </a:rPr>
              <a:t>Behavior Contract: </a:t>
            </a:r>
            <a:br>
              <a:rPr lang="en-US" altLang="en-US" dirty="0">
                <a:latin typeface="Calibri Regular" charset="0"/>
              </a:rPr>
            </a:br>
            <a:r>
              <a:rPr lang="en-US" altLang="en-US" dirty="0">
                <a:solidFill>
                  <a:schemeClr val="tx1"/>
                </a:solidFill>
                <a:latin typeface="Calibri Regular" charset="0"/>
              </a:rPr>
              <a:t>Student Characteristics</a:t>
            </a:r>
          </a:p>
        </p:txBody>
      </p:sp>
      <p:sp>
        <p:nvSpPr>
          <p:cNvPr id="35843" name="Content Placeholder 1">
            <a:extLst>
              <a:ext uri="{FF2B5EF4-FFF2-40B4-BE49-F238E27FC236}">
                <a16:creationId xmlns="" xmlns:a16="http://schemas.microsoft.com/office/drawing/2014/main" id="{E936B593-6B64-2A4F-A4A0-C9293BB99BE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76943" y="1828800"/>
            <a:ext cx="6096000" cy="4343400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latin typeface="Calibri Regular" charset="0"/>
              </a:rPr>
              <a:t>Designed for students who respond well to school-based </a:t>
            </a:r>
            <a:r>
              <a:rPr lang="en-US" altLang="en-US" sz="2000" dirty="0" smtClean="0">
                <a:latin typeface="Calibri Regular" charset="0"/>
              </a:rPr>
              <a:t>incentives or contingent access</a:t>
            </a:r>
            <a:endParaRPr lang="en-US" altLang="en-US" sz="2000" dirty="0">
              <a:latin typeface="Calibri Regular" charset="0"/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Calibri Regular" charset="0"/>
              </a:rPr>
              <a:t>Eager to earn rewards, special privileges, and/or recognition from others</a:t>
            </a:r>
          </a:p>
          <a:p>
            <a:pPr eaLnBrk="1" hangingPunct="1"/>
            <a:r>
              <a:rPr lang="en-US" altLang="en-US" sz="2000" dirty="0">
                <a:latin typeface="Calibri Regular" charset="0"/>
              </a:rPr>
              <a:t>Students who dislike particular academic subjects and could benefit from receiving extrinsic reinforcement (i.e., pay-off)</a:t>
            </a:r>
          </a:p>
          <a:p>
            <a:pPr eaLnBrk="1" hangingPunct="1"/>
            <a:r>
              <a:rPr lang="en-US" altLang="en-US" sz="2000" dirty="0">
                <a:latin typeface="Calibri Regular" charset="0"/>
              </a:rPr>
              <a:t>Students who could benefit from receiving precorrection and prompting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  <p:pic>
        <p:nvPicPr>
          <p:cNvPr id="1026" name="Picture 2" descr="Image result for key characteris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51460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>
            <a:extLst>
              <a:ext uri="{FF2B5EF4-FFF2-40B4-BE49-F238E27FC236}">
                <a16:creationId xmlns="" xmlns:a16="http://schemas.microsoft.com/office/drawing/2014/main" id="{F1293F37-4CAA-F942-AE62-A1DBB99B7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1000"/>
            <a:ext cx="7772400" cy="9604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latin typeface="Calibri Regular" charset="0"/>
              </a:rPr>
              <a:t>Behavior Contract: </a:t>
            </a:r>
            <a:br>
              <a:rPr lang="en-US" altLang="en-US" dirty="0">
                <a:latin typeface="Calibri Regular" charset="0"/>
              </a:rPr>
            </a:br>
            <a:r>
              <a:rPr lang="en-US" altLang="en-US" dirty="0">
                <a:solidFill>
                  <a:schemeClr val="tx1"/>
                </a:solidFill>
                <a:latin typeface="Calibri Regular" charset="0"/>
              </a:rPr>
              <a:t>Active Ingredients</a:t>
            </a:r>
          </a:p>
        </p:txBody>
      </p:sp>
      <p:sp>
        <p:nvSpPr>
          <p:cNvPr id="36867" name="Content Placeholder 1">
            <a:extLst>
              <a:ext uri="{FF2B5EF4-FFF2-40B4-BE49-F238E27FC236}">
                <a16:creationId xmlns="" xmlns:a16="http://schemas.microsoft.com/office/drawing/2014/main" id="{C9D6F98F-39AF-904B-AAA1-B738DC7759F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3400" y="1970882"/>
            <a:ext cx="7772400" cy="3867944"/>
          </a:xfrm>
        </p:spPr>
        <p:txBody>
          <a:bodyPr/>
          <a:lstStyle/>
          <a:p>
            <a:pPr marL="342900" indent="-342900" eaLnBrk="1" hangingPunct="1">
              <a:buSzPct val="96000"/>
              <a:buFont typeface="Franklin Gothic Book" panose="020B0503020102020204" pitchFamily="34" charset="0"/>
              <a:buAutoNum type="arabicPeriod"/>
            </a:pPr>
            <a:r>
              <a:rPr lang="en-US" altLang="en-US" sz="2000" dirty="0">
                <a:latin typeface="Calibri Regular" charset="0"/>
              </a:rPr>
              <a:t>Negotiated agreement or brokered deal to increase student buy-in</a:t>
            </a:r>
          </a:p>
          <a:p>
            <a:pPr marL="342900" indent="-342900" eaLnBrk="1" hangingPunct="1">
              <a:buSzPct val="96000"/>
              <a:buFont typeface="Franklin Gothic Book" panose="020B0503020102020204" pitchFamily="34" charset="0"/>
              <a:buAutoNum type="arabicPeriod"/>
            </a:pPr>
            <a:r>
              <a:rPr lang="en-US" altLang="en-US" sz="2000" dirty="0">
                <a:latin typeface="Calibri Regular" charset="0"/>
              </a:rPr>
              <a:t>Focus on positive behaviors teachers want to see in the classroom (i.e., those behaviors that are incompatible with problem behavior)</a:t>
            </a:r>
          </a:p>
          <a:p>
            <a:pPr marL="342900" indent="-342900" eaLnBrk="1" hangingPunct="1">
              <a:buSzPct val="96000"/>
              <a:buFont typeface="Franklin Gothic Book" panose="020B0503020102020204" pitchFamily="34" charset="0"/>
              <a:buAutoNum type="arabicPeriod"/>
            </a:pPr>
            <a:r>
              <a:rPr lang="en-US" altLang="en-US" sz="2000" dirty="0">
                <a:latin typeface="Calibri Regular" charset="0"/>
              </a:rPr>
              <a:t>Positive reinforcement for meeting goal</a:t>
            </a:r>
          </a:p>
          <a:p>
            <a:pPr marL="342900" indent="-342900" eaLnBrk="1" hangingPunct="1">
              <a:buSzPct val="96000"/>
              <a:buFont typeface="Franklin Gothic Book" panose="020B0503020102020204" pitchFamily="34" charset="0"/>
              <a:buAutoNum type="arabicPeriod"/>
            </a:pPr>
            <a:r>
              <a:rPr lang="en-US" altLang="en-US" sz="2000" dirty="0">
                <a:latin typeface="Calibri Regular" charset="0"/>
              </a:rPr>
              <a:t>Teacher follows up with daily pre-correction and prompting</a:t>
            </a:r>
          </a:p>
          <a:p>
            <a:pPr lvl="1" eaLnBrk="1" hangingPunct="1"/>
            <a:r>
              <a:rPr lang="en-US" altLang="en-US" sz="2000" dirty="0">
                <a:latin typeface="Calibri Regular" charset="0"/>
              </a:rPr>
              <a:t>Pulling out the contract and reminding the student of the behavior and reward to be earned</a:t>
            </a:r>
          </a:p>
          <a:p>
            <a:pPr lvl="1" eaLnBrk="1" hangingPunct="1"/>
            <a:r>
              <a:rPr lang="en-US" altLang="en-US" sz="2000" dirty="0">
                <a:latin typeface="Calibri Regular" charset="0"/>
              </a:rPr>
              <a:t>At the first warning signs of problem behavior, prompting the student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  <p:pic>
        <p:nvPicPr>
          <p:cNvPr id="8194" name="Picture 2" descr="Image result for ingredi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75" y="0"/>
            <a:ext cx="32988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>
            <a:extLst>
              <a:ext uri="{FF2B5EF4-FFF2-40B4-BE49-F238E27FC236}">
                <a16:creationId xmlns="" xmlns:a16="http://schemas.microsoft.com/office/drawing/2014/main" id="{ECEEC376-96A7-DB41-B56D-85B80EE21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b="1" dirty="0">
                <a:latin typeface="Calibri Regular" charset="0"/>
              </a:rPr>
              <a:t>Difference Between Effective and Ineffective Behavior Contracts</a:t>
            </a:r>
          </a:p>
        </p:txBody>
      </p:sp>
      <p:sp>
        <p:nvSpPr>
          <p:cNvPr id="22531" name="Text Placeholder 3">
            <a:extLst>
              <a:ext uri="{FF2B5EF4-FFF2-40B4-BE49-F238E27FC236}">
                <a16:creationId xmlns="" xmlns:a16="http://schemas.microsoft.com/office/drawing/2014/main" id="{E1D2AAD2-7EEA-D14E-A59D-D4FDF9409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333998"/>
            <a:ext cx="3581400" cy="609601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sz="18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EFFECTIVE BEHAVIOR CONTRACT</a:t>
            </a:r>
          </a:p>
        </p:txBody>
      </p:sp>
      <p:sp>
        <p:nvSpPr>
          <p:cNvPr id="22532" name="Text Placeholder 5">
            <a:extLst>
              <a:ext uri="{FF2B5EF4-FFF2-40B4-BE49-F238E27FC236}">
                <a16:creationId xmlns="" xmlns:a16="http://schemas.microsoft.com/office/drawing/2014/main" id="{F94EC3A4-3F5D-FB49-99C7-A64508F5B52A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876800" y="5360772"/>
            <a:ext cx="4400550" cy="582827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sz="18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rPr>
              <a:t>INEFFECTIVE BEHAVIOR CONTRACT</a:t>
            </a:r>
          </a:p>
        </p:txBody>
      </p:sp>
      <p:sp>
        <p:nvSpPr>
          <p:cNvPr id="16389" name="Content Placeholder 4">
            <a:extLst>
              <a:ext uri="{FF2B5EF4-FFF2-40B4-BE49-F238E27FC236}">
                <a16:creationId xmlns="" xmlns:a16="http://schemas.microsoft.com/office/drawing/2014/main" id="{CD8098B8-F82C-C24F-A9D8-6E75342DF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2450" y="1600200"/>
            <a:ext cx="3733800" cy="38862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en-US" sz="2000" u="sng" dirty="0">
                <a:latin typeface="Calibri Regular" charset="0"/>
              </a:rPr>
              <a:t>Negotiated </a:t>
            </a:r>
            <a:r>
              <a:rPr lang="en-US" altLang="en-US" sz="2000" dirty="0">
                <a:latin typeface="Calibri Regular" charset="0"/>
              </a:rPr>
              <a:t>agreement</a:t>
            </a:r>
          </a:p>
          <a:p>
            <a:pPr eaLnBrk="1" hangingPunct="1"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en-US" sz="2000" dirty="0">
                <a:latin typeface="Calibri Regular" charset="0"/>
              </a:rPr>
              <a:t>Describes what the student </a:t>
            </a:r>
            <a:r>
              <a:rPr lang="en-US" altLang="en-US" sz="2000" u="sng" dirty="0">
                <a:latin typeface="Calibri Regular" charset="0"/>
              </a:rPr>
              <a:t>should do</a:t>
            </a:r>
          </a:p>
          <a:p>
            <a:pPr eaLnBrk="1" hangingPunct="1"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en-US" sz="2000" dirty="0">
                <a:latin typeface="Calibri Regular" charset="0"/>
              </a:rPr>
              <a:t>Provides a </a:t>
            </a:r>
            <a:r>
              <a:rPr lang="en-US" altLang="en-US" sz="2000" u="sng" dirty="0">
                <a:latin typeface="Calibri Regular" charset="0"/>
              </a:rPr>
              <a:t>goal </a:t>
            </a:r>
            <a:r>
              <a:rPr lang="en-US" altLang="en-US" sz="2000" dirty="0">
                <a:latin typeface="Calibri Regular" charset="0"/>
              </a:rPr>
              <a:t>statement</a:t>
            </a:r>
          </a:p>
          <a:p>
            <a:pPr eaLnBrk="1" hangingPunct="1"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en-US" sz="2000" dirty="0">
                <a:latin typeface="Calibri Regular" charset="0"/>
              </a:rPr>
              <a:t>Outlines what the student will </a:t>
            </a:r>
            <a:r>
              <a:rPr lang="en-US" altLang="en-US" sz="2000" u="sng" dirty="0">
                <a:latin typeface="Calibri Regular" charset="0"/>
              </a:rPr>
              <a:t>earn as a reward </a:t>
            </a:r>
            <a:r>
              <a:rPr lang="en-US" altLang="en-US" sz="2000" dirty="0">
                <a:latin typeface="Calibri Regular" charset="0"/>
              </a:rPr>
              <a:t>for meeting goal</a:t>
            </a:r>
          </a:p>
          <a:p>
            <a:pPr eaLnBrk="1" hangingPunct="1"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en-US" sz="2000" dirty="0">
                <a:latin typeface="Calibri Regular" charset="0"/>
              </a:rPr>
              <a:t>Teacher uses contract to </a:t>
            </a:r>
            <a:r>
              <a:rPr lang="en-US" altLang="en-US" sz="2000" dirty="0" err="1">
                <a:latin typeface="Calibri Regular" charset="0"/>
              </a:rPr>
              <a:t>precorrect</a:t>
            </a:r>
            <a:r>
              <a:rPr lang="en-US" altLang="en-US" sz="2000" dirty="0">
                <a:latin typeface="Calibri Regular" charset="0"/>
              </a:rPr>
              <a:t> and prompt behavior</a:t>
            </a:r>
          </a:p>
        </p:txBody>
      </p:sp>
      <p:sp>
        <p:nvSpPr>
          <p:cNvPr id="16390" name="Content Placeholder 6">
            <a:extLst>
              <a:ext uri="{FF2B5EF4-FFF2-40B4-BE49-F238E27FC236}">
                <a16:creationId xmlns="" xmlns:a16="http://schemas.microsoft.com/office/drawing/2014/main" id="{7C3C031F-F328-1641-92F4-04CCC03634BB}"/>
              </a:ext>
            </a:extLst>
          </p:cNvPr>
          <p:cNvSpPr>
            <a:spLocks noGrp="1"/>
          </p:cNvSpPr>
          <p:nvPr>
            <p:ph sz="half" idx="4"/>
          </p:nvPr>
        </p:nvSpPr>
        <p:spPr>
          <a:xfrm>
            <a:off x="4591050" y="1627231"/>
            <a:ext cx="3733800" cy="38862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en-US" sz="2000" u="sng" dirty="0">
                <a:latin typeface="Calibri Regular" charset="0"/>
              </a:rPr>
              <a:t>Non-negotiated </a:t>
            </a:r>
          </a:p>
          <a:p>
            <a:pPr eaLnBrk="1" hangingPunct="1"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en-US" sz="2000" dirty="0">
                <a:latin typeface="Calibri Regular" charset="0"/>
              </a:rPr>
              <a:t>Describes what the student is </a:t>
            </a:r>
            <a:r>
              <a:rPr lang="en-US" altLang="en-US" sz="2000" u="sng" dirty="0">
                <a:latin typeface="Calibri Regular" charset="0"/>
              </a:rPr>
              <a:t>doing wrong</a:t>
            </a:r>
          </a:p>
          <a:p>
            <a:pPr eaLnBrk="1" hangingPunct="1"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en-US" sz="2000" dirty="0">
                <a:latin typeface="Calibri Regular" charset="0"/>
              </a:rPr>
              <a:t>Provides </a:t>
            </a:r>
            <a:r>
              <a:rPr lang="en-US" altLang="en-US" sz="2000" u="sng" dirty="0">
                <a:latin typeface="Calibri Regular" charset="0"/>
              </a:rPr>
              <a:t>no goal </a:t>
            </a:r>
            <a:r>
              <a:rPr lang="en-US" altLang="en-US" sz="2000" dirty="0">
                <a:latin typeface="Calibri Regular" charset="0"/>
              </a:rPr>
              <a:t>statement</a:t>
            </a:r>
          </a:p>
          <a:p>
            <a:pPr eaLnBrk="1" hangingPunct="1"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en-US" sz="2000" dirty="0">
                <a:latin typeface="Calibri Regular" charset="0"/>
              </a:rPr>
              <a:t>Outlines how the student will be </a:t>
            </a:r>
            <a:r>
              <a:rPr lang="en-US" altLang="en-US" sz="2000" u="sng" dirty="0">
                <a:latin typeface="Calibri Regular" charset="0"/>
              </a:rPr>
              <a:t>punished</a:t>
            </a:r>
            <a:r>
              <a:rPr lang="en-US" altLang="en-US" sz="2000" dirty="0">
                <a:latin typeface="Calibri Regular" charset="0"/>
              </a:rPr>
              <a:t> if problem behavior continues</a:t>
            </a:r>
          </a:p>
          <a:p>
            <a:pPr eaLnBrk="1" hangingPunct="1"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en-US" sz="2000" dirty="0">
                <a:latin typeface="Calibri Regular" charset="0"/>
              </a:rPr>
              <a:t>No other adult follow through with the contract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A2616DF-3DCA-8C47-837B-7239E24370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uild="p"/>
      <p:bldP spid="16390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2">
            <a:extLst>
              <a:ext uri="{FF2B5EF4-FFF2-40B4-BE49-F238E27FC236}">
                <a16:creationId xmlns="" xmlns:a16="http://schemas.microsoft.com/office/drawing/2014/main" id="{36105314-048A-E84C-9346-54B38A672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6200"/>
            <a:ext cx="7467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u="sng" dirty="0" smtClean="0">
                <a:latin typeface="Calibri Regular" charset="0"/>
              </a:rPr>
              <a:t>Performance-Based Intervention</a:t>
            </a:r>
            <a:r>
              <a:rPr lang="en-US" altLang="en-US" dirty="0" smtClean="0">
                <a:latin typeface="Calibri Regular" charset="0"/>
              </a:rPr>
              <a:t/>
            </a:r>
            <a:br>
              <a:rPr lang="en-US" altLang="en-US" dirty="0" smtClean="0">
                <a:latin typeface="Calibri Regular" charset="0"/>
              </a:rPr>
            </a:br>
            <a:r>
              <a:rPr lang="en-US" altLang="en-US" dirty="0" smtClean="0">
                <a:latin typeface="Calibri Regular" charset="0"/>
              </a:rPr>
              <a:t>Class </a:t>
            </a:r>
            <a:r>
              <a:rPr lang="en-US" altLang="en-US" dirty="0">
                <a:latin typeface="Calibri Regular" charset="0"/>
              </a:rPr>
              <a:t>Pass Intervention </a:t>
            </a:r>
          </a:p>
        </p:txBody>
      </p:sp>
      <p:sp>
        <p:nvSpPr>
          <p:cNvPr id="60419" name="Content Placeholder 1">
            <a:extLst>
              <a:ext uri="{FF2B5EF4-FFF2-40B4-BE49-F238E27FC236}">
                <a16:creationId xmlns="" xmlns:a16="http://schemas.microsoft.com/office/drawing/2014/main" id="{EA83ED1A-E479-9042-96B6-4EB00A44FFC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1000" y="1562100"/>
            <a:ext cx="6719279" cy="50292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altLang="en-US" sz="2000" dirty="0">
                <a:latin typeface="Calibri Regular" charset="0"/>
              </a:rPr>
              <a:t>Intervention designed for students who </a:t>
            </a:r>
            <a:r>
              <a:rPr lang="en-US" altLang="en-US" sz="2000" dirty="0" smtClean="0">
                <a:latin typeface="Calibri Regular" charset="0"/>
              </a:rPr>
              <a:t>escaped-motivated disruptive </a:t>
            </a:r>
            <a:r>
              <a:rPr lang="en-US" altLang="en-US" sz="2000" dirty="0">
                <a:latin typeface="Calibri Regular" charset="0"/>
              </a:rPr>
              <a:t>classroom behavior </a:t>
            </a:r>
            <a:endParaRPr lang="en-US" altLang="en-US" sz="2000" dirty="0" smtClean="0">
              <a:latin typeface="Calibri Regular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altLang="en-US" sz="2000" dirty="0" smtClean="0">
                <a:latin typeface="Calibri Regular" charset="0"/>
              </a:rPr>
              <a:t>Students </a:t>
            </a:r>
            <a:r>
              <a:rPr lang="en-US" altLang="en-US" sz="2000" dirty="0">
                <a:latin typeface="Calibri Regular" charset="0"/>
              </a:rPr>
              <a:t>are given class passes and taught how to appropriately request a break by issuing a class pass 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000" dirty="0">
                <a:latin typeface="Calibri Regular" charset="0"/>
              </a:rPr>
              <a:t>Students can choose to hold on to the class passes </a:t>
            </a:r>
            <a:r>
              <a:rPr lang="en-US" altLang="en-US" sz="2000" dirty="0" smtClean="0">
                <a:latin typeface="Calibri Regular" charset="0"/>
              </a:rPr>
              <a:t>to </a:t>
            </a:r>
            <a:r>
              <a:rPr lang="en-US" altLang="en-US" sz="2000" dirty="0">
                <a:latin typeface="Calibri Regular" charset="0"/>
              </a:rPr>
              <a:t>exchange them for </a:t>
            </a:r>
            <a:r>
              <a:rPr lang="en-US" altLang="en-US" sz="2000" dirty="0" smtClean="0">
                <a:latin typeface="Calibri Regular" charset="0"/>
              </a:rPr>
              <a:t>a more preferred item</a:t>
            </a:r>
            <a:r>
              <a:rPr lang="en-US" altLang="en-US" sz="2000" dirty="0">
                <a:latin typeface="Calibri Regular" charset="0"/>
              </a:rPr>
              <a:t>, activity, or </a:t>
            </a:r>
            <a:r>
              <a:rPr lang="en-US" altLang="en-US" sz="2000" dirty="0" smtClean="0">
                <a:latin typeface="Calibri Regular" charset="0"/>
              </a:rPr>
              <a:t>privilege</a:t>
            </a:r>
            <a:endParaRPr lang="en-US" altLang="en-US" sz="2000" dirty="0">
              <a:latin typeface="Calibri Regular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altLang="en-US" sz="2000" dirty="0">
                <a:latin typeface="Calibri Regular" charset="0"/>
              </a:rPr>
              <a:t>It works because students:</a:t>
            </a:r>
          </a:p>
          <a:p>
            <a:pPr lvl="1" eaLnBrk="1" hangingPunct="1"/>
            <a:r>
              <a:rPr lang="en-US" altLang="en-US" sz="2000" dirty="0">
                <a:latin typeface="Calibri Regular" charset="0"/>
              </a:rPr>
              <a:t>E</a:t>
            </a:r>
            <a:r>
              <a:rPr lang="en-US" altLang="en-US" sz="2000" dirty="0" smtClean="0">
                <a:latin typeface="Calibri Regular" charset="0"/>
              </a:rPr>
              <a:t>xercise </a:t>
            </a:r>
            <a:r>
              <a:rPr lang="en-US" altLang="en-US" sz="2000" dirty="0">
                <a:latin typeface="Calibri Regular" charset="0"/>
              </a:rPr>
              <a:t>choice by requesting a break with class pass</a:t>
            </a:r>
          </a:p>
          <a:p>
            <a:pPr lvl="1" eaLnBrk="1" hangingPunct="1"/>
            <a:r>
              <a:rPr lang="en-US" altLang="en-US" sz="2000" dirty="0" smtClean="0">
                <a:latin typeface="Calibri Regular" charset="0"/>
              </a:rPr>
              <a:t>Dual motivational contingencies (break from work and contingent access to preferred experience)</a:t>
            </a:r>
            <a:endParaRPr lang="en-US" altLang="en-US" sz="2000" dirty="0">
              <a:latin typeface="Calibri Regular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="" xmlns:a16="http://schemas.microsoft.com/office/drawing/2014/main" id="{37D19E45-93AF-7948-B6C0-A3318B8DC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0335" y="76200"/>
            <a:ext cx="2191265" cy="2667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prstDash val="dash"/>
            <a:round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tIns="91440" bIns="91440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 Regular"/>
              <a:cs typeface="Times New Roman" panose="02020603050405020304" pitchFamily="18" charset="0"/>
            </a:endParaRPr>
          </a:p>
        </p:txBody>
      </p:sp>
      <p:sp>
        <p:nvSpPr>
          <p:cNvPr id="7" name="WordArt 3">
            <a:extLst>
              <a:ext uri="{FF2B5EF4-FFF2-40B4-BE49-F238E27FC236}">
                <a16:creationId xmlns="" xmlns:a16="http://schemas.microsoft.com/office/drawing/2014/main" id="{5AF398DF-9C2B-4546-B7E6-44D6C2B492CD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6965737" y="356400"/>
            <a:ext cx="1883868" cy="29828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457116"/>
              </a:avLst>
            </a:prstTxWarp>
          </a:bodyPr>
          <a:lstStyle/>
          <a:p>
            <a:pPr algn="ctr"/>
            <a:r>
              <a:rPr lang="en-US" sz="2800" kern="10" dirty="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>
                    <a:alpha val="34901"/>
                  </a:srgbClr>
                </a:solidFill>
                <a:effectLst>
                  <a:outerShdw dist="35921" dir="2700000" algn="ctr" rotWithShape="0">
                    <a:srgbClr val="DAEEF3">
                      <a:alpha val="74997"/>
                    </a:srgbClr>
                  </a:outerShdw>
                </a:effectLst>
                <a:latin typeface="Calibri Regular"/>
              </a:rPr>
              <a:t>CLASS PASS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="" xmlns:a16="http://schemas.microsoft.com/office/drawing/2014/main" id="{797EC912-4321-8645-A6EF-61A03C692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6819" y="497298"/>
            <a:ext cx="1961704" cy="125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Calibri Regular"/>
                <a:cs typeface="Times New Roman" panose="02020603050405020304" pitchFamily="18" charset="0"/>
              </a:rPr>
              <a:t>Name: ________________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 Regular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Calibri Regular"/>
                <a:cs typeface="Times New Roman" panose="02020603050405020304" pitchFamily="18" charset="0"/>
              </a:rPr>
              <a:t>Time: __________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 Regular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Calibri Regular"/>
                <a:cs typeface="Times New Roman" panose="02020603050405020304" pitchFamily="18" charset="0"/>
              </a:rPr>
              <a:t>Where to?: ___________________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 Regular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Calibri Regular"/>
                <a:cs typeface="Times New Roman" panose="02020603050405020304" pitchFamily="18" charset="0"/>
              </a:rPr>
              <a:t>Initial: __________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 Regular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 Regular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 Regular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itle 2">
            <a:extLst>
              <a:ext uri="{FF2B5EF4-FFF2-40B4-BE49-F238E27FC236}">
                <a16:creationId xmlns="" xmlns:a16="http://schemas.microsoft.com/office/drawing/2014/main" id="{5AE8B03B-057F-0A4D-B0FB-423166EFA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1000"/>
            <a:ext cx="7936267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latin typeface="Calibri Regular" charset="0"/>
              </a:rPr>
              <a:t>CPI Implementation Steps</a:t>
            </a:r>
          </a:p>
        </p:txBody>
      </p:sp>
      <p:sp>
        <p:nvSpPr>
          <p:cNvPr id="64515" name="Content Placeholder 1">
            <a:extLst>
              <a:ext uri="{FF2B5EF4-FFF2-40B4-BE49-F238E27FC236}">
                <a16:creationId xmlns="" xmlns:a16="http://schemas.microsoft.com/office/drawing/2014/main" id="{6ADDEF66-3287-984B-BF29-788AEAE1D74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3400" y="1143000"/>
            <a:ext cx="8251825" cy="4695825"/>
          </a:xfrm>
        </p:spPr>
        <p:txBody>
          <a:bodyPr/>
          <a:lstStyle/>
          <a:p>
            <a:pPr marL="287338" indent="-287338" eaLnBrk="1" hangingPunct="1">
              <a:buSzPct val="96000"/>
              <a:buFont typeface="Franklin Gothic Book" panose="020B0503020102020204" pitchFamily="34" charset="0"/>
              <a:buAutoNum type="arabicPeriod"/>
            </a:pPr>
            <a:r>
              <a:rPr lang="en-US" altLang="en-US" sz="2000" dirty="0">
                <a:latin typeface="Calibri Regular" charset="0"/>
              </a:rPr>
              <a:t>Meet with the student to teach them the CPI and how to appropriately request a break using the class pass </a:t>
            </a:r>
          </a:p>
          <a:p>
            <a:pPr marL="287338" indent="-287338" eaLnBrk="1" hangingPunct="1">
              <a:buSzPct val="96000"/>
              <a:buFont typeface="Franklin Gothic Book" panose="020B0503020102020204" pitchFamily="34" charset="0"/>
              <a:buAutoNum type="arabicPeriod"/>
            </a:pPr>
            <a:r>
              <a:rPr lang="en-US" altLang="en-US" sz="2000" dirty="0">
                <a:latin typeface="Calibri Regular" charset="0"/>
              </a:rPr>
              <a:t>Identify a spot where the student can break and engage in a preferred activity for 3 – 7 minutes (this depends on how long staff are willing to accept)</a:t>
            </a:r>
          </a:p>
          <a:p>
            <a:pPr marL="287338" indent="-287338" eaLnBrk="1" hangingPunct="1">
              <a:buSzPct val="96000"/>
              <a:buFont typeface="Franklin Gothic Book" panose="020B0503020102020204" pitchFamily="34" charset="0"/>
              <a:buAutoNum type="arabicPeriod"/>
            </a:pPr>
            <a:r>
              <a:rPr lang="en-US" altLang="en-US" sz="2000" dirty="0">
                <a:latin typeface="Calibri Regular" charset="0"/>
              </a:rPr>
              <a:t>Determine the rewards and/or privileges that can be earned by saving the class passes (make it such that the more passes means the better the reward and/or privilege)</a:t>
            </a:r>
          </a:p>
          <a:p>
            <a:pPr marL="287338" indent="-287338" eaLnBrk="1" hangingPunct="1">
              <a:buSzPct val="96000"/>
              <a:buFont typeface="Franklin Gothic Book" panose="020B0503020102020204" pitchFamily="34" charset="0"/>
              <a:buAutoNum type="arabicPeriod"/>
            </a:pPr>
            <a:r>
              <a:rPr lang="en-US" altLang="en-US" sz="2000" dirty="0">
                <a:latin typeface="Calibri Regular" charset="0"/>
              </a:rPr>
              <a:t>Give the student a predetermined amount of class passes (anywhere from 3 to 5)</a:t>
            </a:r>
          </a:p>
          <a:p>
            <a:pPr marL="287338" indent="-287338" eaLnBrk="1" hangingPunct="1">
              <a:buSzPct val="96000"/>
              <a:buFont typeface="Franklin Gothic Book" panose="020B0503020102020204" pitchFamily="34" charset="0"/>
              <a:buAutoNum type="arabicPeriod"/>
            </a:pPr>
            <a:r>
              <a:rPr lang="en-US" altLang="en-US" sz="2000" dirty="0">
                <a:latin typeface="Calibri Regular" charset="0"/>
              </a:rPr>
              <a:t>When implementing the CPI, provide prompts to the student to use the class pass if you see him beginning to engage in problem behavior</a:t>
            </a:r>
          </a:p>
          <a:p>
            <a:pPr marL="287338" indent="-287338" eaLnBrk="1" hangingPunct="1">
              <a:buSzPct val="96000"/>
              <a:buFont typeface="Franklin Gothic Book" panose="020B0503020102020204" pitchFamily="34" charset="0"/>
              <a:buAutoNum type="arabicPeriod"/>
            </a:pPr>
            <a:r>
              <a:rPr lang="en-US" altLang="en-US" sz="2000" dirty="0">
                <a:latin typeface="Calibri Regular" charset="0"/>
              </a:rPr>
              <a:t>Monitor and track the effectiveness of the intervention</a:t>
            </a:r>
          </a:p>
          <a:p>
            <a:pPr marL="287338" indent="-287338" eaLnBrk="1" hangingPunct="1">
              <a:buSzPct val="96000"/>
              <a:buFont typeface="Franklin Gothic Book" panose="020B0503020102020204" pitchFamily="34" charset="0"/>
              <a:buAutoNum type="arabicPeriod"/>
            </a:pPr>
            <a:r>
              <a:rPr lang="en-US" altLang="en-US" sz="2000" dirty="0">
                <a:latin typeface="Calibri Regular" charset="0"/>
              </a:rPr>
              <a:t>Give the student feedback about how he is doing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7E4C503-5508-BA45-B1B1-DC69B8640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5264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313008" cy="960438"/>
          </a:xfrm>
        </p:spPr>
        <p:txBody>
          <a:bodyPr/>
          <a:lstStyle/>
          <a:p>
            <a:r>
              <a:rPr lang="en-US" sz="3200" dirty="0" smtClean="0"/>
              <a:t>What is the definition of a problem/need?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  <p:pic>
        <p:nvPicPr>
          <p:cNvPr id="1026" name="Picture 2" descr="Image result for discrepan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1417638"/>
            <a:ext cx="6502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500" y="5257800"/>
            <a:ext cx="8274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Between what is expected for someone to be able to do and what the individual is currently doing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636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2">
            <a:extLst>
              <a:ext uri="{FF2B5EF4-FFF2-40B4-BE49-F238E27FC236}">
                <a16:creationId xmlns="" xmlns:a16="http://schemas.microsoft.com/office/drawing/2014/main" id="{4A780C9F-F0DD-584C-AF46-0058ECC1A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1000"/>
            <a:ext cx="7772400" cy="9604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latin typeface="Calibri Regular" charset="0"/>
              </a:rPr>
              <a:t>Class Pass Intervention: </a:t>
            </a:r>
            <a:br>
              <a:rPr lang="en-US" altLang="en-US" dirty="0">
                <a:latin typeface="Calibri Regular" charset="0"/>
              </a:rPr>
            </a:br>
            <a:r>
              <a:rPr lang="en-US" altLang="en-US" dirty="0">
                <a:solidFill>
                  <a:schemeClr val="tx1"/>
                </a:solidFill>
                <a:latin typeface="Calibri Regular" charset="0"/>
              </a:rPr>
              <a:t>Student Characteristics</a:t>
            </a:r>
          </a:p>
        </p:txBody>
      </p:sp>
      <p:sp>
        <p:nvSpPr>
          <p:cNvPr id="61443" name="Content Placeholder 1">
            <a:extLst>
              <a:ext uri="{FF2B5EF4-FFF2-40B4-BE49-F238E27FC236}">
                <a16:creationId xmlns="" xmlns:a16="http://schemas.microsoft.com/office/drawing/2014/main" id="{09062127-72A1-6144-B7AE-8521CB97A33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3400" y="1752600"/>
            <a:ext cx="6185647" cy="3857625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latin typeface="Calibri Regular" charset="0"/>
              </a:rPr>
              <a:t>Students who engage in classroom behavior problems </a:t>
            </a:r>
            <a:r>
              <a:rPr lang="en-US" altLang="en-US" sz="2000" dirty="0" smtClean="0">
                <a:latin typeface="Calibri Regular" charset="0"/>
              </a:rPr>
              <a:t>only when presented with academic work</a:t>
            </a:r>
            <a:endParaRPr lang="en-US" altLang="en-US" sz="2000" dirty="0">
              <a:latin typeface="Calibri Regular" charset="0"/>
            </a:endParaRPr>
          </a:p>
          <a:p>
            <a:pPr eaLnBrk="1" hangingPunct="1">
              <a:spcBef>
                <a:spcPts val="3000"/>
              </a:spcBef>
            </a:pPr>
            <a:r>
              <a:rPr lang="en-US" altLang="en-US" sz="2000" dirty="0">
                <a:latin typeface="Calibri Regular" charset="0"/>
              </a:rPr>
              <a:t>Students </a:t>
            </a:r>
            <a:r>
              <a:rPr lang="en-US" altLang="en-US" sz="2000" dirty="0" smtClean="0">
                <a:latin typeface="Calibri Regular" charset="0"/>
              </a:rPr>
              <a:t>whose classroom behavior is hypothesized to be escape-motivated </a:t>
            </a:r>
          </a:p>
          <a:p>
            <a:pPr eaLnBrk="1" hangingPunct="1">
              <a:spcBef>
                <a:spcPts val="3000"/>
              </a:spcBef>
            </a:pPr>
            <a:r>
              <a:rPr lang="en-US" altLang="en-US" sz="2000" dirty="0" smtClean="0">
                <a:latin typeface="Calibri Regular" charset="0"/>
              </a:rPr>
              <a:t>Students </a:t>
            </a:r>
            <a:r>
              <a:rPr lang="en-US" altLang="en-US" sz="2000" dirty="0">
                <a:latin typeface="Calibri Regular" charset="0"/>
              </a:rPr>
              <a:t>who have a low tolerance for engaging in academic work</a:t>
            </a:r>
          </a:p>
          <a:p>
            <a:pPr eaLnBrk="1" hangingPunct="1">
              <a:spcBef>
                <a:spcPts val="3000"/>
              </a:spcBef>
            </a:pPr>
            <a:r>
              <a:rPr lang="en-US" altLang="en-US" sz="2000" dirty="0">
                <a:latin typeface="Calibri Regular" charset="0"/>
              </a:rPr>
              <a:t>Students who </a:t>
            </a:r>
            <a:r>
              <a:rPr lang="en-US" altLang="en-US" sz="2000" dirty="0" smtClean="0">
                <a:latin typeface="Calibri Regular" charset="0"/>
              </a:rPr>
              <a:t>are more likely to remain on-task when provided with choice</a:t>
            </a:r>
            <a:endParaRPr lang="en-US" altLang="en-US" sz="2000" dirty="0">
              <a:latin typeface="Calibri Regular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  <p:pic>
        <p:nvPicPr>
          <p:cNvPr id="5" name="Picture 2" descr="Image result for key characterist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51460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2">
            <a:extLst>
              <a:ext uri="{FF2B5EF4-FFF2-40B4-BE49-F238E27FC236}">
                <a16:creationId xmlns="" xmlns:a16="http://schemas.microsoft.com/office/drawing/2014/main" id="{47F58783-C2D6-A541-82C2-95669610D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21" y="381000"/>
            <a:ext cx="7772400" cy="9604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latin typeface="Calibri Regular" charset="0"/>
              </a:rPr>
              <a:t>Class Pass Intervention:</a:t>
            </a:r>
            <a:br>
              <a:rPr lang="en-US" altLang="en-US" dirty="0">
                <a:latin typeface="Calibri Regular" charset="0"/>
              </a:rPr>
            </a:br>
            <a:r>
              <a:rPr lang="en-US" altLang="en-US" dirty="0">
                <a:solidFill>
                  <a:schemeClr val="tx1"/>
                </a:solidFill>
                <a:latin typeface="Calibri Regular" charset="0"/>
              </a:rPr>
              <a:t>Active Ingredients</a:t>
            </a:r>
          </a:p>
        </p:txBody>
      </p:sp>
      <p:sp>
        <p:nvSpPr>
          <p:cNvPr id="57347" name="Content Placeholder 1">
            <a:extLst>
              <a:ext uri="{FF2B5EF4-FFF2-40B4-BE49-F238E27FC236}">
                <a16:creationId xmlns="" xmlns:a16="http://schemas.microsoft.com/office/drawing/2014/main" id="{E572A998-73B0-9A45-A0EC-422D51F0533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28021" y="1981200"/>
            <a:ext cx="6269019" cy="3352800"/>
          </a:xfrm>
        </p:spPr>
        <p:txBody>
          <a:bodyPr/>
          <a:lstStyle/>
          <a:p>
            <a:pPr marL="514350" indent="-514350" eaLnBrk="1" hangingPunct="1">
              <a:buSzPct val="96000"/>
              <a:buFont typeface="+mj-lt"/>
              <a:buAutoNum type="arabicPeriod"/>
              <a:defRPr/>
            </a:pPr>
            <a:r>
              <a:rPr lang="en-US" sz="2000" dirty="0">
                <a:ea typeface="+mn-ea"/>
                <a:cs typeface="+mn-cs"/>
              </a:rPr>
              <a:t>Develop the actual class passes to be used</a:t>
            </a:r>
          </a:p>
          <a:p>
            <a:pPr marL="514350" indent="-514350" eaLnBrk="1" hangingPunct="1">
              <a:buSzPct val="96000"/>
              <a:buFont typeface="+mj-lt"/>
              <a:buAutoNum type="arabicPeriod"/>
              <a:defRPr/>
            </a:pPr>
            <a:r>
              <a:rPr lang="en-US" sz="2000" dirty="0">
                <a:ea typeface="+mn-ea"/>
                <a:cs typeface="+mn-cs"/>
              </a:rPr>
              <a:t>Determine the </a:t>
            </a:r>
            <a:r>
              <a:rPr lang="en-US" sz="2000" u="sng" dirty="0">
                <a:ea typeface="+mn-ea"/>
                <a:cs typeface="+mn-cs"/>
              </a:rPr>
              <a:t>number</a:t>
            </a:r>
            <a:r>
              <a:rPr lang="en-US" sz="2000" dirty="0">
                <a:ea typeface="+mn-ea"/>
                <a:cs typeface="+mn-cs"/>
              </a:rPr>
              <a:t> of class passes and length of time the student can break for</a:t>
            </a:r>
          </a:p>
          <a:p>
            <a:pPr marL="514350" indent="-514350" eaLnBrk="1" hangingPunct="1">
              <a:buSzPct val="96000"/>
              <a:buFont typeface="+mj-lt"/>
              <a:buAutoNum type="arabicPeriod"/>
              <a:defRPr/>
            </a:pPr>
            <a:r>
              <a:rPr lang="en-US" sz="2000" dirty="0">
                <a:ea typeface="+mn-ea"/>
                <a:cs typeface="+mn-cs"/>
              </a:rPr>
              <a:t>Identify the </a:t>
            </a:r>
            <a:r>
              <a:rPr lang="en-US" sz="2000" u="sng" dirty="0">
                <a:ea typeface="+mn-ea"/>
                <a:cs typeface="+mn-cs"/>
              </a:rPr>
              <a:t>location for the break </a:t>
            </a:r>
            <a:r>
              <a:rPr lang="en-US" sz="2000" dirty="0">
                <a:ea typeface="+mn-ea"/>
                <a:cs typeface="+mn-cs"/>
              </a:rPr>
              <a:t>(desk, in the classroom, outside of the classroom)</a:t>
            </a:r>
          </a:p>
          <a:p>
            <a:pPr marL="514350" indent="-514350" eaLnBrk="1" hangingPunct="1">
              <a:buSzPct val="96000"/>
              <a:buFont typeface="+mj-lt"/>
              <a:buAutoNum type="arabicPeriod"/>
              <a:defRPr/>
            </a:pPr>
            <a:r>
              <a:rPr lang="en-US" sz="2000" dirty="0">
                <a:ea typeface="+mn-ea"/>
                <a:cs typeface="+mn-cs"/>
              </a:rPr>
              <a:t>Identify the items, privileges, or activities that can be earned and the number of class passes needed for each one</a:t>
            </a:r>
          </a:p>
          <a:p>
            <a:pPr eaLnBrk="1" hangingPunct="1">
              <a:buFont typeface="Wingdings 2" pitchFamily="1" charset="2"/>
              <a:buChar char=""/>
              <a:defRPr/>
            </a:pPr>
            <a:endParaRPr lang="en-US" sz="2000" dirty="0"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  <p:pic>
        <p:nvPicPr>
          <p:cNvPr id="5" name="Picture 2" descr="Image result for ingredi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461" y="7935"/>
            <a:ext cx="27654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="" xmlns:a16="http://schemas.microsoft.com/office/drawing/2014/main" id="{568B51A3-D8A5-814A-9B12-9A04A31D1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91282"/>
            <a:ext cx="7772400" cy="5699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latin typeface="Calibri Regular" charset="0"/>
              </a:rPr>
              <a:t>Example of a Class Pass</a:t>
            </a:r>
          </a:p>
        </p:txBody>
      </p:sp>
      <p:sp>
        <p:nvSpPr>
          <p:cNvPr id="63492" name="AutoShape 2">
            <a:extLst>
              <a:ext uri="{FF2B5EF4-FFF2-40B4-BE49-F238E27FC236}">
                <a16:creationId xmlns="" xmlns:a16="http://schemas.microsoft.com/office/drawing/2014/main" id="{37D19E45-93AF-7948-B6C0-A3318B8DC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4465" y="1752600"/>
            <a:ext cx="2667000" cy="4114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prstDash val="dash"/>
            <a:round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tIns="91440" bIns="91440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 Regular"/>
              <a:cs typeface="Times New Roman" panose="02020603050405020304" pitchFamily="18" charset="0"/>
            </a:endParaRPr>
          </a:p>
        </p:txBody>
      </p:sp>
      <p:sp>
        <p:nvSpPr>
          <p:cNvPr id="63493" name="WordArt 3">
            <a:extLst>
              <a:ext uri="{FF2B5EF4-FFF2-40B4-BE49-F238E27FC236}">
                <a16:creationId xmlns="" xmlns:a16="http://schemas.microsoft.com/office/drawing/2014/main" id="{5AF398DF-9C2B-4546-B7E6-44D6C2B492CD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311532" y="2168697"/>
            <a:ext cx="2292865" cy="46020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457116"/>
              </a:avLst>
            </a:prstTxWarp>
          </a:bodyPr>
          <a:lstStyle/>
          <a:p>
            <a:pPr algn="ctr"/>
            <a:r>
              <a:rPr lang="en-US" sz="2800" kern="10" dirty="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>
                    <a:alpha val="34901"/>
                  </a:srgbClr>
                </a:solidFill>
                <a:effectLst>
                  <a:outerShdw dist="35921" dir="2700000" algn="ctr" rotWithShape="0">
                    <a:srgbClr val="DAEEF3">
                      <a:alpha val="74997"/>
                    </a:srgbClr>
                  </a:outerShdw>
                </a:effectLst>
                <a:latin typeface="Calibri Regular"/>
              </a:rPr>
              <a:t>CLASS PASS</a:t>
            </a:r>
          </a:p>
        </p:txBody>
      </p:sp>
      <p:sp>
        <p:nvSpPr>
          <p:cNvPr id="63494" name="Text Box 4">
            <a:extLst>
              <a:ext uri="{FF2B5EF4-FFF2-40B4-BE49-F238E27FC236}">
                <a16:creationId xmlns="" xmlns:a16="http://schemas.microsoft.com/office/drawing/2014/main" id="{797EC912-4321-8645-A6EF-61A03C692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121" y="2661379"/>
            <a:ext cx="238760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Calibri Regular"/>
                <a:cs typeface="Times New Roman" panose="02020603050405020304" pitchFamily="18" charset="0"/>
              </a:rPr>
              <a:t>Name: ________________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 Regular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Calibri Regular"/>
                <a:cs typeface="Times New Roman" panose="02020603050405020304" pitchFamily="18" charset="0"/>
              </a:rPr>
              <a:t>Time: __________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 Regular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Calibri Regular"/>
                <a:cs typeface="Times New Roman" panose="02020603050405020304" pitchFamily="18" charset="0"/>
              </a:rPr>
              <a:t>Where to?: ___________________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 Regular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Calibri Regular"/>
                <a:cs typeface="Times New Roman" panose="02020603050405020304" pitchFamily="18" charset="0"/>
              </a:rPr>
              <a:t>Initial: __________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 Regular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 Regular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 Regular"/>
              <a:cs typeface="Times New Roman" panose="02020603050405020304" pitchFamily="18" charset="0"/>
            </a:endParaRPr>
          </a:p>
        </p:txBody>
      </p:sp>
      <p:sp>
        <p:nvSpPr>
          <p:cNvPr id="63495" name="Text Box 5">
            <a:extLst>
              <a:ext uri="{FF2B5EF4-FFF2-40B4-BE49-F238E27FC236}">
                <a16:creationId xmlns="" xmlns:a16="http://schemas.microsoft.com/office/drawing/2014/main" id="{8FFD7974-24BD-CE42-B397-AECA8F945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565" y="2286000"/>
            <a:ext cx="10160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Calibri Regular"/>
                <a:cs typeface="Times New Roman" panose="02020603050405020304" pitchFamily="18" charset="0"/>
              </a:rPr>
              <a:t># ______</a:t>
            </a:r>
          </a:p>
        </p:txBody>
      </p:sp>
      <p:sp>
        <p:nvSpPr>
          <p:cNvPr id="63496" name="Text Box 6">
            <a:extLst>
              <a:ext uri="{FF2B5EF4-FFF2-40B4-BE49-F238E27FC236}">
                <a16:creationId xmlns="" xmlns:a16="http://schemas.microsoft.com/office/drawing/2014/main" id="{4450F0C4-4EB5-EE41-9B6D-23209A878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2298" y="4526649"/>
            <a:ext cx="2251332" cy="90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Calibri Regular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Calibri Regular"/>
                <a:cs typeface="Times New Roman" panose="02020603050405020304" pitchFamily="18" charset="0"/>
              </a:rPr>
              <a:t>___________________________</a:t>
            </a:r>
          </a:p>
        </p:txBody>
      </p:sp>
      <p:sp>
        <p:nvSpPr>
          <p:cNvPr id="63497" name="WordArt 7">
            <a:extLst>
              <a:ext uri="{FF2B5EF4-FFF2-40B4-BE49-F238E27FC236}">
                <a16:creationId xmlns="" xmlns:a16="http://schemas.microsoft.com/office/drawing/2014/main" id="{25433C4E-FCEB-0843-86E1-193B1C594313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353065" y="4375150"/>
            <a:ext cx="2271713" cy="255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b="1" kern="1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EECE1"/>
                </a:solidFill>
                <a:effectLst>
                  <a:outerShdw dist="28398" dir="1593903" algn="ctr" rotWithShape="0">
                    <a:srgbClr val="D8D8D8">
                      <a:alpha val="7499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Reward for a saved pass:</a:t>
            </a:r>
          </a:p>
        </p:txBody>
      </p:sp>
      <p:sp>
        <p:nvSpPr>
          <p:cNvPr id="63498" name="AutoShape 2">
            <a:extLst>
              <a:ext uri="{FF2B5EF4-FFF2-40B4-BE49-F238E27FC236}">
                <a16:creationId xmlns="" xmlns:a16="http://schemas.microsoft.com/office/drawing/2014/main" id="{C910A134-5289-2D49-A4A0-A255073D4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4465" y="1752600"/>
            <a:ext cx="2743200" cy="4038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prstDash val="dash"/>
            <a:round/>
            <a:headEnd/>
            <a:tailEnd/>
          </a:ln>
          <a:effectLst>
            <a:outerShdw dist="25400" dir="5400000" algn="ctr" rotWithShape="0">
              <a:srgbClr val="808080">
                <a:alpha val="35001"/>
              </a:srgbClr>
            </a:outerShdw>
          </a:effectLst>
        </p:spPr>
        <p:txBody>
          <a:bodyPr tIns="91440" bIns="91440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alibri Regular"/>
              </a:rPr>
              <a:t>Guidelines for Class Pass: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latin typeface="Calibri Regular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alibri Regular"/>
              </a:rPr>
              <a:t>If you use the pass…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alibri Regular"/>
              </a:rPr>
              <a:t>1. Choose a time when you need to step out of the class.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alibri Regular"/>
              </a:rPr>
              <a:t>2. Fill out one of your passes.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alibri Regular"/>
              </a:rPr>
              <a:t>3. Show pass to teacher.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alibri Regular"/>
              </a:rPr>
              <a:t>4.  Walk to ____________________.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alibri Regular"/>
              </a:rPr>
              <a:t>5. Have adult where you walked initial pass on your way back to class.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alibri Regular"/>
              </a:rPr>
              <a:t>6. Enter class quietly.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alibri Regular"/>
              </a:rPr>
              <a:t>7. Join classroom activity.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latin typeface="Calibri Regular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alibri Regular"/>
              </a:rPr>
              <a:t>If you save the pass…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alibri Regular"/>
              </a:rPr>
              <a:t>Earn a reward!!!!!!!</a:t>
            </a:r>
          </a:p>
        </p:txBody>
      </p:sp>
      <p:sp>
        <p:nvSpPr>
          <p:cNvPr id="58378" name="TextBox 10">
            <a:extLst>
              <a:ext uri="{FF2B5EF4-FFF2-40B4-BE49-F238E27FC236}">
                <a16:creationId xmlns="" xmlns:a16="http://schemas.microsoft.com/office/drawing/2014/main" id="{74E075C8-E057-9549-9859-11C67D770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279424"/>
            <a:ext cx="175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600" dirty="0">
                <a:solidFill>
                  <a:schemeClr val="accent1">
                    <a:lumMod val="50000"/>
                  </a:schemeClr>
                </a:solidFill>
                <a:latin typeface="Calibri Regular" charset="0"/>
              </a:rPr>
              <a:t>FRONT</a:t>
            </a:r>
          </a:p>
        </p:txBody>
      </p:sp>
      <p:sp>
        <p:nvSpPr>
          <p:cNvPr id="58379" name="TextBox 11">
            <a:extLst>
              <a:ext uri="{FF2B5EF4-FFF2-40B4-BE49-F238E27FC236}">
                <a16:creationId xmlns="" xmlns:a16="http://schemas.microsoft.com/office/drawing/2014/main" id="{3509D07B-35D7-8145-941D-B16658BD3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279424"/>
            <a:ext cx="175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600" dirty="0">
                <a:solidFill>
                  <a:schemeClr val="accent1">
                    <a:lumMod val="50000"/>
                  </a:schemeClr>
                </a:solidFill>
                <a:latin typeface="Calibri Regular" charset="0"/>
              </a:rPr>
              <a:t>BACK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="" xmlns:a16="http://schemas.microsoft.com/office/drawing/2014/main" id="{B529883F-C68C-3F4E-9AD2-D9BD907F7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67" y="381000"/>
            <a:ext cx="8077200" cy="762000"/>
          </a:xfrm>
        </p:spPr>
        <p:txBody>
          <a:bodyPr/>
          <a:lstStyle/>
          <a:p>
            <a:r>
              <a:rPr lang="en-US" altLang="en-US" dirty="0" smtClean="0"/>
              <a:t>Acquisition-Based </a:t>
            </a:r>
            <a:r>
              <a:rPr lang="en-US" altLang="en-US" dirty="0"/>
              <a:t>Interventions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A7308E-EF5A-D048-A1A7-CF28ED5CABE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5343861" cy="4800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000" b="1" dirty="0"/>
              <a:t>EMOTIONAL REGULATION/COPING</a:t>
            </a:r>
          </a:p>
          <a:p>
            <a:pPr lvl="1">
              <a:buFont typeface="Wingdings 2" panose="05020102010507070707" pitchFamily="18" charset="2"/>
              <a:buChar char=""/>
              <a:defRPr/>
            </a:pPr>
            <a:r>
              <a:rPr lang="en-US" sz="2000" dirty="0"/>
              <a:t>Anger</a:t>
            </a:r>
          </a:p>
          <a:p>
            <a:pPr lvl="1">
              <a:buFont typeface="Wingdings 2" panose="05020102010507070707" pitchFamily="18" charset="2"/>
              <a:buChar char=""/>
              <a:defRPr/>
            </a:pPr>
            <a:r>
              <a:rPr lang="en-US" sz="2000" dirty="0"/>
              <a:t>Anxiety</a:t>
            </a:r>
          </a:p>
          <a:p>
            <a:pPr lvl="1">
              <a:buFont typeface="Wingdings 2" panose="05020102010507070707" pitchFamily="18" charset="2"/>
              <a:buChar char=""/>
              <a:defRPr/>
            </a:pPr>
            <a:r>
              <a:rPr lang="en-US" sz="2000" dirty="0"/>
              <a:t>Trauma</a:t>
            </a:r>
          </a:p>
          <a:p>
            <a:pPr lvl="1">
              <a:buFont typeface="Wingdings 2" panose="05020102010507070707" pitchFamily="18" charset="2"/>
              <a:buChar char=""/>
              <a:defRPr/>
            </a:pPr>
            <a:r>
              <a:rPr lang="en-US" sz="2000" dirty="0"/>
              <a:t>Stress/Depression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  <a:defRPr/>
            </a:pPr>
            <a:r>
              <a:rPr lang="en-US" sz="2000" b="1" dirty="0"/>
              <a:t>BEHAVIORAL REGULATION</a:t>
            </a:r>
          </a:p>
          <a:p>
            <a:pPr lvl="1">
              <a:buFont typeface="Wingdings 2" panose="05020102010507070707" pitchFamily="18" charset="2"/>
              <a:buChar char=""/>
              <a:defRPr/>
            </a:pPr>
            <a:r>
              <a:rPr lang="en-US" sz="2000" dirty="0"/>
              <a:t>Social Skills</a:t>
            </a:r>
          </a:p>
          <a:p>
            <a:pPr lvl="1">
              <a:buFont typeface="Wingdings 2" panose="05020102010507070707" pitchFamily="18" charset="2"/>
              <a:buChar char=""/>
              <a:defRPr/>
            </a:pPr>
            <a:r>
              <a:rPr lang="en-US" sz="2000" dirty="0"/>
              <a:t>Executive Functioning</a:t>
            </a:r>
          </a:p>
          <a:p>
            <a:pPr marL="319088" lvl="1" indent="0">
              <a:buFont typeface="Wingdings 2" panose="05020102010507070707" pitchFamily="18" charset="2"/>
              <a:buNone/>
              <a:defRPr/>
            </a:pPr>
            <a:endParaRPr lang="en-US" sz="2000" dirty="0"/>
          </a:p>
          <a:p>
            <a:pPr marL="319088" lvl="1" indent="0">
              <a:buFont typeface="Wingdings 2" panose="05020102010507070707" pitchFamily="18" charset="2"/>
              <a:buNone/>
              <a:defRPr/>
            </a:pPr>
            <a:endParaRPr lang="en-US" sz="2000" dirty="0"/>
          </a:p>
          <a:p>
            <a:pPr>
              <a:buFont typeface="Wingdings 2" panose="05020102010507070707" pitchFamily="18" charset="2"/>
              <a:buChar char=""/>
              <a:defRPr/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  <p:pic>
        <p:nvPicPr>
          <p:cNvPr id="3074" name="Picture 2" descr="Image result for emo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871" y="1143000"/>
            <a:ext cx="3199696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behavi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871" y="3298371"/>
            <a:ext cx="35052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>
            <a:extLst>
              <a:ext uri="{FF2B5EF4-FFF2-40B4-BE49-F238E27FC236}">
                <a16:creationId xmlns="" xmlns:a16="http://schemas.microsoft.com/office/drawing/2014/main" id="{41B5587C-EFFF-214E-8FE3-1F4D05174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609600"/>
          </a:xfrm>
        </p:spPr>
        <p:txBody>
          <a:bodyPr/>
          <a:lstStyle/>
          <a:p>
            <a:r>
              <a:rPr lang="en-US" altLang="en-US" dirty="0"/>
              <a:t>Example evidence-based curriculum</a:t>
            </a:r>
          </a:p>
        </p:txBody>
      </p:sp>
      <p:sp>
        <p:nvSpPr>
          <p:cNvPr id="66563" name="Content Placeholder 2">
            <a:extLst>
              <a:ext uri="{FF2B5EF4-FFF2-40B4-BE49-F238E27FC236}">
                <a16:creationId xmlns="" xmlns:a16="http://schemas.microsoft.com/office/drawing/2014/main" id="{AB43FD2F-FF1C-FD47-AD3D-7287019F041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3400" y="1143000"/>
            <a:ext cx="8077200" cy="4572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b="1" dirty="0"/>
              <a:t>EMOTIONAL REGULATION</a:t>
            </a:r>
          </a:p>
          <a:p>
            <a:pPr lvl="1"/>
            <a:r>
              <a:rPr lang="en-US" altLang="en-US" sz="1800" dirty="0"/>
              <a:t>Anger</a:t>
            </a:r>
          </a:p>
          <a:p>
            <a:pPr lvl="2"/>
            <a:r>
              <a:rPr lang="en-US" altLang="en-US" sz="1800" dirty="0"/>
              <a:t>Anger replacement training; Coping Power</a:t>
            </a:r>
          </a:p>
          <a:p>
            <a:pPr lvl="1"/>
            <a:r>
              <a:rPr lang="en-US" altLang="en-US" sz="1800" dirty="0"/>
              <a:t>Anxiety</a:t>
            </a:r>
          </a:p>
          <a:p>
            <a:pPr lvl="2"/>
            <a:r>
              <a:rPr lang="en-US" altLang="en-US" sz="1800" dirty="0"/>
              <a:t>FRIENDS, Coping Cat, Coping with Stress</a:t>
            </a:r>
          </a:p>
          <a:p>
            <a:pPr lvl="1"/>
            <a:r>
              <a:rPr lang="en-US" altLang="en-US" sz="1800" dirty="0"/>
              <a:t>Trauma</a:t>
            </a:r>
          </a:p>
          <a:p>
            <a:pPr lvl="2"/>
            <a:r>
              <a:rPr lang="en-US" altLang="en-US" sz="1800" dirty="0"/>
              <a:t>Bounce Back, Cognitive Behavior Intervention for Trauma in Schools</a:t>
            </a:r>
          </a:p>
          <a:p>
            <a:pPr lvl="1"/>
            <a:r>
              <a:rPr lang="en-US" altLang="en-US" sz="1800" dirty="0"/>
              <a:t>Stress/Depression</a:t>
            </a:r>
          </a:p>
          <a:p>
            <a:pPr lvl="2"/>
            <a:r>
              <a:rPr lang="en-US" altLang="en-US" sz="1800" dirty="0"/>
              <a:t>Coping with Depression, Penn Resilience Program, Teaching Kids to Cope</a:t>
            </a:r>
          </a:p>
          <a:p>
            <a:pPr marL="0" indent="0">
              <a:buNone/>
            </a:pPr>
            <a:r>
              <a:rPr lang="en-US" altLang="en-US" sz="2000" b="1" dirty="0"/>
              <a:t>BEHAVIORAL REGULATION</a:t>
            </a:r>
          </a:p>
          <a:p>
            <a:pPr lvl="1"/>
            <a:r>
              <a:rPr lang="en-US" altLang="en-US" sz="1800" dirty="0"/>
              <a:t>Social Skills</a:t>
            </a:r>
          </a:p>
          <a:p>
            <a:pPr lvl="2"/>
            <a:r>
              <a:rPr lang="en-US" altLang="en-US" sz="1800" dirty="0" err="1"/>
              <a:t>Skillstreaming</a:t>
            </a:r>
            <a:r>
              <a:rPr lang="en-US" altLang="en-US" sz="1800" dirty="0"/>
              <a:t>, Social Skills Improvement System</a:t>
            </a:r>
          </a:p>
          <a:p>
            <a:pPr lvl="1"/>
            <a:r>
              <a:rPr lang="en-US" altLang="en-US" sz="1800" dirty="0"/>
              <a:t>Executive Functioning</a:t>
            </a:r>
          </a:p>
          <a:p>
            <a:pPr lvl="2"/>
            <a:r>
              <a:rPr lang="en-US" altLang="en-US" sz="1800" dirty="0"/>
              <a:t>Homework, Organization, and Planning Skills</a:t>
            </a:r>
          </a:p>
          <a:p>
            <a:pPr lvl="2"/>
            <a:endParaRPr lang="en-US" altLang="en-US" dirty="0"/>
          </a:p>
          <a:p>
            <a:endParaRPr lang="en-US" alt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9EDB03C-1D68-C14E-A758-ED3C9F4D50F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47D680A-535A-9D45-A252-117402AFCDFD}"/>
              </a:ext>
            </a:extLst>
          </p:cNvPr>
          <p:cNvSpPr/>
          <p:nvPr/>
        </p:nvSpPr>
        <p:spPr>
          <a:xfrm>
            <a:off x="762000" y="3319375"/>
            <a:ext cx="2851815" cy="16256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7882884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9B5A9AB-B71F-9C4D-BD4E-041F04CC633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  <a:alpha val="2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6DEF06A-01B9-614C-83B6-CC2ADC1A6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673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1">
            <a:extLst>
              <a:ext uri="{FF2B5EF4-FFF2-40B4-BE49-F238E27FC236}">
                <a16:creationId xmlns="" xmlns:a16="http://schemas.microsoft.com/office/drawing/2014/main" id="{C2E4B363-5335-4745-9779-8E51BCD2E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5105400" cy="480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1000" y="6221334"/>
            <a:ext cx="381000" cy="381000"/>
          </a:xfrm>
        </p:spPr>
        <p:txBody>
          <a:bodyPr/>
          <a:lstStyle/>
          <a:p>
            <a:pPr>
              <a:defRPr/>
            </a:pPr>
            <a:fld id="{C1C1F913-51C5-9049-9950-6BF25235C036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47E1E57-D7C6-3A42-8905-6841A1B16542}"/>
              </a:ext>
            </a:extLst>
          </p:cNvPr>
          <p:cNvGrpSpPr/>
          <p:nvPr/>
        </p:nvGrpSpPr>
        <p:grpSpPr>
          <a:xfrm>
            <a:off x="609600" y="457200"/>
            <a:ext cx="2873381" cy="2011273"/>
            <a:chOff x="1143006" y="76197"/>
            <a:chExt cx="2873381" cy="2011273"/>
          </a:xfrm>
        </p:grpSpPr>
        <p:sp>
          <p:nvSpPr>
            <p:cNvPr id="6" name="Rounded Rectangle 5">
              <a:extLst>
                <a:ext uri="{FF2B5EF4-FFF2-40B4-BE49-F238E27FC236}">
                  <a16:creationId xmlns="" xmlns:a16="http://schemas.microsoft.com/office/drawing/2014/main" id="{0C3DE67E-AA71-9945-8B7A-F2C6200716D4}"/>
                </a:ext>
              </a:extLst>
            </p:cNvPr>
            <p:cNvSpPr/>
            <p:nvPr/>
          </p:nvSpPr>
          <p:spPr>
            <a:xfrm>
              <a:off x="1143006" y="76197"/>
              <a:ext cx="2873381" cy="2011273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>
              <a:extLst>
                <a:ext uri="{FF2B5EF4-FFF2-40B4-BE49-F238E27FC236}">
                  <a16:creationId xmlns="" xmlns:a16="http://schemas.microsoft.com/office/drawing/2014/main" id="{DBC6B07D-A03C-7541-8FEE-7477F1B82DF4}"/>
                </a:ext>
              </a:extLst>
            </p:cNvPr>
            <p:cNvSpPr txBox="1"/>
            <p:nvPr/>
          </p:nvSpPr>
          <p:spPr>
            <a:xfrm>
              <a:off x="1241206" y="174397"/>
              <a:ext cx="2676981" cy="1814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6500" kern="1200" dirty="0"/>
                <a:t>Map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C895AB33-6795-4347-9A3E-A979DBBFDE44}"/>
              </a:ext>
            </a:extLst>
          </p:cNvPr>
          <p:cNvGrpSpPr/>
          <p:nvPr/>
        </p:nvGrpSpPr>
        <p:grpSpPr>
          <a:xfrm>
            <a:off x="762000" y="2537986"/>
            <a:ext cx="3810000" cy="3405614"/>
            <a:chOff x="380997" y="2286008"/>
            <a:chExt cx="2851815" cy="1625600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27281D58-CDE2-AF4C-9001-7687DB7F7EB6}"/>
                </a:ext>
              </a:extLst>
            </p:cNvPr>
            <p:cNvSpPr/>
            <p:nvPr/>
          </p:nvSpPr>
          <p:spPr>
            <a:xfrm>
              <a:off x="380997" y="2286008"/>
              <a:ext cx="2851815" cy="16256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BECCD350-F44A-FF40-A8F3-F7F6D9ECFFDB}"/>
                </a:ext>
              </a:extLst>
            </p:cNvPr>
            <p:cNvSpPr txBox="1"/>
            <p:nvPr/>
          </p:nvSpPr>
          <p:spPr>
            <a:xfrm>
              <a:off x="380997" y="2286008"/>
              <a:ext cx="2851815" cy="1625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/>
              <a:r>
                <a:rPr lang="en-US" sz="2700" dirty="0"/>
                <a:t>Map out who is implementing core components of the intervention to increase the fidelity with which the intervention is implemented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2">
            <a:extLst>
              <a:ext uri="{FF2B5EF4-FFF2-40B4-BE49-F238E27FC236}">
                <a16:creationId xmlns="" xmlns:a16="http://schemas.microsoft.com/office/drawing/2014/main" id="{B8DD3C6D-1239-1544-87C7-7A99DE0E8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33039"/>
            <a:ext cx="8650288" cy="11430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Mapping out a Plan (MAP)</a:t>
            </a:r>
            <a:br>
              <a:rPr lang="en-US" altLang="en-US" sz="3200" dirty="0"/>
            </a:br>
            <a:r>
              <a:rPr lang="en-US" altLang="en-US" sz="3200" dirty="0"/>
              <a:t>Focusing on the Active Ingredients</a:t>
            </a:r>
          </a:p>
        </p:txBody>
      </p:sp>
      <p:sp>
        <p:nvSpPr>
          <p:cNvPr id="69635" name="Content Placeholder 1">
            <a:extLst>
              <a:ext uri="{FF2B5EF4-FFF2-40B4-BE49-F238E27FC236}">
                <a16:creationId xmlns="" xmlns:a16="http://schemas.microsoft.com/office/drawing/2014/main" id="{52643C76-4FCC-AD43-89F8-1BD13054F98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46846" y="1682414"/>
            <a:ext cx="7530353" cy="108820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000" b="1" dirty="0"/>
              <a:t>Delivering an effective intervention is like a good cooking recipe that involves combining multiple ingredients to produce a yummy product</a:t>
            </a:r>
          </a:p>
        </p:txBody>
      </p:sp>
      <p:pic>
        <p:nvPicPr>
          <p:cNvPr id="69636" name="Picture 1">
            <a:extLst>
              <a:ext uri="{FF2B5EF4-FFF2-40B4-BE49-F238E27FC236}">
                <a16:creationId xmlns="" xmlns:a16="http://schemas.microsoft.com/office/drawing/2014/main" id="{C1F9BF02-2F9B-C749-830D-FFBFDC7D8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892364"/>
            <a:ext cx="1981200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2">
            <a:extLst>
              <a:ext uri="{FF2B5EF4-FFF2-40B4-BE49-F238E27FC236}">
                <a16:creationId xmlns="" xmlns:a16="http://schemas.microsoft.com/office/drawing/2014/main" id="{948FFCD7-213A-8C4C-B0A8-7E554F3E5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7" y="4594205"/>
            <a:ext cx="1830388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TextBox 3">
            <a:extLst>
              <a:ext uri="{FF2B5EF4-FFF2-40B4-BE49-F238E27FC236}">
                <a16:creationId xmlns="" xmlns:a16="http://schemas.microsoft.com/office/drawing/2014/main" id="{31E8DE80-2249-5146-9572-1E95A9398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8636" y="4277499"/>
            <a:ext cx="771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37931725" indent="-37474525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dirty="0">
                <a:latin typeface="Calibri Regular"/>
              </a:rPr>
              <a:t>=</a:t>
            </a:r>
          </a:p>
        </p:txBody>
      </p:sp>
      <p:pic>
        <p:nvPicPr>
          <p:cNvPr id="69640" name="Picture 6" descr="Image result for not equal">
            <a:extLst>
              <a:ext uri="{FF2B5EF4-FFF2-40B4-BE49-F238E27FC236}">
                <a16:creationId xmlns="" xmlns:a16="http://schemas.microsoft.com/office/drawing/2014/main" id="{E8A6F718-197F-0A41-8479-110C45AD1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600" y="3125954"/>
            <a:ext cx="68103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1" name="TextBox 1">
            <a:extLst>
              <a:ext uri="{FF2B5EF4-FFF2-40B4-BE49-F238E27FC236}">
                <a16:creationId xmlns="" xmlns:a16="http://schemas.microsoft.com/office/drawing/2014/main" id="{8467B310-073F-9548-AEDD-3D742736D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1" y="2755912"/>
            <a:ext cx="3352800" cy="298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marL="285750" indent="-2857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 marL="287338" lvl="1" indent="-277813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 Regular"/>
              </a:rPr>
              <a:t>An ingredient is a component of a product that helps achieve its desired outcome</a:t>
            </a:r>
          </a:p>
          <a:p>
            <a:pPr marL="287338" lvl="1" indent="-277813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2000" dirty="0">
              <a:latin typeface="Calibri Regular"/>
            </a:endParaRPr>
          </a:p>
          <a:p>
            <a:pPr marL="287338" lvl="1" indent="-277813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 Regular"/>
              </a:rPr>
              <a:t>Single ingredients are necessary but insufficient alone to produce the desired outcome</a:t>
            </a:r>
          </a:p>
          <a:p>
            <a:pPr marL="287338" indent="-277813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2000" dirty="0">
              <a:latin typeface="Calibri Regular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0B030AA-258D-AC48-AD13-402E44267C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7" t="5342" r="5342"/>
          <a:stretch/>
        </p:blipFill>
        <p:spPr>
          <a:xfrm>
            <a:off x="6562535" y="2787055"/>
            <a:ext cx="2324108" cy="29253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84792E8-6570-9143-B7F4-86623FDED9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002" y="2560662"/>
            <a:ext cx="1619119" cy="161911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B148A64D-7E2F-8446-B297-63EEC7A7AEF3}"/>
              </a:ext>
            </a:extLst>
          </p:cNvPr>
          <p:cNvGrpSpPr/>
          <p:nvPr/>
        </p:nvGrpSpPr>
        <p:grpSpPr>
          <a:xfrm>
            <a:off x="4121752" y="4444443"/>
            <a:ext cx="1422341" cy="849310"/>
            <a:chOff x="3895795" y="4492362"/>
            <a:chExt cx="1592898" cy="951153"/>
          </a:xfrm>
        </p:grpSpPr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96BE7303-49C0-7D4F-BF51-1F60D287A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1168" y="4596740"/>
              <a:ext cx="1257525" cy="84677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8C117979-4CF1-2542-8A17-6F2332E66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3182">
              <a:off x="3895795" y="4492362"/>
              <a:ext cx="1257525" cy="846775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1">
            <a:extLst>
              <a:ext uri="{FF2B5EF4-FFF2-40B4-BE49-F238E27FC236}">
                <a16:creationId xmlns="" xmlns:a16="http://schemas.microsoft.com/office/drawing/2014/main" id="{89A66384-AB8A-164C-B99D-B54B4E8FF835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76200"/>
            <a:ext cx="8558000" cy="6096001"/>
            <a:chOff x="-457200" y="-838201"/>
            <a:chExt cx="12004573" cy="8139114"/>
          </a:xfrm>
        </p:grpSpPr>
        <p:grpSp>
          <p:nvGrpSpPr>
            <p:cNvPr id="70659" name="Group 10">
              <a:extLst>
                <a:ext uri="{FF2B5EF4-FFF2-40B4-BE49-F238E27FC236}">
                  <a16:creationId xmlns="" xmlns:a16="http://schemas.microsoft.com/office/drawing/2014/main" id="{BDEA42CD-E9FF-B64B-B3D8-05CE2658E5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57200" y="-838201"/>
              <a:ext cx="12004573" cy="8139114"/>
              <a:chOff x="228600" y="-478344"/>
              <a:chExt cx="12004573" cy="8139096"/>
            </a:xfrm>
          </p:grpSpPr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FE907B63-B7ED-F940-B095-0BA0EAC2A5FD}"/>
                  </a:ext>
                </a:extLst>
              </p:cNvPr>
              <p:cNvSpPr txBox="1"/>
              <p:nvPr/>
            </p:nvSpPr>
            <p:spPr>
              <a:xfrm>
                <a:off x="857244" y="439229"/>
                <a:ext cx="6400745" cy="84481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00" u="sng" dirty="0">
                    <a:latin typeface="Calibri Regular"/>
                  </a:rPr>
                  <a:t>Intervention Selected:</a:t>
                </a:r>
                <a:r>
                  <a:rPr lang="en-US" sz="1000" dirty="0">
                    <a:latin typeface="Calibri Regular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1000" dirty="0">
                    <a:latin typeface="Calibri Regular"/>
                  </a:rPr>
                  <a:t>Performance-Based Intervention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1000" dirty="0">
                    <a:latin typeface="Calibri Regular"/>
                  </a:rPr>
                  <a:t>Check in/Check Out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8B9D4F92-2B45-9A46-94D1-7E1764CBA365}"/>
                  </a:ext>
                </a:extLst>
              </p:cNvPr>
              <p:cNvSpPr txBox="1"/>
              <p:nvPr/>
            </p:nvSpPr>
            <p:spPr>
              <a:xfrm>
                <a:off x="1074732" y="1352040"/>
                <a:ext cx="6691256" cy="459954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00" u="sng" dirty="0">
                    <a:latin typeface="Calibri Regular"/>
                  </a:rPr>
                  <a:t>Active Ingredients of Intervention: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1000" dirty="0">
                    <a:latin typeface="Calibri Regular"/>
                  </a:rPr>
                  <a:t>Assignment of an adult mentor who the student likes and is willing to meet with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1000" dirty="0">
                    <a:latin typeface="Calibri Regular"/>
                  </a:rPr>
                  <a:t>Mentor provides unconditional positive regard and encouragement to the student (mentor does not get involved with discipline)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1000" dirty="0">
                    <a:latin typeface="Calibri Regular"/>
                  </a:rPr>
                  <a:t>Mentor </a:t>
                </a:r>
                <a:r>
                  <a:rPr lang="en-US" sz="1000" u="sng" dirty="0">
                    <a:latin typeface="Calibri Regular"/>
                  </a:rPr>
                  <a:t>checks in</a:t>
                </a:r>
                <a:r>
                  <a:rPr lang="en-US" sz="1000" dirty="0">
                    <a:latin typeface="Calibri Regular"/>
                  </a:rPr>
                  <a:t> with the student in the morning on a daily basis to pre-correct problems, make sure the child is ready for the day, and engage in positive interaction/conversation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1000" dirty="0">
                    <a:latin typeface="Calibri Regular"/>
                  </a:rPr>
                  <a:t>Mentor </a:t>
                </a:r>
                <a:r>
                  <a:rPr lang="en-US" sz="1000" u="sng" dirty="0">
                    <a:latin typeface="Calibri Regular"/>
                  </a:rPr>
                  <a:t>checks out</a:t>
                </a:r>
                <a:r>
                  <a:rPr lang="en-US" sz="1000" dirty="0">
                    <a:latin typeface="Calibri Regular"/>
                  </a:rPr>
                  <a:t> with the student in the afternoon on a daily basis to connect with the student, provide feedback and reinforcement, and offer advice and encouragement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1000" dirty="0">
                    <a:latin typeface="Calibri Regular"/>
                  </a:rPr>
                  <a:t>Point sheet was completed by teachers to serve as a basis for monitoring progress and providing performance-based feedback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1000" dirty="0">
                    <a:latin typeface="Calibri Regular"/>
                  </a:rPr>
                  <a:t>Student receives positive reinforcement for improved behavior (such as, praise, public recognition, access to desired privileges/rewards)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1000" dirty="0">
                    <a:latin typeface="Calibri Regular"/>
                  </a:rPr>
                  <a:t>If willing and able, parents are included and provided with daily point sheet to support their child’s behavior in the home.</a:t>
                </a:r>
              </a:p>
              <a:p>
                <a:pPr>
                  <a:defRPr/>
                </a:pPr>
                <a:r>
                  <a:rPr lang="en-US" sz="1000" dirty="0">
                    <a:latin typeface="Calibri Regular"/>
                  </a:rPr>
                  <a:t> 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endParaRPr lang="en-US" sz="1000" u="sng" dirty="0">
                  <a:latin typeface="Calibri Regular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75BD789F-89D8-AB48-B0C8-CFB1D76659D7}"/>
                  </a:ext>
                </a:extLst>
              </p:cNvPr>
              <p:cNvSpPr txBox="1"/>
              <p:nvPr/>
            </p:nvSpPr>
            <p:spPr>
              <a:xfrm>
                <a:off x="4762460" y="483680"/>
                <a:ext cx="6400745" cy="84481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00" u="sng" dirty="0">
                    <a:latin typeface="Calibri Regular"/>
                  </a:rPr>
                  <a:t>Intervention Facilitator:</a:t>
                </a:r>
                <a:r>
                  <a:rPr lang="en-US" sz="1000" dirty="0">
                    <a:latin typeface="Calibri Regular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1000" dirty="0">
                    <a:latin typeface="Calibri Regular"/>
                  </a:rPr>
                  <a:t>School Counselor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1000" dirty="0">
                    <a:latin typeface="Calibri Regular"/>
                  </a:rPr>
                  <a:t>Mark Cook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37DCB674-A23D-E542-947D-C1FDB9186F75}"/>
                  </a:ext>
                </a:extLst>
              </p:cNvPr>
              <p:cNvSpPr txBox="1"/>
              <p:nvPr/>
            </p:nvSpPr>
            <p:spPr>
              <a:xfrm>
                <a:off x="5832428" y="5870056"/>
                <a:ext cx="6400745" cy="6101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00" u="sng" dirty="0">
                    <a:latin typeface="Calibri Regular"/>
                  </a:rPr>
                  <a:t>Intervention Start Date:</a:t>
                </a:r>
                <a:r>
                  <a:rPr lang="en-US" sz="1000" dirty="0">
                    <a:latin typeface="Calibri Regular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1000" dirty="0">
                    <a:latin typeface="Calibri Regular"/>
                  </a:rPr>
                  <a:t>Date: Oct. 18, 2016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A9A266C5-A870-BD4A-92DB-3C16D4749EBB}"/>
                  </a:ext>
                </a:extLst>
              </p:cNvPr>
              <p:cNvSpPr txBox="1"/>
              <p:nvPr/>
            </p:nvSpPr>
            <p:spPr>
              <a:xfrm>
                <a:off x="754060" y="5627168"/>
                <a:ext cx="6400745" cy="107948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00" u="sng" dirty="0">
                    <a:latin typeface="Calibri Regular"/>
                  </a:rPr>
                  <a:t>Dates:</a:t>
                </a:r>
              </a:p>
              <a:p>
                <a:pPr>
                  <a:defRPr/>
                </a:pPr>
                <a:r>
                  <a:rPr lang="en-US" sz="1000" u="sng" dirty="0">
                    <a:latin typeface="Calibri Regular"/>
                  </a:rPr>
                  <a:t>Baseline Data Collection:</a:t>
                </a:r>
                <a:r>
                  <a:rPr lang="en-US" sz="1000" dirty="0">
                    <a:latin typeface="Calibri Regular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1000" dirty="0">
                    <a:latin typeface="Calibri Regular"/>
                  </a:rPr>
                  <a:t>Date: Oct. 14, 2016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1000" dirty="0">
                    <a:latin typeface="Calibri Regular"/>
                  </a:rPr>
                  <a:t>Who’s responsible: Teacher (Sandy Holmes)</a:t>
                </a:r>
              </a:p>
            </p:txBody>
          </p:sp>
          <p:sp>
            <p:nvSpPr>
              <p:cNvPr id="70674" name="TextBox 8">
                <a:extLst>
                  <a:ext uri="{FF2B5EF4-FFF2-40B4-BE49-F238E27FC236}">
                    <a16:creationId xmlns="" xmlns:a16="http://schemas.microsoft.com/office/drawing/2014/main" id="{2819B55D-E971-DA47-9FAB-EE8B11935D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71699" y="-418838"/>
                <a:ext cx="4724401" cy="516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575"/>
                  </a:spcBef>
                  <a:buClr>
                    <a:schemeClr val="accent1"/>
                  </a:buClr>
                  <a:buSzPct val="85000"/>
                  <a:buFont typeface="Wingdings 2" pitchFamily="2" charset="2"/>
                  <a:buChar char=""/>
                  <a:defRPr sz="2600">
                    <a:solidFill>
                      <a:schemeClr val="tx1"/>
                    </a:solidFill>
                    <a:latin typeface="Perpetua" panose="02020502060401020303" pitchFamily="18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ts val="375"/>
                  </a:spcBef>
                  <a:buClr>
                    <a:schemeClr val="accent2"/>
                  </a:buClr>
                  <a:buSzPct val="85000"/>
                  <a:buFont typeface="Wingdings 2" pitchFamily="2" charset="2"/>
                  <a:buChar char=""/>
                  <a:defRPr sz="2400">
                    <a:solidFill>
                      <a:schemeClr val="tx1"/>
                    </a:solidFill>
                    <a:latin typeface="Perpetua" panose="02020502060401020303" pitchFamily="18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ts val="375"/>
                  </a:spcBef>
                  <a:buClr>
                    <a:srgbClr val="E6B1AB"/>
                  </a:buClr>
                  <a:buSzPct val="85000"/>
                  <a:buFont typeface="Wingdings 2" pitchFamily="2" charset="2"/>
                  <a:buChar char=""/>
                  <a:defRPr sz="2000">
                    <a:solidFill>
                      <a:schemeClr val="tx1"/>
                    </a:solidFill>
                    <a:latin typeface="Perpetua" panose="02020502060401020303" pitchFamily="18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ts val="375"/>
                  </a:spcBef>
                  <a:buClr>
                    <a:srgbClr val="A28E6A"/>
                  </a:buClr>
                  <a:buSzPct val="80000"/>
                  <a:buFont typeface="Wingdings 2" pitchFamily="2" charset="2"/>
                  <a:buChar char=""/>
                  <a:defRPr sz="2000">
                    <a:solidFill>
                      <a:schemeClr val="tx1"/>
                    </a:solidFill>
                    <a:latin typeface="Perpetua" panose="02020502060401020303" pitchFamily="18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ts val="375"/>
                  </a:spcBef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77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dirty="0">
                    <a:latin typeface="Calibri Regular"/>
                  </a:rPr>
                  <a:t>IMPLEMENTATION MAP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90D1E0C2-27EE-0740-A321-77E25F5A9A2A}"/>
                  </a:ext>
                </a:extLst>
              </p:cNvPr>
              <p:cNvSpPr/>
              <p:nvPr/>
            </p:nvSpPr>
            <p:spPr>
              <a:xfrm>
                <a:off x="228600" y="-478344"/>
                <a:ext cx="10515511" cy="813909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43E7F906-E70F-964B-8AF2-0D375E677EDF}"/>
                </a:ext>
              </a:extLst>
            </p:cNvPr>
            <p:cNvSpPr txBox="1"/>
            <p:nvPr/>
          </p:nvSpPr>
          <p:spPr bwMode="auto">
            <a:xfrm>
              <a:off x="5146628" y="6138863"/>
              <a:ext cx="6400745" cy="6101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u="sng" dirty="0">
                  <a:latin typeface="Calibri Regular"/>
                </a:rPr>
                <a:t>Meeting to Review Data Date:</a:t>
              </a:r>
              <a:r>
                <a:rPr lang="en-US" sz="1000" dirty="0">
                  <a:latin typeface="Calibri Regular"/>
                </a:rPr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sz="1000" dirty="0">
                  <a:latin typeface="Calibri Regular"/>
                </a:rPr>
                <a:t>Date: Nov. 2, 2016</a:t>
              </a:r>
            </a:p>
          </p:txBody>
        </p:sp>
        <p:sp>
          <p:nvSpPr>
            <p:cNvPr id="70661" name="TextBox 11">
              <a:extLst>
                <a:ext uri="{FF2B5EF4-FFF2-40B4-BE49-F238E27FC236}">
                  <a16:creationId xmlns="" xmlns:a16="http://schemas.microsoft.com/office/drawing/2014/main" id="{3EEE0BCC-76EE-0541-A92F-F037A51BDD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96445" y="706531"/>
              <a:ext cx="2667000" cy="37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itchFamily="2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u="sng" dirty="0">
                  <a:latin typeface="Calibri Regular"/>
                </a:rPr>
                <a:t>Who’s Responsible?</a:t>
              </a:r>
              <a:endParaRPr lang="en-US" altLang="en-US" sz="1000" dirty="0">
                <a:latin typeface="Calibri Regular"/>
              </a:endParaRPr>
            </a:p>
          </p:txBody>
        </p:sp>
        <p:sp>
          <p:nvSpPr>
            <p:cNvPr id="70662" name="TextBox 12">
              <a:extLst>
                <a:ext uri="{FF2B5EF4-FFF2-40B4-BE49-F238E27FC236}">
                  <a16:creationId xmlns="" xmlns:a16="http://schemas.microsoft.com/office/drawing/2014/main" id="{21EF1DAF-D1CD-1849-BC3F-4AA21AAF5F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7389" y="1644170"/>
              <a:ext cx="2667000" cy="37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itchFamily="2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u="sng" dirty="0">
                  <a:latin typeface="Calibri Regular"/>
                </a:rPr>
                <a:t>Initials:_______</a:t>
              </a:r>
              <a:r>
                <a:rPr lang="en-US" altLang="en-US" sz="1000" dirty="0">
                  <a:latin typeface="Calibri Regular"/>
                </a:rPr>
                <a:t> </a:t>
              </a:r>
            </a:p>
          </p:txBody>
        </p:sp>
        <p:sp>
          <p:nvSpPr>
            <p:cNvPr id="70663" name="TextBox 13">
              <a:extLst>
                <a:ext uri="{FF2B5EF4-FFF2-40B4-BE49-F238E27FC236}">
                  <a16:creationId xmlns="" xmlns:a16="http://schemas.microsoft.com/office/drawing/2014/main" id="{48668AD2-3B4A-304A-BDEA-C1DDC84295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7389" y="2249247"/>
              <a:ext cx="2667000" cy="37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itchFamily="2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u="sng" dirty="0">
                  <a:latin typeface="Calibri Regular"/>
                </a:rPr>
                <a:t>Initials:_______</a:t>
              </a:r>
              <a:r>
                <a:rPr lang="en-US" altLang="en-US" sz="1000" dirty="0">
                  <a:latin typeface="Calibri Regular"/>
                </a:rPr>
                <a:t> </a:t>
              </a:r>
            </a:p>
          </p:txBody>
        </p:sp>
        <p:sp>
          <p:nvSpPr>
            <p:cNvPr id="70664" name="TextBox 14">
              <a:extLst>
                <a:ext uri="{FF2B5EF4-FFF2-40B4-BE49-F238E27FC236}">
                  <a16:creationId xmlns="" xmlns:a16="http://schemas.microsoft.com/office/drawing/2014/main" id="{736A64CD-6D7D-D645-87C2-FF0AD3B6C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4015" y="2888461"/>
              <a:ext cx="2667000" cy="37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itchFamily="2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u="sng" dirty="0">
                  <a:latin typeface="Calibri Regular"/>
                </a:rPr>
                <a:t>Initials:_______</a:t>
              </a:r>
              <a:r>
                <a:rPr lang="en-US" altLang="en-US" sz="1000" dirty="0">
                  <a:latin typeface="Calibri Regular"/>
                </a:rPr>
                <a:t> </a:t>
              </a:r>
            </a:p>
          </p:txBody>
        </p:sp>
        <p:sp>
          <p:nvSpPr>
            <p:cNvPr id="70665" name="TextBox 15">
              <a:extLst>
                <a:ext uri="{FF2B5EF4-FFF2-40B4-BE49-F238E27FC236}">
                  <a16:creationId xmlns="" xmlns:a16="http://schemas.microsoft.com/office/drawing/2014/main" id="{EA6DA8ED-2855-3340-A2A2-55814BD406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7572" y="3631505"/>
              <a:ext cx="2667000" cy="37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itchFamily="2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u="sng" dirty="0">
                  <a:latin typeface="Calibri Regular"/>
                </a:rPr>
                <a:t>Initials:_______</a:t>
              </a:r>
              <a:r>
                <a:rPr lang="en-US" altLang="en-US" sz="1000" dirty="0">
                  <a:latin typeface="Calibri Regular"/>
                </a:rPr>
                <a:t> </a:t>
              </a:r>
            </a:p>
          </p:txBody>
        </p:sp>
        <p:sp>
          <p:nvSpPr>
            <p:cNvPr id="70666" name="TextBox 16">
              <a:extLst>
                <a:ext uri="{FF2B5EF4-FFF2-40B4-BE49-F238E27FC236}">
                  <a16:creationId xmlns="" xmlns:a16="http://schemas.microsoft.com/office/drawing/2014/main" id="{624B35B1-DE0B-1B4F-AEB1-9A38BF18DC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7572" y="4638770"/>
              <a:ext cx="2667000" cy="37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itchFamily="2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u="sng" dirty="0">
                  <a:latin typeface="Calibri Regular"/>
                </a:rPr>
                <a:t>Initials:_______</a:t>
              </a:r>
              <a:r>
                <a:rPr lang="en-US" altLang="en-US" sz="1000" dirty="0">
                  <a:latin typeface="Calibri Regular"/>
                </a:rPr>
                <a:t> </a:t>
              </a:r>
            </a:p>
          </p:txBody>
        </p:sp>
        <p:sp>
          <p:nvSpPr>
            <p:cNvPr id="70667" name="TextBox 17">
              <a:extLst>
                <a:ext uri="{FF2B5EF4-FFF2-40B4-BE49-F238E27FC236}">
                  <a16:creationId xmlns="" xmlns:a16="http://schemas.microsoft.com/office/drawing/2014/main" id="{576D396E-E3ED-664D-95B9-9E0C762DA4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4015" y="4211884"/>
              <a:ext cx="2667000" cy="37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itchFamily="2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u="sng" dirty="0">
                  <a:latin typeface="Calibri Regular"/>
                </a:rPr>
                <a:t>Initials:_______</a:t>
              </a:r>
              <a:r>
                <a:rPr lang="en-US" altLang="en-US" sz="1000" dirty="0">
                  <a:latin typeface="Calibri Regular"/>
                </a:rPr>
                <a:t> </a:t>
              </a:r>
            </a:p>
          </p:txBody>
        </p:sp>
        <p:sp>
          <p:nvSpPr>
            <p:cNvPr id="70668" name="TextBox 18">
              <a:extLst>
                <a:ext uri="{FF2B5EF4-FFF2-40B4-BE49-F238E27FC236}">
                  <a16:creationId xmlns="" xmlns:a16="http://schemas.microsoft.com/office/drawing/2014/main" id="{04F64DA4-C8FA-E648-BA39-0542BF0909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7389" y="1134312"/>
              <a:ext cx="2667000" cy="37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itchFamily="2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77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u="sng" dirty="0">
                  <a:latin typeface="Calibri Regular"/>
                </a:rPr>
                <a:t>Initials:_______</a:t>
              </a:r>
              <a:r>
                <a:rPr lang="en-US" altLang="en-US" sz="1000" dirty="0">
                  <a:latin typeface="Calibri Regular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9EDB03C-1D68-C14E-A758-ED3C9F4D50F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47D680A-535A-9D45-A252-117402AFCDFD}"/>
              </a:ext>
            </a:extLst>
          </p:cNvPr>
          <p:cNvSpPr/>
          <p:nvPr/>
        </p:nvSpPr>
        <p:spPr>
          <a:xfrm>
            <a:off x="762000" y="3319375"/>
            <a:ext cx="2851815" cy="16256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9" t="28646" r="31718" b="20802"/>
          <a:stretch/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81000" y="6221334"/>
            <a:ext cx="381000" cy="381000"/>
          </a:xfrm>
        </p:spPr>
        <p:txBody>
          <a:bodyPr/>
          <a:lstStyle/>
          <a:p>
            <a:pPr>
              <a:defRPr/>
            </a:pPr>
            <a:fld id="{C1C1F913-51C5-9049-9950-6BF25235C036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938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What indicates a social, emotional, or behavioral need for intervention?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286000"/>
            <a:ext cx="7772400" cy="4572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is having a negative impact on the learning environment, others, or self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dimension of ‘IT’ is creating the need?</a:t>
            </a:r>
          </a:p>
          <a:p>
            <a:pPr marL="788988" lvl="1" indent="-514350"/>
            <a:r>
              <a:rPr lang="en-US" dirty="0" smtClean="0"/>
              <a:t>Frequency</a:t>
            </a:r>
          </a:p>
          <a:p>
            <a:pPr marL="788988" lvl="1" indent="-514350"/>
            <a:r>
              <a:rPr lang="en-US" dirty="0" smtClean="0"/>
              <a:t>Duration</a:t>
            </a:r>
          </a:p>
          <a:p>
            <a:pPr marL="788988" lvl="1" indent="-514350"/>
            <a:r>
              <a:rPr lang="en-US" dirty="0" smtClean="0"/>
              <a:t>Intensity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17734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4">
            <a:extLst>
              <a:ext uri="{FF2B5EF4-FFF2-40B4-BE49-F238E27FC236}">
                <a16:creationId xmlns="" xmlns:a16="http://schemas.microsoft.com/office/drawing/2014/main" id="{D92B3DA7-BD71-7D46-96AA-5C928236E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9541"/>
            <a:ext cx="3937000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5">
            <a:extLst>
              <a:ext uri="{FF2B5EF4-FFF2-40B4-BE49-F238E27FC236}">
                <a16:creationId xmlns="" xmlns:a16="http://schemas.microsoft.com/office/drawing/2014/main" id="{A3C5B8CE-AF22-F746-BBC1-E3E0E3DB2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24616"/>
            <a:ext cx="39370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6FE5432F-7A2F-E34D-9AC0-84303B18CE2F}"/>
              </a:ext>
            </a:extLst>
          </p:cNvPr>
          <p:cNvGrpSpPr/>
          <p:nvPr/>
        </p:nvGrpSpPr>
        <p:grpSpPr>
          <a:xfrm>
            <a:off x="605118" y="2895599"/>
            <a:ext cx="3128682" cy="3160713"/>
            <a:chOff x="2743870" y="1142995"/>
            <a:chExt cx="2467675" cy="1624012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7864A5E-3193-8648-A9C8-D281D5011E4E}"/>
                </a:ext>
              </a:extLst>
            </p:cNvPr>
            <p:cNvSpPr/>
            <p:nvPr/>
          </p:nvSpPr>
          <p:spPr>
            <a:xfrm>
              <a:off x="2743870" y="1142995"/>
              <a:ext cx="2467675" cy="162401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0CFDD8C8-5981-6945-B27C-5832217C08AA}"/>
                </a:ext>
              </a:extLst>
            </p:cNvPr>
            <p:cNvSpPr txBox="1"/>
            <p:nvPr/>
          </p:nvSpPr>
          <p:spPr>
            <a:xfrm>
              <a:off x="2743870" y="1142995"/>
              <a:ext cx="2467675" cy="1624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1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700" kern="1200" dirty="0"/>
                <a:t>Gather baseline data and begin monitoring student response to the intervention and fidelity of implementation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C807EEAB-E367-674A-B03F-D1AFADE76163}"/>
              </a:ext>
            </a:extLst>
          </p:cNvPr>
          <p:cNvGrpSpPr/>
          <p:nvPr/>
        </p:nvGrpSpPr>
        <p:grpSpPr>
          <a:xfrm>
            <a:off x="609600" y="457200"/>
            <a:ext cx="2873381" cy="2011273"/>
            <a:chOff x="1645804" y="76197"/>
            <a:chExt cx="2873381" cy="2011273"/>
          </a:xfrm>
        </p:grpSpPr>
        <p:sp>
          <p:nvSpPr>
            <p:cNvPr id="10" name="Rounded Rectangle 9">
              <a:extLst>
                <a:ext uri="{FF2B5EF4-FFF2-40B4-BE49-F238E27FC236}">
                  <a16:creationId xmlns="" xmlns:a16="http://schemas.microsoft.com/office/drawing/2014/main" id="{BDDFC329-137C-C845-89EE-71B3164DA8AD}"/>
                </a:ext>
              </a:extLst>
            </p:cNvPr>
            <p:cNvSpPr/>
            <p:nvPr/>
          </p:nvSpPr>
          <p:spPr>
            <a:xfrm>
              <a:off x="1645804" y="76197"/>
              <a:ext cx="2873381" cy="2011273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>
              <a:extLst>
                <a:ext uri="{FF2B5EF4-FFF2-40B4-BE49-F238E27FC236}">
                  <a16:creationId xmlns="" xmlns:a16="http://schemas.microsoft.com/office/drawing/2014/main" id="{7282E4A5-A196-014B-BA2D-235C38AE4BB5}"/>
                </a:ext>
              </a:extLst>
            </p:cNvPr>
            <p:cNvSpPr txBox="1"/>
            <p:nvPr/>
          </p:nvSpPr>
          <p:spPr>
            <a:xfrm>
              <a:off x="1744004" y="174397"/>
              <a:ext cx="2676981" cy="1814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1930" tIns="201930" rIns="201930" bIns="201930" numCol="1" spcCol="1270" anchor="ctr" anchorCtr="0">
              <a:noAutofit/>
            </a:bodyPr>
            <a:lstStyle/>
            <a:p>
              <a:pPr marL="0" lvl="0" indent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5300" kern="1200" dirty="0"/>
                <a:t>Monitor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AAAE910-28F7-724D-9D53-971A6747D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">
            <a:extLst>
              <a:ext uri="{FF2B5EF4-FFF2-40B4-BE49-F238E27FC236}">
                <a16:creationId xmlns="" xmlns:a16="http://schemas.microsoft.com/office/drawing/2014/main" id="{4B56B2C0-5904-2944-AA04-9B3097042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693025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>
            <a:extLst>
              <a:ext uri="{FF2B5EF4-FFF2-40B4-BE49-F238E27FC236}">
                <a16:creationId xmlns="" xmlns:a16="http://schemas.microsoft.com/office/drawing/2014/main" id="{4134E567-927F-4C45-897E-D87019A87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0"/>
            <a:ext cx="6783388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>
            <a:extLst>
              <a:ext uri="{FF2B5EF4-FFF2-40B4-BE49-F238E27FC236}">
                <a16:creationId xmlns="" xmlns:a16="http://schemas.microsoft.com/office/drawing/2014/main" id="{3393FAC7-834A-F54B-BE76-F008877AE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7848600" cy="1143000"/>
          </a:xfrm>
        </p:spPr>
        <p:txBody>
          <a:bodyPr/>
          <a:lstStyle/>
          <a:p>
            <a:r>
              <a:rPr lang="en-US" altLang="en-US" dirty="0" smtClean="0"/>
              <a:t>Monitoring Intervention Fidelity </a:t>
            </a:r>
            <a:endParaRPr lang="en-US" altLang="en-US" dirty="0"/>
          </a:p>
        </p:txBody>
      </p:sp>
      <p:pic>
        <p:nvPicPr>
          <p:cNvPr id="76803" name="Picture 3">
            <a:extLst>
              <a:ext uri="{FF2B5EF4-FFF2-40B4-BE49-F238E27FC236}">
                <a16:creationId xmlns="" xmlns:a16="http://schemas.microsoft.com/office/drawing/2014/main" id="{0B19C388-EDBD-674C-BFC2-D928B9671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974912"/>
            <a:ext cx="5372100" cy="582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7C64E0EF-A24B-BF49-957D-DDA01E249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318530"/>
              </p:ext>
            </p:extLst>
          </p:nvPr>
        </p:nvGraphicFramePr>
        <p:xfrm>
          <a:off x="609600" y="457200"/>
          <a:ext cx="7543798" cy="5715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08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51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59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259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2591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583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Fidelity Rating Date</a:t>
                      </a:r>
                      <a:endParaRPr lang="en-US" sz="1600" b="0" i="0" dirty="0">
                        <a:solidFill>
                          <a:schemeClr val="bg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83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Active Ingredient</a:t>
                      </a:r>
                      <a:endParaRPr lang="en-US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tx1"/>
                          </a:solidFill>
                          <a:effectLst/>
                        </a:rPr>
                        <a:t>10/18</a:t>
                      </a:r>
                      <a:endParaRPr lang="en-US" sz="1200" b="1" i="0" u="none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tx1"/>
                          </a:solidFill>
                          <a:effectLst/>
                        </a:rPr>
                        <a:t>10/24</a:t>
                      </a:r>
                      <a:endParaRPr lang="en-US" sz="1200" b="1" i="0" u="none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tx1"/>
                          </a:solidFill>
                          <a:effectLst/>
                        </a:rPr>
                        <a:t>10/31</a:t>
                      </a:r>
                      <a:endParaRPr lang="en-US" sz="1200" b="1" i="0" u="none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tx1"/>
                          </a:solidFill>
                          <a:effectLst/>
                        </a:rPr>
                        <a:t>11/6</a:t>
                      </a:r>
                      <a:endParaRPr lang="en-US" sz="1200" b="1" i="0" u="none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805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Assignment of an adult mentor who the student likes and is willing to meet with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n-US" sz="800" b="0" i="0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n-US" sz="800" b="0" i="0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n-US" sz="800" b="0" i="0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805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Mentor provided unconditional positive regard and encouragement to the student (mentor does not get involved with discipline)</a:t>
                      </a:r>
                      <a:endParaRPr lang="en-US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Regular"/>
                      </a:endParaRPr>
                    </a:p>
                  </a:txBody>
                  <a:tcPr marL="48953" marR="4895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n-US" sz="800" b="0" i="0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n-US" sz="800" b="0" i="0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800" b="0" i="0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0406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Mentor </a:t>
                      </a:r>
                      <a:r>
                        <a:rPr lang="en-US" sz="140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checked in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with the student in the morning on a daily basis to pre-correct problems, make sure the child is ready for the day, and engage in positive conversation with the student</a:t>
                      </a:r>
                      <a:endParaRPr lang="en-US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Regular"/>
                      </a:endParaRPr>
                    </a:p>
                  </a:txBody>
                  <a:tcPr marL="48953" marR="4895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n-US" sz="800" b="0" i="0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n-US" sz="800" b="0" i="0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800" b="0" i="0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0406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Mentor </a:t>
                      </a:r>
                      <a:r>
                        <a:rPr lang="en-US" sz="140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checked out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with the student in the afternoon on a daily basis to connect with the student, provide feedback and reinforcement, and offer advice and encouragement</a:t>
                      </a:r>
                      <a:endParaRPr lang="en-US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Regular"/>
                      </a:endParaRPr>
                    </a:p>
                  </a:txBody>
                  <a:tcPr marL="48953" marR="4895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800" b="0" i="0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800" b="0" i="0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800" b="0" i="0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7805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Point sheet was completed by teachers to serve as a basis for monitoring progress and providing performance-based feedback </a:t>
                      </a:r>
                      <a:endParaRPr lang="en-US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Regular"/>
                      </a:endParaRPr>
                    </a:p>
                  </a:txBody>
                  <a:tcPr marL="48953" marR="4895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800" b="0" i="0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n-US" sz="800" b="0" i="0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800" b="0" i="0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7805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Student received positive reinforcement for improved behavior (such as, praise, public recognition, access to desired privileges/rewards)</a:t>
                      </a:r>
                      <a:endParaRPr lang="en-US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Regular"/>
                      </a:endParaRPr>
                    </a:p>
                  </a:txBody>
                  <a:tcPr marL="48953" marR="4895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n-US" sz="800" b="0" i="0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en-US" sz="800" b="0" i="0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800" b="0" i="0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7805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If willing and able, parents were included and provided with daily point sheet to support their child’s behavior in the home.</a:t>
                      </a:r>
                      <a:endParaRPr lang="en-US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Regular"/>
                      </a:endParaRPr>
                    </a:p>
                  </a:txBody>
                  <a:tcPr marL="48953" marR="4895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dirty="0">
                        <a:solidFill>
                          <a:schemeClr val="tx1"/>
                        </a:solidFill>
                        <a:effectLst/>
                        <a:latin typeface="Calibri Regular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953" marR="48953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9EDB03C-1D68-C14E-A758-ED3C9F4D50F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47D680A-535A-9D45-A252-117402AFCDFD}"/>
              </a:ext>
            </a:extLst>
          </p:cNvPr>
          <p:cNvSpPr/>
          <p:nvPr/>
        </p:nvSpPr>
        <p:spPr>
          <a:xfrm>
            <a:off x="762000" y="3319375"/>
            <a:ext cx="2851815" cy="16256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-916295"/>
            <a:ext cx="8320799" cy="847133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46D97E11-5445-0444-A888-66EEF68A2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2015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D7ED2647-15B5-6A4E-AC2B-9FB5F7589C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4007330"/>
              </p:ext>
            </p:extLst>
          </p:nvPr>
        </p:nvGraphicFramePr>
        <p:xfrm>
          <a:off x="-228600" y="47056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9E122EA8-9979-4345-9047-0C1AE0C476AD}"/>
              </a:ext>
            </a:extLst>
          </p:cNvPr>
          <p:cNvGrpSpPr/>
          <p:nvPr/>
        </p:nvGrpSpPr>
        <p:grpSpPr>
          <a:xfrm>
            <a:off x="794927" y="2667000"/>
            <a:ext cx="3548473" cy="3581023"/>
            <a:chOff x="1142996" y="178176"/>
            <a:chExt cx="2654803" cy="3885823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B3A7766-23CB-8841-AD6F-C5E9D0F53453}"/>
                </a:ext>
              </a:extLst>
            </p:cNvPr>
            <p:cNvSpPr/>
            <p:nvPr/>
          </p:nvSpPr>
          <p:spPr>
            <a:xfrm>
              <a:off x="1142996" y="178176"/>
              <a:ext cx="2654803" cy="388582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651C8CC5-0CB4-D849-B988-C36E706B6F3A}"/>
                </a:ext>
              </a:extLst>
            </p:cNvPr>
            <p:cNvSpPr txBox="1"/>
            <p:nvPr/>
          </p:nvSpPr>
          <p:spPr>
            <a:xfrm>
              <a:off x="1142996" y="178176"/>
              <a:ext cx="2654803" cy="38858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9525" lvl="1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  <a:tabLst/>
              </a:pPr>
              <a:r>
                <a:rPr lang="en-US" sz="2400" kern="1200" dirty="0"/>
                <a:t>Meet as a team to review data (graphed progress monitoring depicting student response and estimates of fidelity of implementation) and make timely and relevant data-driven decisions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1A25A9A-315D-B048-8D8E-E32DDA744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5800" y="879575"/>
            <a:ext cx="3909060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>
            <a:extLst>
              <a:ext uri="{FF2B5EF4-FFF2-40B4-BE49-F238E27FC236}">
                <a16:creationId xmlns="" xmlns:a16="http://schemas.microsoft.com/office/drawing/2014/main" id="{F0B8C48A-BAC1-3F45-B38C-A7E5F7EAF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1000"/>
            <a:ext cx="7924800" cy="762000"/>
          </a:xfrm>
        </p:spPr>
        <p:txBody>
          <a:bodyPr/>
          <a:lstStyle/>
          <a:p>
            <a:r>
              <a:rPr lang="en-US" altLang="en-US" dirty="0"/>
              <a:t>Meeting to Make a Data-Driven</a:t>
            </a:r>
            <a:br>
              <a:rPr lang="en-US" altLang="en-US" dirty="0"/>
            </a:br>
            <a:endParaRPr lang="en-US" alt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3D14E573-7CC6-654E-AAA8-7797486A1E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304340"/>
              </p:ext>
            </p:extLst>
          </p:nvPr>
        </p:nvGraphicFramePr>
        <p:xfrm>
          <a:off x="932318" y="1564373"/>
          <a:ext cx="7238999" cy="4211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24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132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132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422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Adequate Fidelity</a:t>
                      </a:r>
                      <a:endParaRPr lang="en-US" sz="20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Inadequate Fidelity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845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Positive Response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Maintain or Exit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Maintain Intervention, Begin Fading Intervention, or Exit Student Progress</a:t>
                      </a:r>
                      <a:endParaRPr lang="en-US" sz="18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Improve Fidelity or Exit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Improve fidelity of Implementation, Exit student (i.e.,</a:t>
                      </a:r>
                      <a:r>
                        <a:rPr lang="en-US" sz="1800" baseline="0" dirty="0">
                          <a:effectLst/>
                        </a:rPr>
                        <a:t> false positive)</a:t>
                      </a:r>
                      <a:endParaRPr lang="en-US" sz="18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845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Insufficient</a:t>
                      </a:r>
                      <a:r>
                        <a:rPr lang="en-US" sz="2000" baseline="0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Response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Change Intervention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Select a different intervention, Consider a more intensive intervention</a:t>
                      </a:r>
                      <a:endParaRPr lang="en-US" sz="18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Improve Fidelity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Improve Fidelity of Implementation</a:t>
                      </a:r>
                      <a:endParaRPr lang="en-US" sz="18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0917" name="TextBox 1">
            <a:extLst>
              <a:ext uri="{FF2B5EF4-FFF2-40B4-BE49-F238E27FC236}">
                <a16:creationId xmlns="" xmlns:a16="http://schemas.microsoft.com/office/drawing/2014/main" id="{EECACE4B-D59E-8445-9E78-C460C42FA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4117" y="1168998"/>
            <a:ext cx="350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alibri Regular"/>
              </a:rPr>
              <a:t>FIDELITY DATA</a:t>
            </a:r>
          </a:p>
        </p:txBody>
      </p:sp>
      <p:sp>
        <p:nvSpPr>
          <p:cNvPr id="80918" name="TextBox 4">
            <a:extLst>
              <a:ext uri="{FF2B5EF4-FFF2-40B4-BE49-F238E27FC236}">
                <a16:creationId xmlns="" xmlns:a16="http://schemas.microsoft.com/office/drawing/2014/main" id="{CDC29CA3-B378-AC44-81B2-33E59983673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310543" y="3411858"/>
            <a:ext cx="4116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alibri Regular"/>
              </a:rPr>
              <a:t>PROGRESS MONITORING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6">
            <a:extLst>
              <a:ext uri="{FF2B5EF4-FFF2-40B4-BE49-F238E27FC236}">
                <a16:creationId xmlns="" xmlns:a16="http://schemas.microsoft.com/office/drawing/2014/main" id="{2D871918-91C8-624A-BE56-40489BAD8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1506" y="3516521"/>
            <a:ext cx="3185231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100" dirty="0">
              <a:solidFill>
                <a:srgbClr val="525353"/>
              </a:solidFill>
              <a:latin typeface="Calibri Regular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100" dirty="0">
              <a:solidFill>
                <a:srgbClr val="525353"/>
              </a:solidFill>
              <a:latin typeface="Calibri Regular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100" dirty="0">
              <a:solidFill>
                <a:srgbClr val="525353"/>
              </a:solidFill>
              <a:latin typeface="Calibri Regular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 err="1">
                <a:solidFill>
                  <a:srgbClr val="525353"/>
                </a:solidFill>
                <a:latin typeface="Calibri Regular"/>
              </a:rPr>
              <a:t>crcook@umn.edu</a:t>
            </a:r>
            <a:endParaRPr lang="en-US" altLang="en-US" sz="3200" dirty="0">
              <a:solidFill>
                <a:srgbClr val="525353"/>
              </a:solidFill>
              <a:latin typeface="Calibri Regular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100" dirty="0">
              <a:solidFill>
                <a:srgbClr val="525353"/>
              </a:solidFill>
              <a:latin typeface="Calibri Regular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525353"/>
                </a:solidFill>
                <a:latin typeface="Calibri Regular"/>
              </a:rPr>
              <a:t>       @</a:t>
            </a:r>
            <a:r>
              <a:rPr lang="en-US" altLang="en-US" sz="2800" dirty="0" err="1">
                <a:solidFill>
                  <a:srgbClr val="525353"/>
                </a:solidFill>
                <a:latin typeface="Calibri Regular"/>
              </a:rPr>
              <a:t>ClayCook_PhD</a:t>
            </a:r>
            <a:endParaRPr lang="en-US" altLang="en-US" sz="2800" dirty="0">
              <a:solidFill>
                <a:srgbClr val="525353"/>
              </a:solidFill>
              <a:latin typeface="Calibri Regular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dirty="0">
              <a:solidFill>
                <a:srgbClr val="525353"/>
              </a:solidFill>
              <a:latin typeface="Calibri Regular"/>
            </a:endParaRPr>
          </a:p>
        </p:txBody>
      </p:sp>
      <p:pic>
        <p:nvPicPr>
          <p:cNvPr id="83971" name="Picture 2" descr="C:\Documents and Settings\Aaron\Desktop\twitter.png">
            <a:extLst>
              <a:ext uri="{FF2B5EF4-FFF2-40B4-BE49-F238E27FC236}">
                <a16:creationId xmlns="" xmlns:a16="http://schemas.microsoft.com/office/drawing/2014/main" id="{0CE94653-0215-0E43-BA31-B6B7D8CDE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506" y="4648200"/>
            <a:ext cx="5270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1">
            <a:extLst>
              <a:ext uri="{FF2B5EF4-FFF2-40B4-BE49-F238E27FC236}">
                <a16:creationId xmlns="" xmlns:a16="http://schemas.microsoft.com/office/drawing/2014/main" id="{89376E9C-2756-444B-AD03-8F2B820BD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28" y="1090807"/>
            <a:ext cx="3352800" cy="133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TextBox 3">
            <a:extLst>
              <a:ext uri="{FF2B5EF4-FFF2-40B4-BE49-F238E27FC236}">
                <a16:creationId xmlns="" xmlns:a16="http://schemas.microsoft.com/office/drawing/2014/main" id="{72054E77-9E5C-F745-A902-9FBC7F1DE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9394" y="2556669"/>
            <a:ext cx="2895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alibri Regular"/>
              </a:rPr>
              <a:t>im4education.com</a:t>
            </a:r>
          </a:p>
        </p:txBody>
      </p:sp>
      <p:sp>
        <p:nvSpPr>
          <p:cNvPr id="83975" name="TextBox 4">
            <a:extLst>
              <a:ext uri="{FF2B5EF4-FFF2-40B4-BE49-F238E27FC236}">
                <a16:creationId xmlns="" xmlns:a16="http://schemas.microsoft.com/office/drawing/2014/main" id="{8FFA58DB-C88A-EF4B-861E-FDAC53BDF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122" y="2569369"/>
            <a:ext cx="228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alibri Regular"/>
              </a:rPr>
              <a:t>http://</a:t>
            </a:r>
            <a:r>
              <a:rPr lang="en-US" altLang="en-US" sz="1800" dirty="0" err="1">
                <a:latin typeface="Calibri Regular"/>
              </a:rPr>
              <a:t>itr.umn.edu</a:t>
            </a:r>
            <a:r>
              <a:rPr lang="en-US" altLang="en-US" sz="1800" dirty="0">
                <a:latin typeface="Calibri Regular"/>
              </a:rPr>
              <a:t>/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62B2245-EB27-EC4D-9900-FDA633A07B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063134"/>
            <a:ext cx="2377796" cy="122286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9B2736C-5B49-CD4E-96D2-0F7730424E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0" t="6822" r="3818" b="5474"/>
          <a:stretch/>
        </p:blipFill>
        <p:spPr>
          <a:xfrm>
            <a:off x="0" y="1"/>
            <a:ext cx="9144000" cy="6858000"/>
          </a:xfrm>
        </p:spPr>
      </p:pic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9A183A1A-9B71-0E46-A639-6FBCB5364A3E}"/>
              </a:ext>
            </a:extLst>
          </p:cNvPr>
          <p:cNvSpPr txBox="1">
            <a:spLocks/>
          </p:cNvSpPr>
          <p:nvPr/>
        </p:nvSpPr>
        <p:spPr bwMode="auto">
          <a:xfrm>
            <a:off x="3352800" y="3276600"/>
            <a:ext cx="44354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 2" pitchFamily="2" charset="2"/>
              <a:buChar char=""/>
              <a:defRPr sz="2600" b="0" i="0" kern="1200">
                <a:solidFill>
                  <a:schemeClr val="tx1"/>
                </a:solidFill>
                <a:latin typeface="Calibri Regular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85000"/>
              <a:buFont typeface="Wingdings 2" pitchFamily="2" charset="2"/>
              <a:buChar char=""/>
              <a:defRPr sz="2400" b="0" i="0" kern="1200">
                <a:solidFill>
                  <a:schemeClr val="tx1"/>
                </a:solidFill>
                <a:latin typeface="Calibri Regular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85000"/>
              <a:buFont typeface="Wingdings 2" pitchFamily="2" charset="2"/>
              <a:buChar char=""/>
              <a:defRPr sz="2000" b="0" i="0" kern="1200">
                <a:solidFill>
                  <a:schemeClr val="tx1"/>
                </a:solidFill>
                <a:latin typeface="Calibri Regular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2" pitchFamily="2" charset="2"/>
              <a:buChar char=""/>
              <a:defRPr sz="2000" b="0" i="0" kern="1200">
                <a:solidFill>
                  <a:schemeClr val="tx1"/>
                </a:solidFill>
                <a:latin typeface="Calibri Regular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Char char="o"/>
              <a:defRPr sz="2000" b="0" i="0" kern="1200">
                <a:solidFill>
                  <a:schemeClr val="tx1"/>
                </a:solidFill>
                <a:latin typeface="Calibri Regular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800"/>
              </a:lnSpc>
              <a:spcBef>
                <a:spcPts val="0"/>
              </a:spcBef>
              <a:buNone/>
              <a:defRPr/>
            </a:pPr>
            <a:r>
              <a:rPr lang="en-US" sz="2000" dirty="0">
                <a:ea typeface="ＭＳ Ｐゴシック" panose="020B0600070205080204" pitchFamily="34" charset="-128"/>
              </a:rPr>
              <a:t>Welcome to </a:t>
            </a:r>
            <a:r>
              <a:rPr lang="en-US" sz="2000" dirty="0" smtClean="0">
                <a:ea typeface="ＭＳ Ｐゴシック" panose="020B0600070205080204" pitchFamily="34" charset="-128"/>
              </a:rPr>
              <a:t>IM4, </a:t>
            </a:r>
            <a:r>
              <a:rPr lang="en-US" sz="2000" dirty="0">
                <a:ea typeface="ＭＳ Ｐゴシック" panose="020B0600070205080204" pitchFamily="34" charset="-128"/>
              </a:rPr>
              <a:t>a problem-solving system that coordinates intervention programming from beginning to end for students with social, emotional, and behavioral needs. </a:t>
            </a:r>
          </a:p>
        </p:txBody>
      </p:sp>
    </p:spTree>
    <p:extLst>
      <p:ext uri="{BB962C8B-B14F-4D97-AF65-F5344CB8AC3E}">
        <p14:creationId xmlns:p14="http://schemas.microsoft.com/office/powerpoint/2010/main" val="69328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="" xmlns:a16="http://schemas.microsoft.com/office/drawing/2014/main" id="{3B774D6E-5405-CE44-8503-9DB1597DE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574" y="371252"/>
            <a:ext cx="8187447" cy="781495"/>
          </a:xfrm>
        </p:spPr>
        <p:txBody>
          <a:bodyPr/>
          <a:lstStyle/>
          <a:p>
            <a:r>
              <a:rPr lang="en-US" altLang="en-US" dirty="0" smtClean="0"/>
              <a:t>What is Tier 2?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D79D31D-6C92-9E40-B051-53EFF275BD05}"/>
              </a:ext>
            </a:extLst>
          </p:cNvPr>
          <p:cNvSpPr txBox="1"/>
          <p:nvPr/>
        </p:nvSpPr>
        <p:spPr>
          <a:xfrm>
            <a:off x="0" y="1574542"/>
            <a:ext cx="4724400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latin typeface="+mj-lt"/>
                <a:cs typeface="Calibri" panose="020F0502020204030204" pitchFamily="34" charset="0"/>
              </a:rPr>
              <a:t>For 10 </a:t>
            </a:r>
            <a:r>
              <a:rPr lang="en-US" altLang="en-US" sz="2400" dirty="0">
                <a:latin typeface="+mj-lt"/>
                <a:cs typeface="Calibri" panose="020F0502020204030204" pitchFamily="34" charset="0"/>
              </a:rPr>
              <a:t>to 20% of all students </a:t>
            </a:r>
            <a:r>
              <a:rPr lang="en-US" altLang="en-US" sz="2400" dirty="0" smtClean="0">
                <a:latin typeface="+mj-lt"/>
                <a:cs typeface="Calibri" panose="020F0502020204030204" pitchFamily="34" charset="0"/>
              </a:rPr>
              <a:t>who exhibit social, emotional and/or behavioral needs that warrant intervention above Tier 1 alone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en-US" sz="2400" dirty="0" smtClean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latin typeface="+mj-lt"/>
                <a:cs typeface="Calibri" panose="020F0502020204030204" pitchFamily="34" charset="0"/>
              </a:rPr>
              <a:t>Implemented in addition to Tier 1</a:t>
            </a:r>
            <a:endParaRPr lang="en-US" altLang="en-US" sz="2400" dirty="0">
              <a:latin typeface="+mj-lt"/>
              <a:ea typeface="ＭＳ Ｐゴシック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en-US" sz="2400" dirty="0" smtClean="0">
              <a:latin typeface="+mj-lt"/>
              <a:ea typeface="ＭＳ Ｐゴシック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latin typeface="+mj-lt"/>
                <a:ea typeface="ＭＳ Ｐゴシック" panose="020B0600070205080204" pitchFamily="34" charset="-128"/>
              </a:rPr>
              <a:t>Quick </a:t>
            </a:r>
            <a:r>
              <a:rPr lang="en-US" altLang="en-US" sz="2400" dirty="0">
                <a:latin typeface="+mj-lt"/>
                <a:ea typeface="ＭＳ Ｐゴシック" panose="020B0600070205080204" pitchFamily="34" charset="-128"/>
              </a:rPr>
              <a:t>and efficient</a:t>
            </a:r>
          </a:p>
          <a:p>
            <a:pPr marL="688975" lvl="2" indent="-339725"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latin typeface="+mj-lt"/>
              </a:rPr>
              <a:t>Limited assessment data and minimal expertise needed to select </a:t>
            </a:r>
            <a:r>
              <a:rPr lang="en-US" altLang="en-US" sz="2000" dirty="0" smtClean="0">
                <a:latin typeface="+mj-lt"/>
              </a:rPr>
              <a:t>and implement an </a:t>
            </a:r>
            <a:r>
              <a:rPr lang="en-US" altLang="en-US" sz="2000" dirty="0">
                <a:latin typeface="+mj-lt"/>
              </a:rPr>
              <a:t>appropriate intervention for the student</a:t>
            </a:r>
            <a:endParaRPr lang="en-US" altLang="en-US" sz="2000" dirty="0">
              <a:latin typeface="+mj-lt"/>
              <a:ea typeface="ＭＳ Ｐゴシック" panose="020B0600070205080204" pitchFamily="34" charset="-128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altLang="en-US" sz="2400" dirty="0" smtClean="0">
              <a:latin typeface="+mj-lt"/>
              <a:cs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altLang="en-US" sz="2400" dirty="0">
              <a:latin typeface="+mj-lt"/>
              <a:cs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altLang="en-US" sz="2400" dirty="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8" name="Shape 3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24400" y="761999"/>
            <a:ext cx="4419600" cy="5257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49286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="" xmlns:a16="http://schemas.microsoft.com/office/drawing/2014/main" id="{3B774D6E-5405-CE44-8503-9DB1597DE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574" y="371252"/>
            <a:ext cx="8187447" cy="781495"/>
          </a:xfrm>
        </p:spPr>
        <p:txBody>
          <a:bodyPr/>
          <a:lstStyle/>
          <a:p>
            <a:r>
              <a:rPr lang="en-US" altLang="en-US" dirty="0" smtClean="0"/>
              <a:t>Tier 2 is a process not just an intervention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7B306795-C806-D646-A546-BDA2F56D012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16641" y="1748405"/>
            <a:ext cx="3962400" cy="43434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Tier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2 and 3 </a:t>
            </a:r>
            <a:r>
              <a:rPr lang="en-US" altLang="en-US" sz="2000" dirty="0">
                <a:ea typeface="ＭＳ Ｐゴシック" panose="020B0600070205080204" pitchFamily="34" charset="-128"/>
              </a:rPr>
              <a:t>is a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coordinated problem-solving process </a:t>
            </a:r>
            <a:r>
              <a:rPr lang="en-US" altLang="en-US" sz="2000" dirty="0">
                <a:ea typeface="ＭＳ Ｐゴシック" panose="020B0600070205080204" pitchFamily="34" charset="-128"/>
              </a:rPr>
              <a:t>that we wrap around a child not just an intervention</a:t>
            </a:r>
          </a:p>
          <a:p>
            <a:pPr marL="0" indent="0">
              <a:buNone/>
              <a:defRPr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marL="288925" lvl="1" indent="-279400"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Proactively detecting students who need intervention</a:t>
            </a:r>
          </a:p>
          <a:p>
            <a:pPr marL="288925" lvl="1" indent="-279400"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Matching students to intervention</a:t>
            </a:r>
          </a:p>
          <a:p>
            <a:pPr marL="288925" lvl="1" indent="-279400"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Gathering baseline data</a:t>
            </a:r>
          </a:p>
          <a:p>
            <a:pPr marL="288925" lvl="1" indent="-279400"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Implementing the intervention</a:t>
            </a:r>
          </a:p>
          <a:p>
            <a:pPr marL="288925" lvl="1" indent="-279400"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Monitoring progress</a:t>
            </a:r>
          </a:p>
          <a:p>
            <a:pPr marL="288925" lvl="1" indent="-279400"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Meeting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>
              <a:buFont typeface="Wingdings 2" panose="05020102010507070707" pitchFamily="18" charset="2"/>
              <a:buChar char=""/>
              <a:defRPr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1">
              <a:buFont typeface="Wingdings 2" panose="05020102010507070707" pitchFamily="18" charset="2"/>
              <a:buChar char=""/>
              <a:defRPr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1">
              <a:buFont typeface="Wingdings 2" panose="05020102010507070707" pitchFamily="18" charset="2"/>
              <a:buChar char=""/>
              <a:defRPr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1">
              <a:buFont typeface="Wingdings 2" panose="05020102010507070707" pitchFamily="18" charset="2"/>
              <a:buChar char=""/>
              <a:defRPr/>
            </a:pP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pic>
        <p:nvPicPr>
          <p:cNvPr id="9" name="Shape 3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43400" y="1133697"/>
            <a:ext cx="4800600" cy="5257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86968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xmlns="" id="{A9024967-10FA-BE41-B806-E8EA515D8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81" y="422672"/>
            <a:ext cx="8458200" cy="678655"/>
          </a:xfrm>
        </p:spPr>
        <p:txBody>
          <a:bodyPr/>
          <a:lstStyle/>
          <a:p>
            <a:r>
              <a:rPr lang="en-US" altLang="en-US" dirty="0"/>
              <a:t>How does a student go from Tier 1 to </a:t>
            </a:r>
            <a:r>
              <a:rPr lang="en-US" altLang="en-US"/>
              <a:t>Tier </a:t>
            </a:r>
            <a:r>
              <a:rPr lang="en-US" altLang="en-US" smtClean="0"/>
              <a:t>2?</a:t>
            </a:r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373B6D9-640E-3B4C-B7C2-D656B5BBB7DD}"/>
              </a:ext>
            </a:extLst>
          </p:cNvPr>
          <p:cNvSpPr txBox="1"/>
          <p:nvPr/>
        </p:nvSpPr>
        <p:spPr>
          <a:xfrm>
            <a:off x="19050" y="1779982"/>
            <a:ext cx="408141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u="sng" dirty="0">
                <a:latin typeface="Calibri Regular"/>
                <a:ea typeface="ＭＳ Ｐゴシック" panose="020B0600070205080204" pitchFamily="34" charset="-128"/>
              </a:rPr>
              <a:t>Proactive detection </a:t>
            </a:r>
            <a:r>
              <a:rPr lang="en-US" sz="2400" dirty="0">
                <a:latin typeface="Calibri Regular"/>
                <a:ea typeface="ＭＳ Ｐゴシック" panose="020B0600070205080204" pitchFamily="34" charset="-128"/>
              </a:rPr>
              <a:t>of students who may be in need of intervention</a:t>
            </a:r>
            <a:br>
              <a:rPr lang="en-US" sz="2400" dirty="0">
                <a:latin typeface="Calibri Regular"/>
                <a:ea typeface="ＭＳ Ｐゴシック" panose="020B0600070205080204" pitchFamily="34" charset="-128"/>
              </a:rPr>
            </a:br>
            <a:endParaRPr lang="en-US" sz="2400" dirty="0">
              <a:latin typeface="Calibri Regular"/>
              <a:ea typeface="ＭＳ Ｐゴシック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 Regular"/>
                <a:ea typeface="ＭＳ Ｐゴシック" panose="020B0600070205080204" pitchFamily="34" charset="-128"/>
              </a:rPr>
              <a:t>Use of existing data capturing warning indicators (“kitchen sink”)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 Regular"/>
                <a:ea typeface="ＭＳ Ｐゴシック" panose="020B0600070205080204" pitchFamily="34" charset="-128"/>
              </a:rPr>
              <a:t>Universal and/or targeted screening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 Regular"/>
                <a:ea typeface="ＭＳ Ｐゴシック" panose="020B0600070205080204" pitchFamily="34" charset="-128"/>
              </a:rPr>
              <a:t>Structured Teacher Nomination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fld id="{B0F82FE6-B108-5447-BE63-714EAE7E00A7}" type="slidenum">
              <a:rPr lang="en-US" altLang="en-US" smtClean="0">
                <a:solidFill>
                  <a:schemeClr val="tx2"/>
                </a:solidFill>
                <a:latin typeface="Calibri Regular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dirty="0">
              <a:solidFill>
                <a:schemeClr val="tx2"/>
              </a:solidFill>
              <a:latin typeface="Calibri Regular"/>
            </a:endParaRPr>
          </a:p>
        </p:txBody>
      </p:sp>
      <p:pic>
        <p:nvPicPr>
          <p:cNvPr id="7" name="Shape 3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29051" y="914400"/>
            <a:ext cx="5334001" cy="540299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rved Left Arrow 3"/>
          <p:cNvSpPr/>
          <p:nvPr/>
        </p:nvSpPr>
        <p:spPr>
          <a:xfrm rot="12076234">
            <a:off x="4049053" y="2409783"/>
            <a:ext cx="761116" cy="1355815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655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066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Existing Social, Emotional, and Behavior Screening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46414"/>
            <a:ext cx="8370888" cy="4324350"/>
          </a:xfrm>
        </p:spPr>
        <p:txBody>
          <a:bodyPr/>
          <a:lstStyle/>
          <a:p>
            <a:r>
              <a:rPr lang="en-US" altLang="en-US" sz="2200" b="1" dirty="0" smtClean="0">
                <a:latin typeface="Calisto MT" panose="02040603050505030304" pitchFamily="18" charset="0"/>
                <a:ea typeface="ＭＳ Ｐゴシック" panose="020B0600070205080204" pitchFamily="34" charset="-128"/>
              </a:rPr>
              <a:t>Free screening tools</a:t>
            </a:r>
          </a:p>
          <a:p>
            <a:pPr lvl="1"/>
            <a:r>
              <a:rPr lang="en-US" altLang="en-US" sz="2000" dirty="0" smtClean="0">
                <a:latin typeface="Calisto MT" panose="02040603050505030304" pitchFamily="18" charset="0"/>
                <a:ea typeface="ＭＳ Ｐゴシック" panose="020B0600070205080204" pitchFamily="34" charset="-128"/>
              </a:rPr>
              <a:t>Student </a:t>
            </a:r>
            <a:r>
              <a:rPr lang="en-US" altLang="en-US" sz="2000" dirty="0">
                <a:latin typeface="Calisto MT" panose="02040603050505030304" pitchFamily="18" charset="0"/>
                <a:ea typeface="ＭＳ Ｐゴシック" panose="020B0600070205080204" pitchFamily="34" charset="-128"/>
              </a:rPr>
              <a:t>Risk Screening Scale (Externalizing &amp; Internalizing)</a:t>
            </a:r>
          </a:p>
          <a:p>
            <a:pPr lvl="1"/>
            <a:r>
              <a:rPr lang="en-US" altLang="en-US" sz="2000" dirty="0">
                <a:latin typeface="Calisto MT" panose="02040603050505030304" pitchFamily="18" charset="0"/>
                <a:ea typeface="ＭＳ Ｐゴシック" panose="020B0600070205080204" pitchFamily="34" charset="-128"/>
              </a:rPr>
              <a:t>Brief Externalizing and Internalizing Screener for Youth (BEISY)</a:t>
            </a:r>
          </a:p>
          <a:p>
            <a:pPr lvl="1"/>
            <a:r>
              <a:rPr lang="en-US" altLang="en-US" sz="2000" dirty="0" smtClean="0">
                <a:latin typeface="Calisto MT" panose="02040603050505030304" pitchFamily="18" charset="0"/>
                <a:ea typeface="ＭＳ Ｐゴシック" panose="020B0600070205080204" pitchFamily="34" charset="-128"/>
              </a:rPr>
              <a:t>Youth Internalizing &amp; Externalizing Problem Screeners (YIPS &amp; YEP)</a:t>
            </a:r>
          </a:p>
          <a:p>
            <a:pPr lvl="1"/>
            <a:r>
              <a:rPr lang="en-US" altLang="en-US" sz="2000" dirty="0">
                <a:latin typeface="Calisto MT" panose="02040603050505030304" pitchFamily="18" charset="0"/>
                <a:ea typeface="ＭＳ Ｐゴシック" panose="020B0600070205080204" pitchFamily="34" charset="-128"/>
              </a:rPr>
              <a:t>Strengths and Difficulties </a:t>
            </a:r>
            <a:r>
              <a:rPr lang="en-US" altLang="en-US" sz="2000" dirty="0" smtClean="0">
                <a:latin typeface="Calisto MT" panose="02040603050505030304" pitchFamily="18" charset="0"/>
                <a:ea typeface="ＭＳ Ｐゴシック" panose="020B0600070205080204" pitchFamily="34" charset="-128"/>
              </a:rPr>
              <a:t>Questionnaire (SDQ)</a:t>
            </a:r>
            <a:endParaRPr lang="en-US" altLang="en-US" sz="2000" dirty="0">
              <a:latin typeface="Calisto MT" panose="02040603050505030304" pitchFamily="18" charset="0"/>
              <a:ea typeface="ＭＳ Ｐゴシック" panose="020B0600070205080204" pitchFamily="34" charset="-128"/>
            </a:endParaRPr>
          </a:p>
          <a:p>
            <a:pPr lvl="1"/>
            <a:endParaRPr lang="en-US" altLang="en-US" sz="2000" dirty="0" smtClean="0">
              <a:latin typeface="Calisto MT" panose="0204060305050503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 sz="2200" b="1" dirty="0" smtClean="0">
                <a:latin typeface="Calisto MT" panose="02040603050505030304" pitchFamily="18" charset="0"/>
                <a:ea typeface="ＭＳ Ｐゴシック" panose="020B0600070205080204" pitchFamily="34" charset="-128"/>
              </a:rPr>
              <a:t>Commercially available screening tools</a:t>
            </a:r>
          </a:p>
          <a:p>
            <a:pPr lvl="1"/>
            <a:r>
              <a:rPr lang="en-US" altLang="en-US" sz="2000" dirty="0" smtClean="0">
                <a:latin typeface="Calisto MT" panose="02040603050505030304" pitchFamily="18" charset="0"/>
                <a:ea typeface="ＭＳ Ｐゴシック" panose="020B0600070205080204" pitchFamily="34" charset="-128"/>
              </a:rPr>
              <a:t>Review360 </a:t>
            </a:r>
            <a:r>
              <a:rPr lang="en-US" altLang="en-US" sz="2000" dirty="0">
                <a:latin typeface="Calisto MT" panose="02040603050505030304" pitchFamily="18" charset="0"/>
                <a:ea typeface="ＭＳ Ｐゴシック" panose="020B0600070205080204" pitchFamily="34" charset="-128"/>
              </a:rPr>
              <a:t>(Student internalizing behavior screener &amp; Student externalizing behavior screener)</a:t>
            </a:r>
          </a:p>
          <a:p>
            <a:pPr lvl="1"/>
            <a:r>
              <a:rPr lang="en-US" altLang="en-US" sz="2000" dirty="0">
                <a:latin typeface="Calisto MT" panose="02040603050505030304" pitchFamily="18" charset="0"/>
                <a:ea typeface="ＭＳ Ｐゴシック" panose="020B0600070205080204" pitchFamily="34" charset="-128"/>
              </a:rPr>
              <a:t>Social, Academic, Emotional Behavior Risk Screener (SAEBRS; FBL)</a:t>
            </a:r>
          </a:p>
          <a:p>
            <a:pPr lvl="1"/>
            <a:r>
              <a:rPr lang="en-US" altLang="en-US" sz="2000" dirty="0">
                <a:latin typeface="Calisto MT" panose="02040603050505030304" pitchFamily="18" charset="0"/>
                <a:ea typeface="ＭＳ Ｐゴシック" panose="020B0600070205080204" pitchFamily="34" charset="-128"/>
              </a:rPr>
              <a:t>Systematic Screener for Behavioral Disorders (SSBD)</a:t>
            </a:r>
          </a:p>
          <a:p>
            <a:pPr lvl="1"/>
            <a:r>
              <a:rPr lang="en-US" altLang="en-US" sz="2000" dirty="0">
                <a:latin typeface="Calisto MT" panose="02040603050505030304" pitchFamily="18" charset="0"/>
                <a:ea typeface="ＭＳ Ｐゴシック" panose="020B0600070205080204" pitchFamily="34" charset="-128"/>
              </a:rPr>
              <a:t>Behavior and Emotional Screening Scale (BASC)</a:t>
            </a:r>
          </a:p>
          <a:p>
            <a:pPr lvl="1"/>
            <a:r>
              <a:rPr lang="en-US" altLang="en-US" sz="2000" dirty="0" smtClean="0">
                <a:latin typeface="Calisto MT" panose="02040603050505030304" pitchFamily="18" charset="0"/>
                <a:ea typeface="ＭＳ Ｐゴシック" panose="020B0600070205080204" pitchFamily="34" charset="-128"/>
              </a:rPr>
              <a:t>Social Skills Improvement System – Screener (SSIS-S)</a:t>
            </a:r>
          </a:p>
          <a:p>
            <a:pPr lvl="1"/>
            <a:r>
              <a:rPr lang="en-US" altLang="en-US" sz="2000" dirty="0" smtClean="0">
                <a:latin typeface="Calisto MT" panose="02040603050505030304" pitchFamily="18" charset="0"/>
                <a:ea typeface="ＭＳ Ｐゴシック" panose="020B0600070205080204" pitchFamily="34" charset="-128"/>
              </a:rPr>
              <a:t>DESSA-Mini</a:t>
            </a:r>
          </a:p>
        </p:txBody>
      </p:sp>
    </p:spTree>
    <p:extLst>
      <p:ext uri="{BB962C8B-B14F-4D97-AF65-F5344CB8AC3E}">
        <p14:creationId xmlns:p14="http://schemas.microsoft.com/office/powerpoint/2010/main" val="35676299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3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A2DCF0"/>
      </a:accent1>
      <a:accent2>
        <a:srgbClr val="00A9D9"/>
      </a:accent2>
      <a:accent3>
        <a:srgbClr val="1C74AE"/>
      </a:accent3>
      <a:accent4>
        <a:srgbClr val="81CAAA"/>
      </a:accent4>
      <a:accent5>
        <a:srgbClr val="918485"/>
      </a:accent5>
      <a:accent6>
        <a:srgbClr val="A08AB0"/>
      </a:accent6>
      <a:hlink>
        <a:srgbClr val="CC9900"/>
      </a:hlink>
      <a:folHlink>
        <a:srgbClr val="96A9A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40472</TotalTime>
  <Words>2885</Words>
  <Application>Microsoft Office PowerPoint</Application>
  <PresentationFormat>On-screen Show (4:3)</PresentationFormat>
  <Paragraphs>561</Paragraphs>
  <Slides>48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6" baseType="lpstr">
      <vt:lpstr>MS Mincho</vt:lpstr>
      <vt:lpstr>ＭＳ Ｐゴシック</vt:lpstr>
      <vt:lpstr>ＭＳ Ｐゴシック</vt:lpstr>
      <vt:lpstr>Aharoni</vt:lpstr>
      <vt:lpstr>Arial</vt:lpstr>
      <vt:lpstr>Calibri</vt:lpstr>
      <vt:lpstr>Calibri Light</vt:lpstr>
      <vt:lpstr>Calibri Regular</vt:lpstr>
      <vt:lpstr>Calisto MT</vt:lpstr>
      <vt:lpstr>Courier New</vt:lpstr>
      <vt:lpstr>Franklin Gothic Book</vt:lpstr>
      <vt:lpstr>Geneva</vt:lpstr>
      <vt:lpstr>Perpetua</vt:lpstr>
      <vt:lpstr>Times New Roman</vt:lpstr>
      <vt:lpstr>Verdana</vt:lpstr>
      <vt:lpstr>Wingdings</vt:lpstr>
      <vt:lpstr>Wingdings 2</vt:lpstr>
      <vt:lpstr>Equity</vt:lpstr>
      <vt:lpstr> Intervention Programming from Beginning to End: Matching, Mapping, Monitoring, and Meeting</vt:lpstr>
      <vt:lpstr>What makes a behavior a problem?</vt:lpstr>
      <vt:lpstr>What is the definition of a problem/need?</vt:lpstr>
      <vt:lpstr>What indicates a social, emotional, or behavioral need for intervention?</vt:lpstr>
      <vt:lpstr>PowerPoint Presentation</vt:lpstr>
      <vt:lpstr>What is Tier 2?</vt:lpstr>
      <vt:lpstr>Tier 2 is a process not just an intervention</vt:lpstr>
      <vt:lpstr>How does a student go from Tier 1 to Tier 2?</vt:lpstr>
      <vt:lpstr>Existing Social, Emotional, and Behavior Screening Tools</vt:lpstr>
      <vt:lpstr>The ‘What’  Structured problem-solving process </vt:lpstr>
      <vt:lpstr>PowerPoint Presentation</vt:lpstr>
      <vt:lpstr>PowerPoint Presentation</vt:lpstr>
      <vt:lpstr>PowerPoint Presentation</vt:lpstr>
      <vt:lpstr>PowerPoint Presentation</vt:lpstr>
      <vt:lpstr>Root Cause Analysis</vt:lpstr>
      <vt:lpstr>Why a menu of evidence-based interventions?</vt:lpstr>
      <vt:lpstr>Tier 2 Root Cause Analysis to Determine Why the Problem is Happening</vt:lpstr>
      <vt:lpstr>PowerPoint Presentation</vt:lpstr>
      <vt:lpstr>Acquisition vs. Performance</vt:lpstr>
      <vt:lpstr>PowerPoint Presentation</vt:lpstr>
      <vt:lpstr>Student Intervention Matching - Form</vt:lpstr>
      <vt:lpstr>PowerPoint Presentation</vt:lpstr>
      <vt:lpstr>PowerPoint Presentation</vt:lpstr>
      <vt:lpstr>Performance-Based Intervention Behavior Contract</vt:lpstr>
      <vt:lpstr>Behavior Contract:  Student Characteristics</vt:lpstr>
      <vt:lpstr>Behavior Contract:  Active Ingredients</vt:lpstr>
      <vt:lpstr>Difference Between Effective and Ineffective Behavior Contracts</vt:lpstr>
      <vt:lpstr>Performance-Based Intervention Class Pass Intervention </vt:lpstr>
      <vt:lpstr>CPI Implementation Steps</vt:lpstr>
      <vt:lpstr>Class Pass Intervention:  Student Characteristics</vt:lpstr>
      <vt:lpstr>Class Pass Intervention: Active Ingredients</vt:lpstr>
      <vt:lpstr>Example of a Class Pass</vt:lpstr>
      <vt:lpstr>Acquisition-Based Interventions</vt:lpstr>
      <vt:lpstr>Example evidence-based curriculum</vt:lpstr>
      <vt:lpstr>PowerPoint Presentation</vt:lpstr>
      <vt:lpstr>PowerPoint Presentation</vt:lpstr>
      <vt:lpstr>Mapping out a Plan (MAP) Focusing on the Active Ingredients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Monitoring Intervention Fidelity </vt:lpstr>
      <vt:lpstr>PowerPoint Presentation</vt:lpstr>
      <vt:lpstr>PowerPoint Presentation</vt:lpstr>
      <vt:lpstr>PowerPoint Presentation</vt:lpstr>
      <vt:lpstr>Meeting to Make a Data-Driven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Tier II Interventions</dc:title>
  <dc:creator>Clay</dc:creator>
  <cp:lastModifiedBy>Clayton R Cook</cp:lastModifiedBy>
  <cp:revision>276</cp:revision>
  <cp:lastPrinted>2011-03-02T20:35:28Z</cp:lastPrinted>
  <dcterms:created xsi:type="dcterms:W3CDTF">2013-09-08T20:49:05Z</dcterms:created>
  <dcterms:modified xsi:type="dcterms:W3CDTF">2019-09-30T14:16:02Z</dcterms:modified>
</cp:coreProperties>
</file>