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5"/>
  </p:notesMasterIdLst>
  <p:sldIdLst>
    <p:sldId id="273" r:id="rId3"/>
    <p:sldId id="275" r:id="rId4"/>
    <p:sldId id="468" r:id="rId5"/>
    <p:sldId id="459" r:id="rId6"/>
    <p:sldId id="466" r:id="rId7"/>
    <p:sldId id="467" r:id="rId8"/>
    <p:sldId id="340" r:id="rId9"/>
    <p:sldId id="458" r:id="rId10"/>
    <p:sldId id="461" r:id="rId11"/>
    <p:sldId id="464" r:id="rId12"/>
    <p:sldId id="465" r:id="rId13"/>
    <p:sldId id="463" r:id="rId14"/>
    <p:sldId id="469" r:id="rId15"/>
    <p:sldId id="470" r:id="rId16"/>
    <p:sldId id="258" r:id="rId17"/>
    <p:sldId id="259" r:id="rId18"/>
    <p:sldId id="260" r:id="rId19"/>
    <p:sldId id="472" r:id="rId20"/>
    <p:sldId id="473" r:id="rId21"/>
    <p:sldId id="474" r:id="rId22"/>
    <p:sldId id="471" r:id="rId23"/>
    <p:sldId id="435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2170BC-80F1-42CC-BCDF-BC73C3377D69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AAB52B5-3239-4128-9F9B-EA2E2036A585}">
      <dgm:prSet phldrT="[Text]"/>
      <dgm:spPr/>
      <dgm:t>
        <a:bodyPr/>
        <a:lstStyle/>
        <a:p>
          <a:r>
            <a:rPr lang="en-US" dirty="0"/>
            <a:t>Iowa Core</a:t>
          </a:r>
        </a:p>
      </dgm:t>
    </dgm:pt>
    <dgm:pt modelId="{0E912F7B-834F-4BB5-984F-B3F28D392741}" type="parTrans" cxnId="{D4298D58-5AC1-4BB5-BC13-5CC6205DD384}">
      <dgm:prSet/>
      <dgm:spPr/>
      <dgm:t>
        <a:bodyPr/>
        <a:lstStyle/>
        <a:p>
          <a:endParaRPr lang="en-US"/>
        </a:p>
      </dgm:t>
    </dgm:pt>
    <dgm:pt modelId="{7AAE3B5E-F9FF-4672-9D93-E6BC7577087E}" type="sibTrans" cxnId="{D4298D58-5AC1-4BB5-BC13-5CC6205DD384}">
      <dgm:prSet/>
      <dgm:spPr/>
      <dgm:t>
        <a:bodyPr/>
        <a:lstStyle/>
        <a:p>
          <a:endParaRPr lang="en-US"/>
        </a:p>
      </dgm:t>
    </dgm:pt>
    <dgm:pt modelId="{2F5B1E42-A34D-4FAD-9AFE-9E2306CA0CE5}">
      <dgm:prSet phldrT="[Text]"/>
      <dgm:spPr/>
      <dgm:t>
        <a:bodyPr/>
        <a:lstStyle/>
        <a:p>
          <a:r>
            <a:rPr lang="en-US" dirty="0"/>
            <a:t>PLDs</a:t>
          </a:r>
        </a:p>
      </dgm:t>
    </dgm:pt>
    <dgm:pt modelId="{446CC7B9-B70F-4DC7-9EDB-BDB6A0809570}" type="parTrans" cxnId="{CCA07EB2-9463-4CB0-B142-71599A2BF94C}">
      <dgm:prSet/>
      <dgm:spPr/>
      <dgm:t>
        <a:bodyPr/>
        <a:lstStyle/>
        <a:p>
          <a:endParaRPr lang="en-US"/>
        </a:p>
      </dgm:t>
    </dgm:pt>
    <dgm:pt modelId="{EEA703E9-3660-44A6-9FD6-92FDA35172DF}" type="sibTrans" cxnId="{CCA07EB2-9463-4CB0-B142-71599A2BF94C}">
      <dgm:prSet/>
      <dgm:spPr/>
      <dgm:t>
        <a:bodyPr/>
        <a:lstStyle/>
        <a:p>
          <a:endParaRPr lang="en-US"/>
        </a:p>
      </dgm:t>
    </dgm:pt>
    <dgm:pt modelId="{DB221EDF-CD70-42CB-9494-01E9F8FB7590}">
      <dgm:prSet phldrT="[Text]"/>
      <dgm:spPr/>
      <dgm:t>
        <a:bodyPr/>
        <a:lstStyle/>
        <a:p>
          <a:r>
            <a:rPr lang="en-US" dirty="0"/>
            <a:t>Standard Setting</a:t>
          </a:r>
        </a:p>
      </dgm:t>
    </dgm:pt>
    <dgm:pt modelId="{2762CBD2-7846-4561-B4C4-0B69E565EF45}" type="parTrans" cxnId="{64B89FDF-5541-4462-9B63-4EEBB644C2BF}">
      <dgm:prSet/>
      <dgm:spPr/>
      <dgm:t>
        <a:bodyPr/>
        <a:lstStyle/>
        <a:p>
          <a:endParaRPr lang="en-US"/>
        </a:p>
      </dgm:t>
    </dgm:pt>
    <dgm:pt modelId="{1C375618-B2CD-4801-82EF-30C81D97DD21}" type="sibTrans" cxnId="{64B89FDF-5541-4462-9B63-4EEBB644C2BF}">
      <dgm:prSet/>
      <dgm:spPr/>
      <dgm:t>
        <a:bodyPr/>
        <a:lstStyle/>
        <a:p>
          <a:endParaRPr lang="en-US"/>
        </a:p>
      </dgm:t>
    </dgm:pt>
    <dgm:pt modelId="{B7B04544-CA35-447F-81B2-AB1C1893EEB5}" type="pres">
      <dgm:prSet presAssocID="{632170BC-80F1-42CC-BCDF-BC73C3377D69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8076B154-CB7B-4869-BF37-63498B6638C8}" type="pres">
      <dgm:prSet presAssocID="{6AAB52B5-3239-4128-9F9B-EA2E2036A585}" presName="Accent1" presStyleCnt="0"/>
      <dgm:spPr/>
    </dgm:pt>
    <dgm:pt modelId="{1B72EF0A-1FC9-4CEA-B28F-C4EA08D17975}" type="pres">
      <dgm:prSet presAssocID="{6AAB52B5-3239-4128-9F9B-EA2E2036A585}" presName="Accent" presStyleLbl="node1" presStyleIdx="0" presStyleCnt="3"/>
      <dgm:spPr>
        <a:solidFill>
          <a:schemeClr val="accent4"/>
        </a:solidFill>
      </dgm:spPr>
    </dgm:pt>
    <dgm:pt modelId="{7D005D71-A8C7-41BB-8650-BB87A580C0EC}" type="pres">
      <dgm:prSet presAssocID="{6AAB52B5-3239-4128-9F9B-EA2E2036A585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E975B0-39CD-4B2F-A7CE-8BD905DF6EBD}" type="pres">
      <dgm:prSet presAssocID="{2F5B1E42-A34D-4FAD-9AFE-9E2306CA0CE5}" presName="Accent2" presStyleCnt="0"/>
      <dgm:spPr/>
    </dgm:pt>
    <dgm:pt modelId="{857CF1F3-D45B-4133-A24F-A76834887C15}" type="pres">
      <dgm:prSet presAssocID="{2F5B1E42-A34D-4FAD-9AFE-9E2306CA0CE5}" presName="Accent" presStyleLbl="node1" presStyleIdx="1" presStyleCnt="3"/>
      <dgm:spPr>
        <a:solidFill>
          <a:srgbClr val="FDF287"/>
        </a:solidFill>
      </dgm:spPr>
    </dgm:pt>
    <dgm:pt modelId="{D46F82B5-C4EB-4D6E-9A6D-7C53AB16752B}" type="pres">
      <dgm:prSet presAssocID="{2F5B1E42-A34D-4FAD-9AFE-9E2306CA0CE5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93A689-B3B1-4BCE-825D-3A4307C76D46}" type="pres">
      <dgm:prSet presAssocID="{DB221EDF-CD70-42CB-9494-01E9F8FB7590}" presName="Accent3" presStyleCnt="0"/>
      <dgm:spPr/>
    </dgm:pt>
    <dgm:pt modelId="{0F59E587-5A8E-4060-B3DB-3273180142F3}" type="pres">
      <dgm:prSet presAssocID="{DB221EDF-CD70-42CB-9494-01E9F8FB7590}" presName="Accent" presStyleLbl="node1" presStyleIdx="2" presStyleCnt="3"/>
      <dgm:spPr>
        <a:solidFill>
          <a:schemeClr val="accent4"/>
        </a:solidFill>
      </dgm:spPr>
    </dgm:pt>
    <dgm:pt modelId="{BEBEE201-AD3A-46E1-8F8D-ACF89B0A4161}" type="pres">
      <dgm:prSet presAssocID="{DB221EDF-CD70-42CB-9494-01E9F8FB7590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CA07EB2-9463-4CB0-B142-71599A2BF94C}" srcId="{632170BC-80F1-42CC-BCDF-BC73C3377D69}" destId="{2F5B1E42-A34D-4FAD-9AFE-9E2306CA0CE5}" srcOrd="1" destOrd="0" parTransId="{446CC7B9-B70F-4DC7-9EDB-BDB6A0809570}" sibTransId="{EEA703E9-3660-44A6-9FD6-92FDA35172DF}"/>
    <dgm:cxn modelId="{C56EFF43-BB86-4CEB-A36A-219586AF51DF}" type="presOf" srcId="{632170BC-80F1-42CC-BCDF-BC73C3377D69}" destId="{B7B04544-CA35-447F-81B2-AB1C1893EEB5}" srcOrd="0" destOrd="0" presId="urn:microsoft.com/office/officeart/2009/layout/CircleArrowProcess"/>
    <dgm:cxn modelId="{A6B114A2-CC66-4C94-A217-7B7799C15C18}" type="presOf" srcId="{DB221EDF-CD70-42CB-9494-01E9F8FB7590}" destId="{BEBEE201-AD3A-46E1-8F8D-ACF89B0A4161}" srcOrd="0" destOrd="0" presId="urn:microsoft.com/office/officeart/2009/layout/CircleArrowProcess"/>
    <dgm:cxn modelId="{D4298D58-5AC1-4BB5-BC13-5CC6205DD384}" srcId="{632170BC-80F1-42CC-BCDF-BC73C3377D69}" destId="{6AAB52B5-3239-4128-9F9B-EA2E2036A585}" srcOrd="0" destOrd="0" parTransId="{0E912F7B-834F-4BB5-984F-B3F28D392741}" sibTransId="{7AAE3B5E-F9FF-4672-9D93-E6BC7577087E}"/>
    <dgm:cxn modelId="{AB55B6FE-CD69-4AC8-9278-F513F3422602}" type="presOf" srcId="{2F5B1E42-A34D-4FAD-9AFE-9E2306CA0CE5}" destId="{D46F82B5-C4EB-4D6E-9A6D-7C53AB16752B}" srcOrd="0" destOrd="0" presId="urn:microsoft.com/office/officeart/2009/layout/CircleArrowProcess"/>
    <dgm:cxn modelId="{82DB1C5E-3829-426D-B452-168A391711C3}" type="presOf" srcId="{6AAB52B5-3239-4128-9F9B-EA2E2036A585}" destId="{7D005D71-A8C7-41BB-8650-BB87A580C0EC}" srcOrd="0" destOrd="0" presId="urn:microsoft.com/office/officeart/2009/layout/CircleArrowProcess"/>
    <dgm:cxn modelId="{64B89FDF-5541-4462-9B63-4EEBB644C2BF}" srcId="{632170BC-80F1-42CC-BCDF-BC73C3377D69}" destId="{DB221EDF-CD70-42CB-9494-01E9F8FB7590}" srcOrd="2" destOrd="0" parTransId="{2762CBD2-7846-4561-B4C4-0B69E565EF45}" sibTransId="{1C375618-B2CD-4801-82EF-30C81D97DD21}"/>
    <dgm:cxn modelId="{C79C08BA-0A72-4E5A-954B-9D7F12EBD68A}" type="presParOf" srcId="{B7B04544-CA35-447F-81B2-AB1C1893EEB5}" destId="{8076B154-CB7B-4869-BF37-63498B6638C8}" srcOrd="0" destOrd="0" presId="urn:microsoft.com/office/officeart/2009/layout/CircleArrowProcess"/>
    <dgm:cxn modelId="{5849752B-876C-42B5-8BCD-1C43B804282E}" type="presParOf" srcId="{8076B154-CB7B-4869-BF37-63498B6638C8}" destId="{1B72EF0A-1FC9-4CEA-B28F-C4EA08D17975}" srcOrd="0" destOrd="0" presId="urn:microsoft.com/office/officeart/2009/layout/CircleArrowProcess"/>
    <dgm:cxn modelId="{A3D9789D-E6DA-45CB-A15C-1FF197C84BB1}" type="presParOf" srcId="{B7B04544-CA35-447F-81B2-AB1C1893EEB5}" destId="{7D005D71-A8C7-41BB-8650-BB87A580C0EC}" srcOrd="1" destOrd="0" presId="urn:microsoft.com/office/officeart/2009/layout/CircleArrowProcess"/>
    <dgm:cxn modelId="{34822DD4-8C46-4BEB-AE09-147BAA1BF47C}" type="presParOf" srcId="{B7B04544-CA35-447F-81B2-AB1C1893EEB5}" destId="{52E975B0-39CD-4B2F-A7CE-8BD905DF6EBD}" srcOrd="2" destOrd="0" presId="urn:microsoft.com/office/officeart/2009/layout/CircleArrowProcess"/>
    <dgm:cxn modelId="{9A13E363-0EA3-4430-8043-A58BCD06B60C}" type="presParOf" srcId="{52E975B0-39CD-4B2F-A7CE-8BD905DF6EBD}" destId="{857CF1F3-D45B-4133-A24F-A76834887C15}" srcOrd="0" destOrd="0" presId="urn:microsoft.com/office/officeart/2009/layout/CircleArrowProcess"/>
    <dgm:cxn modelId="{2D5A424D-EF55-4370-8465-D6857AEDC959}" type="presParOf" srcId="{B7B04544-CA35-447F-81B2-AB1C1893EEB5}" destId="{D46F82B5-C4EB-4D6E-9A6D-7C53AB16752B}" srcOrd="3" destOrd="0" presId="urn:microsoft.com/office/officeart/2009/layout/CircleArrowProcess"/>
    <dgm:cxn modelId="{A25F3F51-5E65-48BF-A5BE-EB68C7F21183}" type="presParOf" srcId="{B7B04544-CA35-447F-81B2-AB1C1893EEB5}" destId="{6B93A689-B3B1-4BCE-825D-3A4307C76D46}" srcOrd="4" destOrd="0" presId="urn:microsoft.com/office/officeart/2009/layout/CircleArrowProcess"/>
    <dgm:cxn modelId="{52391084-386A-46ED-846B-38DD21BB94A8}" type="presParOf" srcId="{6B93A689-B3B1-4BCE-825D-3A4307C76D46}" destId="{0F59E587-5A8E-4060-B3DB-3273180142F3}" srcOrd="0" destOrd="0" presId="urn:microsoft.com/office/officeart/2009/layout/CircleArrowProcess"/>
    <dgm:cxn modelId="{8867B88D-2D00-44BA-ACF0-76558D2EF650}" type="presParOf" srcId="{B7B04544-CA35-447F-81B2-AB1C1893EEB5}" destId="{BEBEE201-AD3A-46E1-8F8D-ACF89B0A4161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835CF4-4479-43AA-ACAC-F7B78DB534DA}" type="doc">
      <dgm:prSet loTypeId="urn:microsoft.com/office/officeart/2016/7/layout/BasicLinearProcessNumbered" loCatId="process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23EBB3AC-7CBF-4604-BD49-F12DFF3C53E1}">
      <dgm:prSet custT="1"/>
      <dgm:spPr/>
      <dgm:t>
        <a:bodyPr/>
        <a:lstStyle/>
        <a:p>
          <a:r>
            <a:rPr lang="en-US" sz="2000" dirty="0"/>
            <a:t>Will be determined after the standard setting in the summer of 2019.  Will be established on the scale score metric.  </a:t>
          </a:r>
        </a:p>
      </dgm:t>
    </dgm:pt>
    <dgm:pt modelId="{2583F532-BB5B-491A-9380-2CDDDA7AE526}" type="parTrans" cxnId="{A67C9EEF-2C14-4545-8DB4-8C1F529DFCCB}">
      <dgm:prSet/>
      <dgm:spPr/>
      <dgm:t>
        <a:bodyPr/>
        <a:lstStyle/>
        <a:p>
          <a:endParaRPr lang="en-US"/>
        </a:p>
      </dgm:t>
    </dgm:pt>
    <dgm:pt modelId="{199E7CA0-6A91-4A11-B7E1-08DD557EB233}" type="sibTrans" cxnId="{A67C9EEF-2C14-4545-8DB4-8C1F529DFCCB}">
      <dgm:prSet phldrT="1" phldr="0"/>
      <dgm:spPr/>
      <dgm:t>
        <a:bodyPr/>
        <a:lstStyle/>
        <a:p>
          <a:endParaRPr lang="en-US"/>
        </a:p>
      </dgm:t>
    </dgm:pt>
    <dgm:pt modelId="{8B825762-7D92-40A9-8BFB-6EDD166FE42C}">
      <dgm:prSet custT="1"/>
      <dgm:spPr/>
      <dgm:t>
        <a:bodyPr/>
        <a:lstStyle/>
        <a:p>
          <a:r>
            <a:rPr lang="en-US" sz="2000" dirty="0"/>
            <a:t>Will be determined after the Spring 2020 administration after two consecutive years of testing.  </a:t>
          </a:r>
        </a:p>
      </dgm:t>
    </dgm:pt>
    <dgm:pt modelId="{ADD1B78D-8902-4E14-8C34-4EDA4A61EB83}" type="parTrans" cxnId="{02BCE7E9-7EFB-48FE-BD1A-61544238C521}">
      <dgm:prSet/>
      <dgm:spPr/>
      <dgm:t>
        <a:bodyPr/>
        <a:lstStyle/>
        <a:p>
          <a:endParaRPr lang="en-US"/>
        </a:p>
      </dgm:t>
    </dgm:pt>
    <dgm:pt modelId="{6EDC03C3-0DFA-4E3A-8396-53082B136421}" type="sibTrans" cxnId="{02BCE7E9-7EFB-48FE-BD1A-61544238C521}">
      <dgm:prSet phldrT="2" phldr="0"/>
      <dgm:spPr/>
      <dgm:t>
        <a:bodyPr/>
        <a:lstStyle/>
        <a:p>
          <a:r>
            <a:rPr lang="en-US" dirty="0"/>
            <a:t>Growth</a:t>
          </a:r>
        </a:p>
      </dgm:t>
    </dgm:pt>
    <dgm:pt modelId="{10381FB6-9983-42B2-B900-AE4C0330C97F}">
      <dgm:prSet custT="1"/>
      <dgm:spPr/>
      <dgm:t>
        <a:bodyPr/>
        <a:lstStyle/>
        <a:p>
          <a:endParaRPr lang="en-US" sz="2000" dirty="0"/>
        </a:p>
      </dgm:t>
    </dgm:pt>
    <dgm:pt modelId="{D52AA0E9-0F2B-4BD1-8E7F-B0E284F5BD8D}" type="parTrans" cxnId="{10116E84-2053-48A7-A0F7-1B63862FD346}">
      <dgm:prSet/>
      <dgm:spPr/>
      <dgm:t>
        <a:bodyPr/>
        <a:lstStyle/>
        <a:p>
          <a:endParaRPr lang="en-US"/>
        </a:p>
      </dgm:t>
    </dgm:pt>
    <dgm:pt modelId="{D183E88B-7473-4541-B204-E7110A9400A7}" type="sibTrans" cxnId="{10116E84-2053-48A7-A0F7-1B63862FD346}">
      <dgm:prSet phldrT="3" phldr="0"/>
      <dgm:spPr/>
      <dgm:t>
        <a:bodyPr/>
        <a:lstStyle/>
        <a:p>
          <a:endParaRPr lang="en-US" dirty="0"/>
        </a:p>
      </dgm:t>
    </dgm:pt>
    <dgm:pt modelId="{750AF8D8-6D8B-4040-9615-EDF64B2426CD}" type="pres">
      <dgm:prSet presAssocID="{D5835CF4-4479-43AA-ACAC-F7B78DB534DA}" presName="Name0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5322C41-8483-2C42-A0C3-DC97FB76D6C3}" type="pres">
      <dgm:prSet presAssocID="{23EBB3AC-7CBF-4604-BD49-F12DFF3C53E1}" presName="compositeNode" presStyleCnt="0">
        <dgm:presLayoutVars>
          <dgm:bulletEnabled val="1"/>
        </dgm:presLayoutVars>
      </dgm:prSet>
      <dgm:spPr/>
    </dgm:pt>
    <dgm:pt modelId="{A900A5B3-D8F3-B147-BEEB-1E6396BC327B}" type="pres">
      <dgm:prSet presAssocID="{23EBB3AC-7CBF-4604-BD49-F12DFF3C53E1}" presName="bgRect" presStyleLbl="bgAccFollowNode1" presStyleIdx="0" presStyleCnt="2"/>
      <dgm:spPr/>
      <dgm:t>
        <a:bodyPr/>
        <a:lstStyle/>
        <a:p>
          <a:endParaRPr lang="en-US"/>
        </a:p>
      </dgm:t>
    </dgm:pt>
    <dgm:pt modelId="{85538160-6AA5-E548-B9FF-FF635D631ABF}" type="pres">
      <dgm:prSet presAssocID="{199E7CA0-6A91-4A11-B7E1-08DD557EB233}" presName="sibTransNodeCircle" presStyleLbl="alignNode1" presStyleIdx="0" presStyleCnt="4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6ACE434E-4366-4748-A556-B585557065C2}" type="pres">
      <dgm:prSet presAssocID="{23EBB3AC-7CBF-4604-BD49-F12DFF3C53E1}" presName="bottomLine" presStyleLbl="alignNode1" presStyleIdx="1" presStyleCnt="4">
        <dgm:presLayoutVars/>
      </dgm:prSet>
      <dgm:spPr/>
    </dgm:pt>
    <dgm:pt modelId="{841835F9-AC82-AF4D-90C3-BA27C9C163C6}" type="pres">
      <dgm:prSet presAssocID="{23EBB3AC-7CBF-4604-BD49-F12DFF3C53E1}" presName="nodeText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6DC965-6028-204E-9551-1FDEB13D80AA}" type="pres">
      <dgm:prSet presAssocID="{199E7CA0-6A91-4A11-B7E1-08DD557EB233}" presName="sibTrans" presStyleCnt="0"/>
      <dgm:spPr/>
    </dgm:pt>
    <dgm:pt modelId="{BCCE4348-13EA-AE4E-BD96-06F65579A7B9}" type="pres">
      <dgm:prSet presAssocID="{8B825762-7D92-40A9-8BFB-6EDD166FE42C}" presName="compositeNode" presStyleCnt="0">
        <dgm:presLayoutVars>
          <dgm:bulletEnabled val="1"/>
        </dgm:presLayoutVars>
      </dgm:prSet>
      <dgm:spPr/>
    </dgm:pt>
    <dgm:pt modelId="{18A2CB92-835A-374A-9594-4457C409E0E9}" type="pres">
      <dgm:prSet presAssocID="{8B825762-7D92-40A9-8BFB-6EDD166FE42C}" presName="bgRect" presStyleLbl="bgAccFollowNode1" presStyleIdx="1" presStyleCnt="2"/>
      <dgm:spPr/>
      <dgm:t>
        <a:bodyPr/>
        <a:lstStyle/>
        <a:p>
          <a:endParaRPr lang="en-US"/>
        </a:p>
      </dgm:t>
    </dgm:pt>
    <dgm:pt modelId="{40C7A8F5-E8D8-9C4B-83D3-6789139E0F19}" type="pres">
      <dgm:prSet presAssocID="{6EDC03C3-0DFA-4E3A-8396-53082B136421}" presName="sibTransNodeCircle" presStyleLbl="alignNode1" presStyleIdx="2" presStyleCnt="4" custLinFactNeighborX="0" custLinFactNeighborY="1609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3D082AE1-AE83-6A46-86AB-08535A84A08D}" type="pres">
      <dgm:prSet presAssocID="{8B825762-7D92-40A9-8BFB-6EDD166FE42C}" presName="bottomLine" presStyleLbl="alignNode1" presStyleIdx="3" presStyleCnt="4">
        <dgm:presLayoutVars/>
      </dgm:prSet>
      <dgm:spPr/>
    </dgm:pt>
    <dgm:pt modelId="{E6FB7CB6-452E-B14B-96C8-F20195565E46}" type="pres">
      <dgm:prSet presAssocID="{8B825762-7D92-40A9-8BFB-6EDD166FE42C}" presName="nodeText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5DF5D14-4842-7F41-B2C8-B685FD1AABF7}" type="presOf" srcId="{6EDC03C3-0DFA-4E3A-8396-53082B136421}" destId="{40C7A8F5-E8D8-9C4B-83D3-6789139E0F19}" srcOrd="0" destOrd="0" presId="urn:microsoft.com/office/officeart/2016/7/layout/BasicLinearProcessNumbered"/>
    <dgm:cxn modelId="{920AD5B3-8501-1643-B069-A99540327495}" type="presOf" srcId="{23EBB3AC-7CBF-4604-BD49-F12DFF3C53E1}" destId="{A900A5B3-D8F3-B147-BEEB-1E6396BC327B}" srcOrd="0" destOrd="0" presId="urn:microsoft.com/office/officeart/2016/7/layout/BasicLinearProcessNumbered"/>
    <dgm:cxn modelId="{5B0E2EAA-F59B-4430-83F0-6ED2E3F5C81C}" type="presOf" srcId="{10381FB6-9983-42B2-B900-AE4C0330C97F}" destId="{E6FB7CB6-452E-B14B-96C8-F20195565E46}" srcOrd="0" destOrd="1" presId="urn:microsoft.com/office/officeart/2016/7/layout/BasicLinearProcessNumbered"/>
    <dgm:cxn modelId="{96C10FAA-861C-904D-A94D-FA4AA23B2A06}" type="presOf" srcId="{8B825762-7D92-40A9-8BFB-6EDD166FE42C}" destId="{E6FB7CB6-452E-B14B-96C8-F20195565E46}" srcOrd="1" destOrd="0" presId="urn:microsoft.com/office/officeart/2016/7/layout/BasicLinearProcessNumbered"/>
    <dgm:cxn modelId="{39B66855-5B0A-8241-A36B-1EFFA3F31C4F}" type="presOf" srcId="{199E7CA0-6A91-4A11-B7E1-08DD557EB233}" destId="{85538160-6AA5-E548-B9FF-FF635D631ABF}" srcOrd="0" destOrd="0" presId="urn:microsoft.com/office/officeart/2016/7/layout/BasicLinearProcessNumbered"/>
    <dgm:cxn modelId="{10116E84-2053-48A7-A0F7-1B63862FD346}" srcId="{8B825762-7D92-40A9-8BFB-6EDD166FE42C}" destId="{10381FB6-9983-42B2-B900-AE4C0330C97F}" srcOrd="0" destOrd="0" parTransId="{D52AA0E9-0F2B-4BD1-8E7F-B0E284F5BD8D}" sibTransId="{D183E88B-7473-4541-B204-E7110A9400A7}"/>
    <dgm:cxn modelId="{0FC2B047-327B-3A43-929F-7061A5102ED8}" type="presOf" srcId="{8B825762-7D92-40A9-8BFB-6EDD166FE42C}" destId="{18A2CB92-835A-374A-9594-4457C409E0E9}" srcOrd="0" destOrd="0" presId="urn:microsoft.com/office/officeart/2016/7/layout/BasicLinearProcessNumbered"/>
    <dgm:cxn modelId="{02BCE7E9-7EFB-48FE-BD1A-61544238C521}" srcId="{D5835CF4-4479-43AA-ACAC-F7B78DB534DA}" destId="{8B825762-7D92-40A9-8BFB-6EDD166FE42C}" srcOrd="1" destOrd="0" parTransId="{ADD1B78D-8902-4E14-8C34-4EDA4A61EB83}" sibTransId="{6EDC03C3-0DFA-4E3A-8396-53082B136421}"/>
    <dgm:cxn modelId="{5A53C3A8-D3C6-9C4F-8DEE-9CA1C31C8F75}" type="presOf" srcId="{23EBB3AC-7CBF-4604-BD49-F12DFF3C53E1}" destId="{841835F9-AC82-AF4D-90C3-BA27C9C163C6}" srcOrd="1" destOrd="0" presId="urn:microsoft.com/office/officeart/2016/7/layout/BasicLinearProcessNumbered"/>
    <dgm:cxn modelId="{A67C9EEF-2C14-4545-8DB4-8C1F529DFCCB}" srcId="{D5835CF4-4479-43AA-ACAC-F7B78DB534DA}" destId="{23EBB3AC-7CBF-4604-BD49-F12DFF3C53E1}" srcOrd="0" destOrd="0" parTransId="{2583F532-BB5B-491A-9380-2CDDDA7AE526}" sibTransId="{199E7CA0-6A91-4A11-B7E1-08DD557EB233}"/>
    <dgm:cxn modelId="{D9EE12AA-C99B-DF4B-BFC9-7334888D4AC4}" type="presOf" srcId="{D5835CF4-4479-43AA-ACAC-F7B78DB534DA}" destId="{750AF8D8-6D8B-4040-9615-EDF64B2426CD}" srcOrd="0" destOrd="0" presId="urn:microsoft.com/office/officeart/2016/7/layout/BasicLinearProcessNumbered"/>
    <dgm:cxn modelId="{8B6C9FAA-6EB5-D141-8651-5BA432DFE813}" type="presParOf" srcId="{750AF8D8-6D8B-4040-9615-EDF64B2426CD}" destId="{95322C41-8483-2C42-A0C3-DC97FB76D6C3}" srcOrd="0" destOrd="0" presId="urn:microsoft.com/office/officeart/2016/7/layout/BasicLinearProcessNumbered"/>
    <dgm:cxn modelId="{F99E038C-62ED-D54F-BC5D-6B09BAE33FCA}" type="presParOf" srcId="{95322C41-8483-2C42-A0C3-DC97FB76D6C3}" destId="{A900A5B3-D8F3-B147-BEEB-1E6396BC327B}" srcOrd="0" destOrd="0" presId="urn:microsoft.com/office/officeart/2016/7/layout/BasicLinearProcessNumbered"/>
    <dgm:cxn modelId="{2ADD3D69-3536-6246-BF2A-5A36B60A9B96}" type="presParOf" srcId="{95322C41-8483-2C42-A0C3-DC97FB76D6C3}" destId="{85538160-6AA5-E548-B9FF-FF635D631ABF}" srcOrd="1" destOrd="0" presId="urn:microsoft.com/office/officeart/2016/7/layout/BasicLinearProcessNumbered"/>
    <dgm:cxn modelId="{8DB5DF8B-2311-3042-A483-5737EE1E12CB}" type="presParOf" srcId="{95322C41-8483-2C42-A0C3-DC97FB76D6C3}" destId="{6ACE434E-4366-4748-A556-B585557065C2}" srcOrd="2" destOrd="0" presId="urn:microsoft.com/office/officeart/2016/7/layout/BasicLinearProcessNumbered"/>
    <dgm:cxn modelId="{16E90EDA-C5F5-9D45-B74F-6448679818FD}" type="presParOf" srcId="{95322C41-8483-2C42-A0C3-DC97FB76D6C3}" destId="{841835F9-AC82-AF4D-90C3-BA27C9C163C6}" srcOrd="3" destOrd="0" presId="urn:microsoft.com/office/officeart/2016/7/layout/BasicLinearProcessNumbered"/>
    <dgm:cxn modelId="{87594102-7854-3E4F-9853-1B715AF46CB0}" type="presParOf" srcId="{750AF8D8-6D8B-4040-9615-EDF64B2426CD}" destId="{1D6DC965-6028-204E-9551-1FDEB13D80AA}" srcOrd="1" destOrd="0" presId="urn:microsoft.com/office/officeart/2016/7/layout/BasicLinearProcessNumbered"/>
    <dgm:cxn modelId="{8017800F-2592-F247-8A3B-C2A69C3FFA0F}" type="presParOf" srcId="{750AF8D8-6D8B-4040-9615-EDF64B2426CD}" destId="{BCCE4348-13EA-AE4E-BD96-06F65579A7B9}" srcOrd="2" destOrd="0" presId="urn:microsoft.com/office/officeart/2016/7/layout/BasicLinearProcessNumbered"/>
    <dgm:cxn modelId="{88FA3EE7-A69D-EE43-BE37-35A56E489E14}" type="presParOf" srcId="{BCCE4348-13EA-AE4E-BD96-06F65579A7B9}" destId="{18A2CB92-835A-374A-9594-4457C409E0E9}" srcOrd="0" destOrd="0" presId="urn:microsoft.com/office/officeart/2016/7/layout/BasicLinearProcessNumbered"/>
    <dgm:cxn modelId="{235F17EC-515B-A24B-9302-02733808234F}" type="presParOf" srcId="{BCCE4348-13EA-AE4E-BD96-06F65579A7B9}" destId="{40C7A8F5-E8D8-9C4B-83D3-6789139E0F19}" srcOrd="1" destOrd="0" presId="urn:microsoft.com/office/officeart/2016/7/layout/BasicLinearProcessNumbered"/>
    <dgm:cxn modelId="{66830683-B3C2-A94E-A74E-DB42451D2114}" type="presParOf" srcId="{BCCE4348-13EA-AE4E-BD96-06F65579A7B9}" destId="{3D082AE1-AE83-6A46-86AB-08535A84A08D}" srcOrd="2" destOrd="0" presId="urn:microsoft.com/office/officeart/2016/7/layout/BasicLinearProcessNumbered"/>
    <dgm:cxn modelId="{C1F34398-4DAD-944C-9359-D39BB40EBE05}" type="presParOf" srcId="{BCCE4348-13EA-AE4E-BD96-06F65579A7B9}" destId="{E6FB7CB6-452E-B14B-96C8-F20195565E46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 xmlns="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538FDF-DD43-49A2-922E-E0703ED4662E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B7BFC-EAAA-4897-87D6-2DC5AB869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305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1322F-3055-4EEA-9CE2-E865062EE05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260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871F0A3-5945-4E35-A6A6-21931E11D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52D3AC8-A1B4-43E0-8991-EEF8BD2CC6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8715D3D-C4CF-4B09-86F8-3904CD712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B688D-05CC-4ABA-A8A0-379B86C9C34D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513571A-CECB-46EF-8CB8-0871042D2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A36BDD1-87EC-4461-AC5E-C5E10017C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3360F-819D-4F0D-9B99-9A9E1D832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553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4429BAD-FF0D-423C-ACAF-6C66B05C9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E2A63C5-0317-4B7E-AC93-12AC4B6402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539713B-941F-4F61-A992-3CC5AB193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B688D-05CC-4ABA-A8A0-379B86C9C34D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F3ABD3C-EE68-4AB5-8B9A-7AAA7E6ED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0E9199B-B402-404F-8C30-ABCD85A9C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3360F-819D-4F0D-9B99-9A9E1D832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885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3435322A-6BD7-4A98-BA26-6158A3E39F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EC97344-2082-4001-B87F-86E33C03D4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1607499-2442-46CD-A71E-3330763F2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B688D-05CC-4ABA-A8A0-379B86C9C34D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06B16A5-BFC3-43F0-A549-7747B4634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580FD49-F0E4-4566-8E8D-920AB3A01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3360F-819D-4F0D-9B99-9A9E1D832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1068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3299915-A82D-4617-A725-EF93B8749B6C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E11B314-FD89-4DF1-A820-35F733347C2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56483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9915-A82D-4617-A725-EF93B8749B6C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B314-FD89-4DF1-A820-35F733347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6672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9915-A82D-4617-A725-EF93B8749B6C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B314-FD89-4DF1-A820-35F733347C2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8898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9915-A82D-4617-A725-EF93B8749B6C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B314-FD89-4DF1-A820-35F733347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28939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9915-A82D-4617-A725-EF93B8749B6C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B314-FD89-4DF1-A820-35F733347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17217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9915-A82D-4617-A725-EF93B8749B6C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B314-FD89-4DF1-A820-35F733347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1180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9915-A82D-4617-A725-EF93B8749B6C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B314-FD89-4DF1-A820-35F733347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5730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9915-A82D-4617-A725-EF93B8749B6C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B314-FD89-4DF1-A820-35F733347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4646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15F1BA6-5E85-4731-A04F-2ACDDEDD0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36E97CC-1D0B-48B1-87F5-1F5A8B886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4601401-423B-4979-8FEF-9E480DFD6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B688D-05CC-4ABA-A8A0-379B86C9C34D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09895CB-330C-4AFF-A45B-C70D0D872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C276D1F-9624-4D5D-8649-E83DC1BEA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3360F-819D-4F0D-9B99-9A9E1D832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6099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9915-A82D-4617-A725-EF93B8749B6C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B314-FD89-4DF1-A820-35F733347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1971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9915-A82D-4617-A725-EF93B8749B6C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B314-FD89-4DF1-A820-35F733347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7864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9915-A82D-4617-A725-EF93B8749B6C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B314-FD89-4DF1-A820-35F733347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2982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tatement and Image Option5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1833" y="418050"/>
            <a:ext cx="4694176" cy="1144958"/>
          </a:xfrm>
        </p:spPr>
        <p:txBody>
          <a:bodyPr anchor="t" anchorCtr="0"/>
          <a:lstStyle>
            <a:lvl1pPr>
              <a:lnSpc>
                <a:spcPts val="4000"/>
              </a:lnSpc>
              <a:defRPr sz="3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1833" y="1695450"/>
            <a:ext cx="6648451" cy="3124201"/>
          </a:xfrm>
        </p:spPr>
        <p:txBody>
          <a:bodyPr/>
          <a:lstStyle>
            <a:lvl1pPr marL="0" indent="0">
              <a:lnSpc>
                <a:spcPts val="1900"/>
              </a:lnSpc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None/>
              <a:defRPr sz="1600" b="0" i="0" kern="0" baseline="0">
                <a:solidFill>
                  <a:srgbClr val="000000"/>
                </a:solidFill>
                <a:latin typeface="+mn-lt"/>
              </a:defRPr>
            </a:lvl1pPr>
            <a:lvl2pPr marL="0" indent="0">
              <a:lnSpc>
                <a:spcPts val="1600"/>
              </a:lnSpc>
              <a:spcBef>
                <a:spcPts val="1701"/>
              </a:spcBef>
              <a:spcAft>
                <a:spcPts val="0"/>
              </a:spcAft>
              <a:buNone/>
              <a:defRPr sz="1200" i="1">
                <a:solidFill>
                  <a:srgbClr val="000000"/>
                </a:solidFill>
              </a:defRPr>
            </a:lvl2pPr>
            <a:lvl3pPr marL="658800" indent="-255600">
              <a:defRPr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4368800" cy="6858000"/>
          </a:xfrm>
          <a:solidFill>
            <a:srgbClr val="BBBBBB"/>
          </a:solidFill>
        </p:spPr>
        <p:txBody>
          <a:bodyPr vert="horz" lIns="0" tIns="2592000" rIns="0" bIns="0" rtlCol="0">
            <a:noAutofit/>
          </a:bodyPr>
          <a:lstStyle>
            <a:lvl1pPr marL="0" marR="0" indent="0" algn="ctr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en-US" sz="1100" dirty="0"/>
            </a:lvl1pPr>
          </a:lstStyle>
          <a:p>
            <a:pPr marL="0" marR="0" lvl="0" indent="0" algn="ctr" defTabSz="9144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dirty="0"/>
              <a:t>Insert photographic image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11286723" y="6504780"/>
            <a:ext cx="0" cy="86400"/>
          </a:xfrm>
          <a:prstGeom prst="line">
            <a:avLst/>
          </a:prstGeom>
          <a:ln w="63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30354" y="6489578"/>
            <a:ext cx="577517" cy="125534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800" b="1">
                <a:solidFill>
                  <a:schemeClr val="bg2"/>
                </a:solidFill>
                <a:latin typeface="+mn-lt"/>
                <a:ea typeface="Lato Light" panose="020F0502020204030203" pitchFamily="34" charset="0"/>
                <a:cs typeface="Lato Light" panose="020F0502020204030203" pitchFamily="34" charset="0"/>
              </a:defRPr>
            </a:lvl1pPr>
          </a:lstStyle>
          <a:p>
            <a:fld id="{DDBE135E-2566-4748-853C-8A3B78F0FB00}" type="slidenum">
              <a:rPr lang="en-GB" smtClean="0">
                <a:solidFill>
                  <a:srgbClr val="003057"/>
                </a:solidFill>
              </a:rPr>
              <a:pPr/>
              <a:t>‹#›</a:t>
            </a:fld>
            <a:endParaRPr lang="en-GB" dirty="0">
              <a:solidFill>
                <a:srgbClr val="0030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078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41751A-491D-4477-B003-F981D3CA4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02B1956-3EC9-4A0C-A7EB-89376883E4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3BC5048-85E4-48AC-A888-AEED791DF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B688D-05CC-4ABA-A8A0-379B86C9C34D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41B1E35-6ADC-4B29-94ED-5D9C52FC3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317C8C4-AE4A-4682-A49A-6DEF76F65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3360F-819D-4F0D-9B99-9A9E1D832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619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B74E1F5-B939-422E-88B7-6FF07A6CA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A5C2030-D277-4A0D-BBA9-FA14F147D6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11160C8-CC8B-495C-A6E3-D457A21FB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6EF4805-BAE3-4EED-85C6-855870AF3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B688D-05CC-4ABA-A8A0-379B86C9C34D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2694266-0899-4ADE-BFFD-9BB515BDA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960C4DB-193E-4799-AB25-1BDEFBD35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3360F-819D-4F0D-9B99-9A9E1D832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0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E9A9880-DB3A-449C-A0B3-190A36850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37D416C-AFEE-47E1-97B2-CCDA482EB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E7ABADA-A7D7-4AB8-84D8-4E7BAE06F9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A67F8D71-1092-4646-BC9B-26A8B484F8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0D4D6CA-0699-4DC4-9847-06635D9FA2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FD4CEA7B-E581-43C7-BBBE-CC01EB786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B688D-05CC-4ABA-A8A0-379B86C9C34D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7048A992-85B6-4C37-9CA4-3822FE29D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5CFC9D4C-47B9-4B01-B959-68E7DDD06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3360F-819D-4F0D-9B99-9A9E1D832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044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8D6E462-166A-4835-BB85-D4967A543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F3D8B6D-5F99-44D6-B558-D2F98E6AA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B688D-05CC-4ABA-A8A0-379B86C9C34D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BB38BE69-4298-4FEB-B794-9B5CAB2E2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9C2E268-4718-4173-9DFE-490A15AA3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3360F-819D-4F0D-9B99-9A9E1D832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457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591F8618-5CA3-4AFB-8351-904FB4408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B688D-05CC-4ABA-A8A0-379B86C9C34D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87910436-AC08-4915-B282-917B4D128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DEDCF25-EB79-43BC-B281-D6A8C6274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3360F-819D-4F0D-9B99-9A9E1D832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373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7DC1613-5D73-43CF-BF53-C5D0F5CDF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2678228-7C61-4BE0-8B0D-71770C33A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926E13E-58C5-4D9D-A342-550C98AD6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6DF25FD-4545-490C-B7CD-AA1242992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B688D-05CC-4ABA-A8A0-379B86C9C34D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067F026-5A43-46E2-B132-27D0CD398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BF89D77-48E8-4E28-AF93-085DC5CC7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3360F-819D-4F0D-9B99-9A9E1D832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425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9312687-FD62-49CF-9D6A-25A8D9ED5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56CD4715-E72E-4EA1-B200-B95A75F9E4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33230B2-6A71-4BD5-9798-6E034BBFFA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0A5FC89-207C-47CD-99D7-74E6BA64D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B688D-05CC-4ABA-A8A0-379B86C9C34D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01677DC-8409-473F-B0D9-AA406920E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A75ACA9-4556-4B8D-92D9-E4193E995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3360F-819D-4F0D-9B99-9A9E1D832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40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BB150C85-F294-41FD-A2F3-8D6FE4C82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0A1FDFE-5604-4AA1-95CD-CE7B43093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DB39828-17EE-44BD-B29F-0742AA6540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B688D-05CC-4ABA-A8A0-379B86C9C34D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2200BF2-C95C-44F6-90DD-6A49C774D1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CF95E75-61B1-4D2A-811B-50002D73C6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3360F-819D-4F0D-9B99-9A9E1D832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140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A9EE0">
            <a:alpha val="6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33299915-A82D-4617-A725-EF93B8749B6C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7E11B314-FD89-4DF1-A820-35F733347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13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6.png@01D4242D.3306A9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cid:image006.png@01D4242D.3306A9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cid:image006.png@01D4242D.3306A9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cid:image006.png@01D4242D.3306A9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cid:image006.png@01D4242D.3306A9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iowa.pearsonaccessnext.com/performance-levels/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0216" y="1770124"/>
            <a:ext cx="11471565" cy="1739347"/>
          </a:xfrm>
        </p:spPr>
        <p:txBody>
          <a:bodyPr>
            <a:normAutofit fontScale="90000"/>
          </a:bodyPr>
          <a:lstStyle/>
          <a:p>
            <a:r>
              <a:rPr lang="en-US" sz="5400" cap="none" dirty="0">
                <a:solidFill>
                  <a:srgbClr val="FFCC00"/>
                </a:solidFill>
                <a:latin typeface="Comic Sans MS" panose="030F0702030302020204" pitchFamily="66" charset="0"/>
              </a:rPr>
              <a:t/>
            </a:r>
            <a:br>
              <a:rPr lang="en-US" sz="5400" cap="none" dirty="0">
                <a:solidFill>
                  <a:srgbClr val="FFCC00"/>
                </a:solidFill>
                <a:latin typeface="Comic Sans MS" panose="030F0702030302020204" pitchFamily="66" charset="0"/>
              </a:rPr>
            </a:br>
            <a:r>
              <a:rPr lang="en-US" sz="5400" cap="none" dirty="0">
                <a:solidFill>
                  <a:srgbClr val="FF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Iowa Statewide Assessment of Student Progress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4270570"/>
            <a:ext cx="9144000" cy="1855910"/>
          </a:xfrm>
        </p:spPr>
        <p:txBody>
          <a:bodyPr>
            <a:normAutofit fontScale="85000" lnSpcReduction="20000"/>
          </a:bodyPr>
          <a:lstStyle/>
          <a:p>
            <a:r>
              <a:rPr lang="en-US" sz="5400" dirty="0"/>
              <a:t>Iowa Statewide Assessment System Advisory Committee meeting</a:t>
            </a:r>
          </a:p>
          <a:p>
            <a:r>
              <a:rPr lang="en-US" sz="5400" dirty="0"/>
              <a:t>April 25, 2019</a:t>
            </a:r>
          </a:p>
        </p:txBody>
      </p:sp>
      <p:pic>
        <p:nvPicPr>
          <p:cNvPr id="4" name="Picture 3" descr="cid:image006.png@01D4242D.3306A9F0"/>
          <p:cNvPicPr/>
          <p:nvPr/>
        </p:nvPicPr>
        <p:blipFill rotWithShape="1"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784" t="1724" r="6528" b="74138"/>
          <a:stretch>
            <a:fillRect/>
          </a:stretch>
        </p:blipFill>
        <p:spPr bwMode="auto">
          <a:xfrm>
            <a:off x="5004498" y="353709"/>
            <a:ext cx="2193743" cy="1879128"/>
          </a:xfrm>
          <a:prstGeom prst="rect">
            <a:avLst/>
          </a:prstGeom>
          <a:ln>
            <a:noFill/>
          </a:ln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171757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FA1087C-8BE5-41DB-ADA7-B1447575F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Standard Setting Method (Lead by Pearson)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734EDAF-139B-4043-B0C3-E36DDAC21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lnSpc>
                <a:spcPct val="122222"/>
              </a:lnSpc>
              <a:spcBef>
                <a:spcPts val="0"/>
              </a:spcBef>
              <a:buClr>
                <a:srgbClr val="000000"/>
              </a:buClr>
              <a:buSzPts val="1400"/>
              <a:buNone/>
            </a:pPr>
            <a:r>
              <a:rPr lang="en-US" sz="2000" b="1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Extended Modified (Yes/No) </a:t>
            </a:r>
            <a:r>
              <a:rPr lang="en-US" sz="2000" b="1" kern="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Angoff</a:t>
            </a:r>
            <a:r>
              <a:rPr lang="en-US" sz="2000" b="1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Method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ts val="1100"/>
              <a:buNone/>
            </a:pPr>
            <a:r>
              <a:rPr lang="en-US" sz="120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(Davis &amp; Moyer, 2015; </a:t>
            </a:r>
            <a:r>
              <a:rPr lang="en-US" sz="1200" kern="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Plake</a:t>
            </a:r>
            <a:r>
              <a:rPr lang="en-US" sz="120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Ferdous, </a:t>
            </a:r>
            <a:r>
              <a:rPr lang="en-US" sz="1200" kern="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Impara</a:t>
            </a:r>
            <a:r>
              <a:rPr lang="en-US" sz="120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&amp; </a:t>
            </a:r>
            <a:r>
              <a:rPr lang="en-US" sz="1200" kern="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Buckendahl</a:t>
            </a:r>
            <a:r>
              <a:rPr lang="en-US" sz="120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2005)</a:t>
            </a:r>
          </a:p>
          <a:p>
            <a:pPr marL="457200" lvl="0" indent="-31750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SzPts val="1400"/>
              <a:buFont typeface="Arial"/>
              <a:buChar char="●"/>
            </a:pPr>
            <a:r>
              <a:rPr lang="en-US" sz="180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Test-centered criterion based method</a:t>
            </a:r>
          </a:p>
          <a:p>
            <a:pPr marL="457200" lvl="0" indent="-317500">
              <a:lnSpc>
                <a:spcPct val="100000"/>
              </a:lnSpc>
              <a:spcBef>
                <a:spcPts val="1000"/>
              </a:spcBef>
              <a:buClr>
                <a:srgbClr val="000000"/>
              </a:buClr>
              <a:buSzPts val="1400"/>
              <a:buFont typeface="Arial"/>
              <a:buChar char="●"/>
            </a:pPr>
            <a:r>
              <a:rPr lang="en-US" sz="18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Content-based judgments from experienced educators</a:t>
            </a:r>
          </a:p>
          <a:p>
            <a:pPr marL="457200" lvl="0" indent="-317500">
              <a:lnSpc>
                <a:spcPct val="100000"/>
              </a:lnSpc>
              <a:spcBef>
                <a:spcPts val="1000"/>
              </a:spcBef>
              <a:buClr>
                <a:srgbClr val="000000"/>
              </a:buClr>
              <a:buSzPts val="1400"/>
              <a:buFont typeface="Arial"/>
              <a:buChar char="●"/>
            </a:pPr>
            <a:r>
              <a:rPr lang="en-US" sz="180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Flexible method for working with different item types and scores and multiple performance levels</a:t>
            </a:r>
          </a:p>
          <a:p>
            <a:pPr marL="457200" lvl="0" indent="-317500">
              <a:lnSpc>
                <a:spcPct val="100000"/>
              </a:lnSpc>
              <a:spcBef>
                <a:spcPts val="1000"/>
              </a:spcBef>
              <a:buClr>
                <a:srgbClr val="000000"/>
              </a:buClr>
              <a:buSzPts val="1400"/>
              <a:buFont typeface="Arial"/>
              <a:buChar char="●"/>
            </a:pPr>
            <a:r>
              <a:rPr lang="en-US" sz="18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Consistent judgment question for items of different point values</a:t>
            </a:r>
          </a:p>
          <a:p>
            <a:pPr marL="457200" lvl="0" indent="-317500">
              <a:lnSpc>
                <a:spcPct val="100000"/>
              </a:lnSpc>
              <a:spcBef>
                <a:spcPts val="1000"/>
              </a:spcBef>
              <a:buClr>
                <a:srgbClr val="000000"/>
              </a:buClr>
              <a:buSzPts val="1400"/>
              <a:buFont typeface="Arial"/>
              <a:buChar char="●"/>
            </a:pPr>
            <a:r>
              <a:rPr lang="en-US" sz="18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Items and stimuli are presented in administration order</a:t>
            </a:r>
          </a:p>
          <a:p>
            <a:pPr marL="457200" lvl="0" indent="-317500">
              <a:lnSpc>
                <a:spcPct val="100000"/>
              </a:lnSpc>
              <a:spcBef>
                <a:spcPts val="1000"/>
              </a:spcBef>
              <a:buClr>
                <a:srgbClr val="000000"/>
              </a:buClr>
              <a:buSzPts val="1400"/>
              <a:buFont typeface="Arial"/>
              <a:buChar char="●"/>
            </a:pPr>
            <a:r>
              <a:rPr lang="en-US" sz="18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Successfully u</a:t>
            </a:r>
            <a:r>
              <a:rPr lang="en-US" sz="180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sed for recommending standards for multiple assessment programs	</a:t>
            </a:r>
          </a:p>
          <a:p>
            <a:pPr marL="914400" lvl="1" indent="-3429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057"/>
              </a:buClr>
              <a:buSzPts val="1800"/>
              <a:buFont typeface="Arial"/>
              <a:buChar char="○"/>
            </a:pPr>
            <a:r>
              <a:rPr lang="en-US" sz="1800" i="1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PARCC</a:t>
            </a:r>
          </a:p>
          <a:p>
            <a:pPr marL="914400" lvl="1" indent="-3429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057"/>
              </a:buClr>
              <a:buSzPts val="1800"/>
              <a:buFont typeface="Arial"/>
              <a:buChar char="○"/>
            </a:pPr>
            <a:r>
              <a:rPr lang="en-US" sz="1800" i="1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MCAS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210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FA1087C-8BE5-41DB-ADA7-B1447575F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Standard Setting Panelists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734EDAF-139B-4043-B0C3-E36DDAC21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122222"/>
              </a:lnSpc>
              <a:spcBef>
                <a:spcPts val="0"/>
              </a:spcBef>
              <a:buClr>
                <a:srgbClr val="000000"/>
              </a:buClr>
              <a:buSzPts val="1400"/>
              <a:buNone/>
            </a:pPr>
            <a:endParaRPr lang="en-US" sz="1800" i="1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ED9DC390-921D-4A78-89CB-D5AB54158B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9920" y="1599837"/>
            <a:ext cx="5557837" cy="4583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990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D4377A3-A6E7-4278-8A65-75BA8A63D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Standard Setting Schedule</a:t>
            </a:r>
            <a:endParaRPr lang="en-US" sz="2800" dirty="0"/>
          </a:p>
        </p:txBody>
      </p:sp>
      <p:pic>
        <p:nvPicPr>
          <p:cNvPr id="12" name="Content Placeholder 11">
            <a:extLst>
              <a:ext uri="{FF2B5EF4-FFF2-40B4-BE49-F238E27FC236}">
                <a16:creationId xmlns="" xmlns:a16="http://schemas.microsoft.com/office/drawing/2014/main" id="{0416D42C-AE7C-40C5-81F8-28B2CAFD9D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78481" y="1744562"/>
            <a:ext cx="5599162" cy="435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1904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2495324"/>
            <a:ext cx="9144000" cy="1309255"/>
          </a:xfrm>
        </p:spPr>
        <p:txBody>
          <a:bodyPr>
            <a:normAutofit/>
          </a:bodyPr>
          <a:lstStyle/>
          <a:p>
            <a:r>
              <a:rPr lang="en-US" sz="4800" dirty="0"/>
              <a:t>Reporting</a:t>
            </a:r>
          </a:p>
        </p:txBody>
      </p:sp>
      <p:pic>
        <p:nvPicPr>
          <p:cNvPr id="4" name="Picture 3" descr="cid:image006.png@01D4242D.3306A9F0"/>
          <p:cNvPicPr/>
          <p:nvPr/>
        </p:nvPicPr>
        <p:blipFill rotWithShape="1"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784" t="1724" r="6528" b="74138"/>
          <a:stretch>
            <a:fillRect/>
          </a:stretch>
        </p:blipFill>
        <p:spPr bwMode="auto">
          <a:xfrm>
            <a:off x="5004498" y="353709"/>
            <a:ext cx="2193743" cy="1879128"/>
          </a:xfrm>
          <a:prstGeom prst="rect">
            <a:avLst/>
          </a:prstGeom>
          <a:ln>
            <a:noFill/>
          </a:ln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812415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7C9514F-F81F-4942-8965-D88718F4F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483476"/>
            <a:ext cx="9875520" cy="1356360"/>
          </a:xfrm>
        </p:spPr>
        <p:txBody>
          <a:bodyPr/>
          <a:lstStyle/>
          <a:p>
            <a:pPr algn="ctr"/>
            <a:r>
              <a:rPr lang="en-US" dirty="0"/>
              <a:t>Reporting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4F51C2B-6FED-4E3B-ABD1-573F717E8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950" y="2057400"/>
            <a:ext cx="10955778" cy="4038600"/>
          </a:xfrm>
        </p:spPr>
        <p:txBody>
          <a:bodyPr/>
          <a:lstStyle/>
          <a:p>
            <a:r>
              <a:rPr lang="en-US" sz="2800" dirty="0"/>
              <a:t>Standard Setting concludes July 26</a:t>
            </a:r>
          </a:p>
          <a:p>
            <a:r>
              <a:rPr lang="en-US" sz="2800" dirty="0"/>
              <a:t>Process and results summarized:  August</a:t>
            </a:r>
          </a:p>
          <a:p>
            <a:r>
              <a:rPr lang="en-US" sz="2800" dirty="0"/>
              <a:t>Review Materials submitted to the State Board of Education: Sept. 4</a:t>
            </a:r>
          </a:p>
          <a:p>
            <a:r>
              <a:rPr lang="en-US" sz="2800" dirty="0"/>
              <a:t>State Board Approval of Standard Setting Results:  September 12</a:t>
            </a:r>
          </a:p>
          <a:p>
            <a:r>
              <a:rPr lang="en-US" sz="2800" dirty="0"/>
              <a:t>Pearson Releases Reports:  mid-October</a:t>
            </a:r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2923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17F3D33-5022-4340-B584-22066B0E0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706" y="685800"/>
            <a:ext cx="9742318" cy="1752599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cs typeface="Times New Roman"/>
              </a:rPr>
              <a:t>Reporting Metrics</a:t>
            </a:r>
            <a:r>
              <a:rPr lang="en-US" dirty="0">
                <a:latin typeface="Times New Roman"/>
                <a:cs typeface="Times New Roman"/>
              </a:rPr>
              <a:t/>
            </a:r>
            <a:br>
              <a:rPr lang="en-US" dirty="0">
                <a:latin typeface="Times New Roman"/>
                <a:cs typeface="Times New Roman"/>
              </a:rPr>
            </a:br>
            <a:endParaRPr lang="en-US" dirty="0">
              <a:latin typeface="Times New Roman"/>
              <a:cs typeface="Times New Roman"/>
            </a:endParaRP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="" xmlns:a16="http://schemas.microsoft.com/office/drawing/2014/main" id="{B2CAE021-7097-40F5-97F7-79488CEF97F4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477818" y="2244437"/>
          <a:ext cx="9882909" cy="38700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78909" y="3075709"/>
            <a:ext cx="12099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Proficiency</a:t>
            </a:r>
          </a:p>
        </p:txBody>
      </p:sp>
    </p:spTree>
    <p:extLst>
      <p:ext uri="{BB962C8B-B14F-4D97-AF65-F5344CB8AC3E}">
        <p14:creationId xmlns:p14="http://schemas.microsoft.com/office/powerpoint/2010/main" val="7999518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127" y="-114366"/>
            <a:ext cx="10018713" cy="2305877"/>
          </a:xfrm>
        </p:spPr>
        <p:txBody>
          <a:bodyPr/>
          <a:lstStyle/>
          <a:p>
            <a:pPr algn="ctr"/>
            <a:r>
              <a:rPr lang="en-US" dirty="0"/>
              <a:t>Reporting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309091" y="1669777"/>
          <a:ext cx="7952509" cy="426656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2755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67693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72451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Test Component</a:t>
                      </a:r>
                    </a:p>
                  </a:txBody>
                  <a:tcPr marL="98042" marR="98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ESSA</a:t>
                      </a:r>
                    </a:p>
                  </a:txBody>
                  <a:tcPr marL="98042" marR="98042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85514">
                <a:tc>
                  <a:txBody>
                    <a:bodyPr/>
                    <a:lstStyle/>
                    <a:p>
                      <a:r>
                        <a:rPr lang="en-US" sz="2000" dirty="0"/>
                        <a:t>Reading</a:t>
                      </a:r>
                    </a:p>
                    <a:p>
                      <a:r>
                        <a:rPr lang="en-US" sz="2000" dirty="0"/>
                        <a:t>(Grades 3 to 11)</a:t>
                      </a:r>
                    </a:p>
                  </a:txBody>
                  <a:tcPr marL="98042" marR="98042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English</a:t>
                      </a:r>
                      <a:r>
                        <a:rPr lang="en-US" sz="2000" baseline="0" dirty="0"/>
                        <a:t> Language Arts</a:t>
                      </a:r>
                      <a:endParaRPr lang="en-US" sz="2000" dirty="0"/>
                    </a:p>
                  </a:txBody>
                  <a:tcPr marL="98042" marR="98042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8551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Language/Writing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(Grades 3 to 11)</a:t>
                      </a:r>
                    </a:p>
                  </a:txBody>
                  <a:tcPr marL="98042" marR="98042"/>
                </a:tc>
                <a:tc vMerge="1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98042" marR="98042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85514">
                <a:tc>
                  <a:txBody>
                    <a:bodyPr/>
                    <a:lstStyle/>
                    <a:p>
                      <a:r>
                        <a:rPr lang="en-US" sz="2000" dirty="0"/>
                        <a:t>Mathematics</a:t>
                      </a:r>
                    </a:p>
                    <a:p>
                      <a:r>
                        <a:rPr lang="en-US" sz="2000" dirty="0"/>
                        <a:t>(Grades 3 to 11)</a:t>
                      </a:r>
                    </a:p>
                  </a:txBody>
                  <a:tcPr marL="98042" marR="98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Mathematics</a:t>
                      </a:r>
                    </a:p>
                  </a:txBody>
                  <a:tcPr marL="98042" marR="98042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85514">
                <a:tc>
                  <a:txBody>
                    <a:bodyPr/>
                    <a:lstStyle/>
                    <a:p>
                      <a:r>
                        <a:rPr lang="en-US" sz="2000" dirty="0"/>
                        <a:t>Science</a:t>
                      </a:r>
                    </a:p>
                    <a:p>
                      <a:r>
                        <a:rPr lang="en-US" sz="2000" dirty="0"/>
                        <a:t>(Grades 5, 8 and 10)</a:t>
                      </a:r>
                    </a:p>
                  </a:txBody>
                  <a:tcPr marL="98042" marR="98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Science</a:t>
                      </a:r>
                    </a:p>
                  </a:txBody>
                  <a:tcPr marL="98042" marR="98042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53153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4733" y="643492"/>
            <a:ext cx="4471502" cy="5836350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52B12874-558F-4D47-AC24-0716D455E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489166"/>
            <a:ext cx="3931920" cy="1737360"/>
          </a:xfrm>
        </p:spPr>
        <p:txBody>
          <a:bodyPr/>
          <a:lstStyle/>
          <a:p>
            <a:r>
              <a:rPr lang="en-US" dirty="0"/>
              <a:t>Reporting at the ESSA level—</a:t>
            </a:r>
            <a:br>
              <a:rPr lang="en-US" dirty="0"/>
            </a:br>
            <a:r>
              <a:rPr lang="en-US" dirty="0"/>
              <a:t>Student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630BFA4-FD7E-4777-904F-E994D1C85C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74321" y="2834640"/>
            <a:ext cx="5029200" cy="3645202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ELA, Math and Science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Scale score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3200" dirty="0" err="1"/>
              <a:t>Cutscores</a:t>
            </a:r>
            <a:r>
              <a:rPr lang="en-US" sz="3200" dirty="0"/>
              <a:t> for proficient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Vertical scale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6787A3E-F1C9-48E5-B153-C7EAF08FBA21}"/>
              </a:ext>
            </a:extLst>
          </p:cNvPr>
          <p:cNvSpPr txBox="1"/>
          <p:nvPr/>
        </p:nvSpPr>
        <p:spPr>
          <a:xfrm rot="19068808">
            <a:off x="4134785" y="3013500"/>
            <a:ext cx="71713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kern="1500" spc="600" dirty="0">
                <a:solidFill>
                  <a:srgbClr val="FF0000"/>
                </a:solidFill>
              </a:rPr>
              <a:t>DRAFT</a:t>
            </a:r>
            <a:endParaRPr lang="en-US" kern="1500" spc="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8530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514" y="643492"/>
            <a:ext cx="4461941" cy="5836350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52B12874-558F-4D47-AC24-0716D455E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2331720"/>
          </a:xfrm>
        </p:spPr>
        <p:txBody>
          <a:bodyPr/>
          <a:lstStyle/>
          <a:p>
            <a:r>
              <a:rPr lang="en-US" dirty="0"/>
              <a:t>Student Reporting at the Domain level 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630BFA4-FD7E-4777-904F-E994D1C85C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74321" y="3831020"/>
            <a:ext cx="5029200" cy="2648821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Percent Correct</a:t>
            </a:r>
            <a:br>
              <a:rPr lang="en-US" sz="3200" dirty="0"/>
            </a:br>
            <a:r>
              <a:rPr lang="en-US" sz="3200" dirty="0"/>
              <a:t>By Domain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85ADFE9F-8B2A-46F3-9F5B-B177141FDC8A}"/>
              </a:ext>
            </a:extLst>
          </p:cNvPr>
          <p:cNvSpPr txBox="1"/>
          <p:nvPr/>
        </p:nvSpPr>
        <p:spPr>
          <a:xfrm rot="19068808">
            <a:off x="4134785" y="3013500"/>
            <a:ext cx="71713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kern="1500" spc="600" dirty="0">
                <a:solidFill>
                  <a:srgbClr val="FF0000"/>
                </a:solidFill>
              </a:rPr>
              <a:t>DRAFT</a:t>
            </a:r>
            <a:endParaRPr lang="en-US" kern="1500" spc="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4800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7164" y="652566"/>
            <a:ext cx="4486641" cy="5818202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52B12874-558F-4D47-AC24-0716D455E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489166"/>
            <a:ext cx="3931920" cy="1737360"/>
          </a:xfrm>
        </p:spPr>
        <p:txBody>
          <a:bodyPr/>
          <a:lstStyle/>
          <a:p>
            <a:r>
              <a:rPr lang="en-US" dirty="0"/>
              <a:t>Reporting at the ESSA level—</a:t>
            </a:r>
            <a:br>
              <a:rPr lang="en-US" dirty="0"/>
            </a:br>
            <a:r>
              <a:rPr lang="en-US" dirty="0"/>
              <a:t>Student Roster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630BFA4-FD7E-4777-904F-E994D1C85C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74321" y="2834640"/>
            <a:ext cx="5029200" cy="3645202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ELA (with Reading and Language/ Writing)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Math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Science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Grouped by Proficiency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Scale Scores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3200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52B08735-0748-42F6-AED8-919A1A6DD579}"/>
              </a:ext>
            </a:extLst>
          </p:cNvPr>
          <p:cNvSpPr txBox="1"/>
          <p:nvPr/>
        </p:nvSpPr>
        <p:spPr>
          <a:xfrm rot="19068808">
            <a:off x="4134785" y="3013500"/>
            <a:ext cx="71713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kern="1500" spc="600" dirty="0">
                <a:solidFill>
                  <a:srgbClr val="FF0000"/>
                </a:solidFill>
              </a:rPr>
              <a:t>DRAFT</a:t>
            </a:r>
            <a:endParaRPr lang="en-US" kern="1500" spc="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212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424619"/>
            <a:ext cx="3931920" cy="1737360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330144"/>
            <a:ext cx="5079124" cy="2880360"/>
          </a:xfrm>
        </p:spPr>
        <p:txBody>
          <a:bodyPr>
            <a:normAutofit/>
          </a:bodyPr>
          <a:lstStyle/>
          <a:p>
            <a:endParaRPr lang="en-US" sz="2000" dirty="0"/>
          </a:p>
          <a:p>
            <a:r>
              <a:rPr lang="en-US" sz="2200" dirty="0"/>
              <a:t>2019 Administration update</a:t>
            </a:r>
          </a:p>
          <a:p>
            <a:r>
              <a:rPr lang="en-US" sz="2200" dirty="0"/>
              <a:t>Standard Setting activities and planning</a:t>
            </a:r>
          </a:p>
          <a:p>
            <a:r>
              <a:rPr lang="en-US" sz="2200" dirty="0"/>
              <a:t>Reporting</a:t>
            </a:r>
          </a:p>
          <a:p>
            <a:r>
              <a:rPr lang="en-US" sz="2200" dirty="0"/>
              <a:t>Questions and Discussion</a:t>
            </a:r>
          </a:p>
          <a:p>
            <a:endParaRPr lang="en-US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5051" b="15051"/>
          <a:stretch>
            <a:fillRect/>
          </a:stretch>
        </p:blipFill>
        <p:spPr>
          <a:xfrm>
            <a:off x="6816436" y="1691881"/>
            <a:ext cx="3384296" cy="2663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9771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460" y="941572"/>
            <a:ext cx="5795886" cy="4529061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52B12874-558F-4D47-AC24-0716D455E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489166"/>
            <a:ext cx="3931920" cy="1737360"/>
          </a:xfrm>
        </p:spPr>
        <p:txBody>
          <a:bodyPr/>
          <a:lstStyle/>
          <a:p>
            <a:r>
              <a:rPr lang="en-US" dirty="0"/>
              <a:t>Group-Level </a:t>
            </a:r>
            <a:br>
              <a:rPr lang="en-US" dirty="0"/>
            </a:br>
            <a:r>
              <a:rPr lang="en-US" dirty="0"/>
              <a:t>Achievement </a:t>
            </a:r>
            <a:br>
              <a:rPr lang="en-US" dirty="0"/>
            </a:br>
            <a:r>
              <a:rPr lang="en-US" dirty="0"/>
              <a:t>Summary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630BFA4-FD7E-4777-904F-E994D1C85C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74321" y="2834640"/>
            <a:ext cx="5029200" cy="3645202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Percent of students in each proficiency category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By School, District and State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3200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EEC0AF63-7334-4D4F-97B8-B769CAC8DBB9}"/>
              </a:ext>
            </a:extLst>
          </p:cNvPr>
          <p:cNvSpPr txBox="1"/>
          <p:nvPr/>
        </p:nvSpPr>
        <p:spPr>
          <a:xfrm rot="19068808">
            <a:off x="5103256" y="3013501"/>
            <a:ext cx="71713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kern="1500" spc="600" dirty="0">
                <a:solidFill>
                  <a:srgbClr val="FF0000"/>
                </a:solidFill>
              </a:rPr>
              <a:t>DRAFT</a:t>
            </a:r>
            <a:endParaRPr lang="en-US" kern="1500" spc="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1939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2834962"/>
            <a:ext cx="9144000" cy="1309255"/>
          </a:xfrm>
        </p:spPr>
        <p:txBody>
          <a:bodyPr>
            <a:normAutofit/>
          </a:bodyPr>
          <a:lstStyle/>
          <a:p>
            <a:r>
              <a:rPr lang="en-US" sz="4800" dirty="0"/>
              <a:t>Questions and Discussion</a:t>
            </a:r>
          </a:p>
        </p:txBody>
      </p:sp>
      <p:pic>
        <p:nvPicPr>
          <p:cNvPr id="4" name="Picture 3" descr="cid:image006.png@01D4242D.3306A9F0"/>
          <p:cNvPicPr/>
          <p:nvPr/>
        </p:nvPicPr>
        <p:blipFill rotWithShape="1"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784" t="1724" r="6528" b="74138"/>
          <a:stretch>
            <a:fillRect/>
          </a:stretch>
        </p:blipFill>
        <p:spPr bwMode="auto">
          <a:xfrm>
            <a:off x="5004498" y="353709"/>
            <a:ext cx="2193743" cy="1879128"/>
          </a:xfrm>
          <a:prstGeom prst="rect">
            <a:avLst/>
          </a:prstGeom>
          <a:ln>
            <a:noFill/>
          </a:ln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87338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Thank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4400" dirty="0"/>
              <a:t>David-Henkhaus@uiowa.edu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310131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2495324"/>
            <a:ext cx="9144000" cy="1309255"/>
          </a:xfrm>
        </p:spPr>
        <p:txBody>
          <a:bodyPr>
            <a:normAutofit/>
          </a:bodyPr>
          <a:lstStyle/>
          <a:p>
            <a:r>
              <a:rPr lang="en-US" sz="4800" dirty="0"/>
              <a:t>Administration Update</a:t>
            </a:r>
          </a:p>
        </p:txBody>
      </p:sp>
      <p:pic>
        <p:nvPicPr>
          <p:cNvPr id="4" name="Picture 3" descr="cid:image006.png@01D4242D.3306A9F0"/>
          <p:cNvPicPr/>
          <p:nvPr/>
        </p:nvPicPr>
        <p:blipFill rotWithShape="1"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784" t="1724" r="6528" b="74138"/>
          <a:stretch>
            <a:fillRect/>
          </a:stretch>
        </p:blipFill>
        <p:spPr bwMode="auto">
          <a:xfrm>
            <a:off x="5004498" y="353709"/>
            <a:ext cx="2193743" cy="1879128"/>
          </a:xfrm>
          <a:prstGeom prst="rect">
            <a:avLst/>
          </a:prstGeom>
          <a:ln>
            <a:noFill/>
          </a:ln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57153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7C9514F-F81F-4942-8965-D88718F4F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483476"/>
            <a:ext cx="9875520" cy="1356360"/>
          </a:xfrm>
        </p:spPr>
        <p:txBody>
          <a:bodyPr/>
          <a:lstStyle/>
          <a:p>
            <a:r>
              <a:rPr lang="en-US" dirty="0"/>
              <a:t>Administration Update (as of 4/24/19)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4F51C2B-6FED-4E3B-ABD1-573F717E8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57400"/>
            <a:ext cx="10217727" cy="4038600"/>
          </a:xfrm>
        </p:spPr>
        <p:txBody>
          <a:bodyPr/>
          <a:lstStyle/>
          <a:p>
            <a:r>
              <a:rPr lang="en-US" sz="2800" dirty="0"/>
              <a:t>Tests we expect to administer:  ~1 million </a:t>
            </a:r>
            <a:br>
              <a:rPr lang="en-US" sz="2800" dirty="0"/>
            </a:br>
            <a:r>
              <a:rPr lang="en-US" sz="2800" dirty="0"/>
              <a:t>(by specific grade/ subject, e.g. Gr 5 Math) </a:t>
            </a:r>
          </a:p>
          <a:p>
            <a:r>
              <a:rPr lang="en-US" sz="2800" dirty="0"/>
              <a:t>Online Tests Administered:  685,000</a:t>
            </a:r>
          </a:p>
          <a:p>
            <a:r>
              <a:rPr lang="en-US" sz="2800" dirty="0"/>
              <a:t>Paper processing is underway</a:t>
            </a:r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009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0B1D863-5AAC-43DA-BC0F-08524EC16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451945"/>
            <a:ext cx="9875520" cy="1356360"/>
          </a:xfrm>
        </p:spPr>
        <p:txBody>
          <a:bodyPr/>
          <a:lstStyle/>
          <a:p>
            <a:r>
              <a:rPr lang="en-US" dirty="0"/>
              <a:t>Administration Update (as of 4/24/19)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A8013A5C-56B1-4D00-B9D4-5B0DAA0179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6946" y="1529255"/>
            <a:ext cx="9527628" cy="5066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812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7C9514F-F81F-4942-8965-D88718F4F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483476"/>
            <a:ext cx="9875520" cy="1356360"/>
          </a:xfrm>
        </p:spPr>
        <p:txBody>
          <a:bodyPr/>
          <a:lstStyle/>
          <a:p>
            <a:r>
              <a:rPr lang="en-US" dirty="0"/>
              <a:t>Administration Update (as of 4/24/19)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4F51C2B-6FED-4E3B-ABD1-573F717E8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57400"/>
            <a:ext cx="10217727" cy="4038600"/>
          </a:xfrm>
        </p:spPr>
        <p:txBody>
          <a:bodyPr/>
          <a:lstStyle/>
          <a:p>
            <a:r>
              <a:rPr lang="en-US" sz="2800" dirty="0"/>
              <a:t>Rangefinding finishing this week</a:t>
            </a:r>
            <a:br>
              <a:rPr lang="en-US" sz="2800" dirty="0"/>
            </a:br>
            <a:endParaRPr lang="en-US" sz="2800" dirty="0"/>
          </a:p>
          <a:p>
            <a:pPr lvl="1"/>
            <a:r>
              <a:rPr lang="en-US" sz="2600" dirty="0"/>
              <a:t>Separate panels for Reading, Writing, Math and Science</a:t>
            </a:r>
            <a:br>
              <a:rPr lang="en-US" sz="2600" dirty="0"/>
            </a:br>
            <a:endParaRPr lang="en-US" sz="2600" dirty="0"/>
          </a:p>
          <a:p>
            <a:pPr lvl="1"/>
            <a:r>
              <a:rPr lang="en-US" sz="2600" dirty="0"/>
              <a:t>Panelists recruited from across Iowa</a:t>
            </a:r>
            <a:br>
              <a:rPr lang="en-US" sz="2600" dirty="0"/>
            </a:br>
            <a:endParaRPr lang="en-US" sz="2600" dirty="0"/>
          </a:p>
          <a:p>
            <a:pPr lvl="1"/>
            <a:r>
              <a:rPr lang="en-US" sz="2600" dirty="0"/>
              <a:t>Identifying exemplars at each score point</a:t>
            </a:r>
            <a:br>
              <a:rPr lang="en-US" sz="2600" dirty="0"/>
            </a:br>
            <a:endParaRPr lang="en-US" sz="2600" dirty="0"/>
          </a:p>
          <a:p>
            <a:pPr lvl="1"/>
            <a:r>
              <a:rPr lang="en-US" sz="2600" dirty="0"/>
              <a:t>Results will be used to create training and validation materials for scoring (human-scored and machine-scored)</a:t>
            </a:r>
          </a:p>
          <a:p>
            <a:pPr lvl="1"/>
            <a:endParaRPr lang="en-US" sz="2600" dirty="0"/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593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2495324"/>
            <a:ext cx="9144000" cy="1309255"/>
          </a:xfrm>
        </p:spPr>
        <p:txBody>
          <a:bodyPr>
            <a:normAutofit lnSpcReduction="10000"/>
          </a:bodyPr>
          <a:lstStyle/>
          <a:p>
            <a:r>
              <a:rPr lang="en-US" sz="4800" dirty="0"/>
              <a:t>Performance Level Descriptors and Standard Setting</a:t>
            </a:r>
          </a:p>
        </p:txBody>
      </p:sp>
      <p:pic>
        <p:nvPicPr>
          <p:cNvPr id="4" name="Picture 3" descr="cid:image006.png@01D4242D.3306A9F0"/>
          <p:cNvPicPr/>
          <p:nvPr/>
        </p:nvPicPr>
        <p:blipFill rotWithShape="1"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784" t="1724" r="6528" b="74138"/>
          <a:stretch>
            <a:fillRect/>
          </a:stretch>
        </p:blipFill>
        <p:spPr bwMode="auto">
          <a:xfrm>
            <a:off x="5004498" y="353709"/>
            <a:ext cx="2193743" cy="1879128"/>
          </a:xfrm>
          <a:prstGeom prst="rect">
            <a:avLst/>
          </a:prstGeom>
          <a:ln>
            <a:noFill/>
          </a:ln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41185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67559" y="609598"/>
            <a:ext cx="6180081" cy="5412829"/>
          </a:xfrm>
        </p:spPr>
        <p:txBody>
          <a:bodyPr/>
          <a:lstStyle/>
          <a:p>
            <a:pPr>
              <a:spcBef>
                <a:spcPts val="2400"/>
              </a:spcBef>
              <a:spcAft>
                <a:spcPts val="3000"/>
              </a:spcAft>
            </a:pPr>
            <a:r>
              <a:rPr lang="en-US" dirty="0"/>
              <a:t>Three-stage Process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sz="4000" dirty="0"/>
              <a:t>from:   Iowa Core</a:t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to:         Thresholds for</a:t>
            </a:r>
            <a:br>
              <a:rPr lang="en-US" sz="4000" dirty="0"/>
            </a:br>
            <a:r>
              <a:rPr lang="en-US" sz="4000" dirty="0"/>
              <a:t>              Student Performance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6096000" y="420415"/>
          <a:ext cx="5707113" cy="58542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6151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E44795A-C8F1-429A-98E6-465139D8D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PLD timelines leading to Standard Setting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D5F4314-DCA7-4EFA-B676-BDE1B003C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Draft PLDs released for Public Comment: April 3</a:t>
            </a:r>
            <a:br>
              <a:rPr lang="en-US" sz="2400" dirty="0"/>
            </a:br>
            <a:r>
              <a:rPr lang="en-US" sz="2400" dirty="0">
                <a:hlinkClick r:id="rId2"/>
              </a:rPr>
              <a:t>http://iowa.pearsonaccessnext.com/performance-levels/</a:t>
            </a:r>
            <a:endParaRPr lang="en-US" sz="2400" dirty="0"/>
          </a:p>
          <a:p>
            <a:r>
              <a:rPr lang="en-US" sz="2400" dirty="0"/>
              <a:t>PLD Educator panels convene to review public comment: April 27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000" dirty="0"/>
              <a:t>English Language Arts--https://uiowa.qualtrics.com/jfe/form/SV_d5QLncmyzMUMqYl Mathematics-- https://uiowa.qualtrics.com/jfe/form/SV_bNoRdxwwNUB3xAh </a:t>
            </a:r>
            <a:br>
              <a:rPr lang="en-US" sz="2000" dirty="0"/>
            </a:br>
            <a:r>
              <a:rPr lang="en-US" sz="2000" dirty="0"/>
              <a:t>Science-- https://uiowa.qualtrics.com/jfe/form/SV_egFfw9AptGA4I1T </a:t>
            </a:r>
          </a:p>
          <a:p>
            <a:r>
              <a:rPr lang="en-US" sz="2400" dirty="0"/>
              <a:t>Iowa Department of Education input: Ongoing – June</a:t>
            </a:r>
          </a:p>
          <a:p>
            <a:r>
              <a:rPr lang="en-US" sz="2400" dirty="0"/>
              <a:t>PLDs ready for use in Standard Setting: July 1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301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370</Words>
  <Application>Microsoft Office PowerPoint</Application>
  <PresentationFormat>Widescreen</PresentationFormat>
  <Paragraphs>93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Calibri</vt:lpstr>
      <vt:lpstr>Calibri Light</vt:lpstr>
      <vt:lpstr>Comic Sans MS</vt:lpstr>
      <vt:lpstr>Corbel</vt:lpstr>
      <vt:lpstr>Lato Light</vt:lpstr>
      <vt:lpstr>Times New Roman</vt:lpstr>
      <vt:lpstr>Office Theme</vt:lpstr>
      <vt:lpstr>Basis</vt:lpstr>
      <vt:lpstr> Iowa Statewide Assessment of Student Progress</vt:lpstr>
      <vt:lpstr>Agenda</vt:lpstr>
      <vt:lpstr>PowerPoint Presentation</vt:lpstr>
      <vt:lpstr>Administration Update (as of 4/24/19)</vt:lpstr>
      <vt:lpstr>Administration Update (as of 4/24/19)</vt:lpstr>
      <vt:lpstr>Administration Update (as of 4/24/19)</vt:lpstr>
      <vt:lpstr>PowerPoint Presentation</vt:lpstr>
      <vt:lpstr>Three-stage Process   from:   Iowa Core  to:         Thresholds for               Student Performance</vt:lpstr>
      <vt:lpstr>PLD timelines leading to Standard Setting</vt:lpstr>
      <vt:lpstr>Standard Setting Method (Lead by Pearson)</vt:lpstr>
      <vt:lpstr>Standard Setting Panelists</vt:lpstr>
      <vt:lpstr>Standard Setting Schedule</vt:lpstr>
      <vt:lpstr>PowerPoint Presentation</vt:lpstr>
      <vt:lpstr>Reporting Timeline</vt:lpstr>
      <vt:lpstr>Reporting Metrics </vt:lpstr>
      <vt:lpstr>Reporting</vt:lpstr>
      <vt:lpstr>Reporting at the ESSA level— Student </vt:lpstr>
      <vt:lpstr>Student Reporting at the Domain level  </vt:lpstr>
      <vt:lpstr>Reporting at the ESSA level— Student Roster </vt:lpstr>
      <vt:lpstr>Group-Level  Achievement  Summary </vt:lpstr>
      <vt:lpstr>PowerPoint Presentation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Iowa Statewide Assessment of Student Progress</dc:title>
  <dc:creator>Hazen, Timothy J</dc:creator>
  <cp:lastModifiedBy>Jon McKenzie [AEA 267]</cp:lastModifiedBy>
  <cp:revision>16</cp:revision>
  <dcterms:created xsi:type="dcterms:W3CDTF">2019-04-22T14:54:01Z</dcterms:created>
  <dcterms:modified xsi:type="dcterms:W3CDTF">2019-04-25T18:07:13Z</dcterms:modified>
</cp:coreProperties>
</file>