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42" r:id="rId3"/>
    <p:sldId id="339" r:id="rId4"/>
    <p:sldId id="272" r:id="rId5"/>
    <p:sldId id="329" r:id="rId6"/>
    <p:sldId id="330" r:id="rId7"/>
    <p:sldId id="333" r:id="rId8"/>
    <p:sldId id="334" r:id="rId9"/>
    <p:sldId id="343" r:id="rId10"/>
    <p:sldId id="344" r:id="rId11"/>
    <p:sldId id="340" r:id="rId12"/>
    <p:sldId id="332" r:id="rId13"/>
    <p:sldId id="284" r:id="rId14"/>
    <p:sldId id="285" r:id="rId15"/>
    <p:sldId id="325" r:id="rId16"/>
    <p:sldId id="286" r:id="rId17"/>
    <p:sldId id="287" r:id="rId18"/>
    <p:sldId id="326" r:id="rId19"/>
    <p:sldId id="288" r:id="rId20"/>
    <p:sldId id="289" r:id="rId21"/>
    <p:sldId id="327" r:id="rId22"/>
    <p:sldId id="290" r:id="rId23"/>
    <p:sldId id="291" r:id="rId24"/>
    <p:sldId id="292" r:id="rId25"/>
    <p:sldId id="328" r:id="rId26"/>
    <p:sldId id="315" r:id="rId27"/>
    <p:sldId id="293" r:id="rId28"/>
    <p:sldId id="34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C88FE-FE68-4C53-AC79-5B2FB089B45C}"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06CC98FC-8430-48B6-841C-6317164E8A3F}">
      <dgm:prSet phldrT="[Text]"/>
      <dgm:spPr/>
      <dgm:t>
        <a:bodyPr/>
        <a:lstStyle/>
        <a:p>
          <a:r>
            <a:rPr lang="en-US" dirty="0" smtClean="0"/>
            <a:t>Invitation</a:t>
          </a:r>
        </a:p>
        <a:p>
          <a:r>
            <a:rPr lang="en-US" dirty="0" smtClean="0"/>
            <a:t>(Meritocracy)</a:t>
          </a:r>
          <a:endParaRPr lang="en-US" dirty="0"/>
        </a:p>
      </dgm:t>
    </dgm:pt>
    <dgm:pt modelId="{33E98BCD-B0EA-46AD-AEEE-9643B5D49FEC}" type="parTrans" cxnId="{3A0F8E94-0971-439C-A39C-301FCC1B457B}">
      <dgm:prSet/>
      <dgm:spPr/>
      <dgm:t>
        <a:bodyPr/>
        <a:lstStyle/>
        <a:p>
          <a:endParaRPr lang="en-US"/>
        </a:p>
      </dgm:t>
    </dgm:pt>
    <dgm:pt modelId="{91A4B99C-542F-429F-9F03-B54096E34389}" type="sibTrans" cxnId="{3A0F8E94-0971-439C-A39C-301FCC1B457B}">
      <dgm:prSet/>
      <dgm:spPr/>
      <dgm:t>
        <a:bodyPr/>
        <a:lstStyle/>
        <a:p>
          <a:endParaRPr lang="en-US"/>
        </a:p>
      </dgm:t>
    </dgm:pt>
    <dgm:pt modelId="{3913FB76-4C36-463A-AEF0-B32C7A712A01}">
      <dgm:prSet phldrT="[Text]"/>
      <dgm:spPr/>
      <dgm:t>
        <a:bodyPr/>
        <a:lstStyle/>
        <a:p>
          <a:r>
            <a:rPr lang="en-US" dirty="0" smtClean="0"/>
            <a:t>Guarantee</a:t>
          </a:r>
        </a:p>
        <a:p>
          <a:r>
            <a:rPr lang="en-US" dirty="0" smtClean="0"/>
            <a:t>(Egalitarianism)</a:t>
          </a:r>
          <a:endParaRPr lang="en-US" dirty="0"/>
        </a:p>
      </dgm:t>
    </dgm:pt>
    <dgm:pt modelId="{175EB32D-71CB-473F-9AD3-37A13E68E7D0}" type="parTrans" cxnId="{CD19850E-552E-4A4C-982C-C3E8AACDAAB4}">
      <dgm:prSet/>
      <dgm:spPr/>
      <dgm:t>
        <a:bodyPr/>
        <a:lstStyle/>
        <a:p>
          <a:endParaRPr lang="en-US"/>
        </a:p>
      </dgm:t>
    </dgm:pt>
    <dgm:pt modelId="{AB1A0335-1F3B-4A06-8A5E-5419A3F91C9B}" type="sibTrans" cxnId="{CD19850E-552E-4A4C-982C-C3E8AACDAAB4}">
      <dgm:prSet/>
      <dgm:spPr/>
      <dgm:t>
        <a:bodyPr/>
        <a:lstStyle/>
        <a:p>
          <a:endParaRPr lang="en-US"/>
        </a:p>
      </dgm:t>
    </dgm:pt>
    <dgm:pt modelId="{37A2C2DF-E18E-4E80-8758-FA9C4933226E}" type="pres">
      <dgm:prSet presAssocID="{21EC88FE-FE68-4C53-AC79-5B2FB089B45C}" presName="cycle" presStyleCnt="0">
        <dgm:presLayoutVars>
          <dgm:dir/>
          <dgm:resizeHandles val="exact"/>
        </dgm:presLayoutVars>
      </dgm:prSet>
      <dgm:spPr/>
      <dgm:t>
        <a:bodyPr/>
        <a:lstStyle/>
        <a:p>
          <a:endParaRPr lang="en-US"/>
        </a:p>
      </dgm:t>
    </dgm:pt>
    <dgm:pt modelId="{4A5248B5-CF39-4E3D-8295-2C0E9227BB1B}" type="pres">
      <dgm:prSet presAssocID="{06CC98FC-8430-48B6-841C-6317164E8A3F}" presName="arrow" presStyleLbl="node1" presStyleIdx="0" presStyleCnt="2">
        <dgm:presLayoutVars>
          <dgm:bulletEnabled val="1"/>
        </dgm:presLayoutVars>
      </dgm:prSet>
      <dgm:spPr/>
      <dgm:t>
        <a:bodyPr/>
        <a:lstStyle/>
        <a:p>
          <a:endParaRPr lang="en-US"/>
        </a:p>
      </dgm:t>
    </dgm:pt>
    <dgm:pt modelId="{65E12276-95BA-4840-9DFC-61905F2379F5}" type="pres">
      <dgm:prSet presAssocID="{3913FB76-4C36-463A-AEF0-B32C7A712A01}" presName="arrow" presStyleLbl="node1" presStyleIdx="1" presStyleCnt="2">
        <dgm:presLayoutVars>
          <dgm:bulletEnabled val="1"/>
        </dgm:presLayoutVars>
      </dgm:prSet>
      <dgm:spPr/>
      <dgm:t>
        <a:bodyPr/>
        <a:lstStyle/>
        <a:p>
          <a:endParaRPr lang="en-US"/>
        </a:p>
      </dgm:t>
    </dgm:pt>
  </dgm:ptLst>
  <dgm:cxnLst>
    <dgm:cxn modelId="{99DD4BDB-143A-48C4-8377-203E9FF648E2}" type="presOf" srcId="{3913FB76-4C36-463A-AEF0-B32C7A712A01}" destId="{65E12276-95BA-4840-9DFC-61905F2379F5}" srcOrd="0" destOrd="0" presId="urn:microsoft.com/office/officeart/2005/8/layout/arrow1"/>
    <dgm:cxn modelId="{CD19850E-552E-4A4C-982C-C3E8AACDAAB4}" srcId="{21EC88FE-FE68-4C53-AC79-5B2FB089B45C}" destId="{3913FB76-4C36-463A-AEF0-B32C7A712A01}" srcOrd="1" destOrd="0" parTransId="{175EB32D-71CB-473F-9AD3-37A13E68E7D0}" sibTransId="{AB1A0335-1F3B-4A06-8A5E-5419A3F91C9B}"/>
    <dgm:cxn modelId="{8FCC9822-6644-4C56-ADBD-52AD1710A8FD}" type="presOf" srcId="{06CC98FC-8430-48B6-841C-6317164E8A3F}" destId="{4A5248B5-CF39-4E3D-8295-2C0E9227BB1B}" srcOrd="0" destOrd="0" presId="urn:microsoft.com/office/officeart/2005/8/layout/arrow1"/>
    <dgm:cxn modelId="{B103DBAB-38B3-4679-B8A8-565FCBD49F99}" type="presOf" srcId="{21EC88FE-FE68-4C53-AC79-5B2FB089B45C}" destId="{37A2C2DF-E18E-4E80-8758-FA9C4933226E}" srcOrd="0" destOrd="0" presId="urn:microsoft.com/office/officeart/2005/8/layout/arrow1"/>
    <dgm:cxn modelId="{3A0F8E94-0971-439C-A39C-301FCC1B457B}" srcId="{21EC88FE-FE68-4C53-AC79-5B2FB089B45C}" destId="{06CC98FC-8430-48B6-841C-6317164E8A3F}" srcOrd="0" destOrd="0" parTransId="{33E98BCD-B0EA-46AD-AEEE-9643B5D49FEC}" sibTransId="{91A4B99C-542F-429F-9F03-B54096E34389}"/>
    <dgm:cxn modelId="{CB0B4BCA-5424-4E44-8144-16A8577DD24B}" type="presParOf" srcId="{37A2C2DF-E18E-4E80-8758-FA9C4933226E}" destId="{4A5248B5-CF39-4E3D-8295-2C0E9227BB1B}" srcOrd="0" destOrd="0" presId="urn:microsoft.com/office/officeart/2005/8/layout/arrow1"/>
    <dgm:cxn modelId="{C5FD76A5-08C6-43FC-BE85-1A47925E971C}" type="presParOf" srcId="{37A2C2DF-E18E-4E80-8758-FA9C4933226E}" destId="{65E12276-95BA-4840-9DFC-61905F2379F5}"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BB29B-88E3-4FEA-B606-2E97BF847469}"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US"/>
        </a:p>
      </dgm:t>
    </dgm:pt>
    <dgm:pt modelId="{4E3318E0-5E01-4A09-AEF9-92F8E7AF9E08}">
      <dgm:prSet phldrT="[Text]" custT="1"/>
      <dgm:spPr/>
      <dgm:t>
        <a:bodyPr/>
        <a:lstStyle/>
        <a:p>
          <a:r>
            <a:rPr lang="en-US" sz="2200" dirty="0" err="1" smtClean="0"/>
            <a:t>Tweeners</a:t>
          </a:r>
          <a:endParaRPr lang="en-US" sz="2200" dirty="0"/>
        </a:p>
      </dgm:t>
    </dgm:pt>
    <dgm:pt modelId="{DF277D6D-313D-4911-B4D9-71474A80BE4A}" type="parTrans" cxnId="{6A111EFF-B0A9-4B5F-9D0D-43237665A108}">
      <dgm:prSet/>
      <dgm:spPr/>
      <dgm:t>
        <a:bodyPr/>
        <a:lstStyle/>
        <a:p>
          <a:endParaRPr lang="en-US"/>
        </a:p>
      </dgm:t>
    </dgm:pt>
    <dgm:pt modelId="{0C9CA5C4-FEF9-4D88-88FA-58C52085129A}" type="sibTrans" cxnId="{6A111EFF-B0A9-4B5F-9D0D-43237665A108}">
      <dgm:prSet/>
      <dgm:spPr/>
      <dgm:t>
        <a:bodyPr/>
        <a:lstStyle/>
        <a:p>
          <a:endParaRPr lang="en-US"/>
        </a:p>
      </dgm:t>
    </dgm:pt>
    <dgm:pt modelId="{F5991670-D3CE-4471-A4F8-6F9F3950A809}">
      <dgm:prSet phldrT="[Text]" custT="1"/>
      <dgm:spPr/>
      <dgm:t>
        <a:bodyPr/>
        <a:lstStyle/>
        <a:p>
          <a:r>
            <a:rPr lang="en-US" sz="2200" dirty="0" smtClean="0"/>
            <a:t>Believers</a:t>
          </a:r>
          <a:endParaRPr lang="en-US" sz="2200" dirty="0"/>
        </a:p>
      </dgm:t>
    </dgm:pt>
    <dgm:pt modelId="{A95E22A3-D23F-4E94-A681-C21C23CC8C38}" type="parTrans" cxnId="{F0564EC6-6FBA-48A3-9FEB-DEEC9DA40978}">
      <dgm:prSet/>
      <dgm:spPr/>
      <dgm:t>
        <a:bodyPr/>
        <a:lstStyle/>
        <a:p>
          <a:endParaRPr lang="en-US"/>
        </a:p>
      </dgm:t>
    </dgm:pt>
    <dgm:pt modelId="{6EFD1D55-B1F2-4B6F-838E-DB44B52AA679}" type="sibTrans" cxnId="{F0564EC6-6FBA-48A3-9FEB-DEEC9DA40978}">
      <dgm:prSet/>
      <dgm:spPr/>
      <dgm:t>
        <a:bodyPr/>
        <a:lstStyle/>
        <a:p>
          <a:endParaRPr lang="en-US"/>
        </a:p>
      </dgm:t>
    </dgm:pt>
    <dgm:pt modelId="{18C13082-B889-4409-966A-AB4DF65C5EB1}">
      <dgm:prSet phldrT="[Text]" custT="1"/>
      <dgm:spPr/>
      <dgm:t>
        <a:bodyPr/>
        <a:lstStyle/>
        <a:p>
          <a:r>
            <a:rPr lang="en-US" sz="2200" dirty="0" smtClean="0"/>
            <a:t>Survivors</a:t>
          </a:r>
          <a:endParaRPr lang="en-US" sz="2200" dirty="0"/>
        </a:p>
      </dgm:t>
    </dgm:pt>
    <dgm:pt modelId="{843B3416-AAC4-4E13-91AF-A058A6A325B8}" type="parTrans" cxnId="{9477937F-1D44-46F4-84DF-281C648918FC}">
      <dgm:prSet/>
      <dgm:spPr/>
      <dgm:t>
        <a:bodyPr/>
        <a:lstStyle/>
        <a:p>
          <a:endParaRPr lang="en-US"/>
        </a:p>
      </dgm:t>
    </dgm:pt>
    <dgm:pt modelId="{4FF0B1C4-9749-4B96-8475-26BE82497723}" type="sibTrans" cxnId="{9477937F-1D44-46F4-84DF-281C648918FC}">
      <dgm:prSet/>
      <dgm:spPr/>
      <dgm:t>
        <a:bodyPr/>
        <a:lstStyle/>
        <a:p>
          <a:endParaRPr lang="en-US"/>
        </a:p>
      </dgm:t>
    </dgm:pt>
    <dgm:pt modelId="{FF7DABD7-F743-4A03-B670-5886D77E7599}">
      <dgm:prSet phldrT="[Text]" custT="1"/>
      <dgm:spPr/>
      <dgm:t>
        <a:bodyPr/>
        <a:lstStyle/>
        <a:p>
          <a:r>
            <a:rPr lang="en-US" sz="2200" b="0" dirty="0" smtClean="0"/>
            <a:t>Fundamentalists</a:t>
          </a:r>
          <a:endParaRPr lang="en-US" sz="2200" b="0" dirty="0"/>
        </a:p>
      </dgm:t>
    </dgm:pt>
    <dgm:pt modelId="{55545A10-AC7D-4478-A514-EB12B5DD72EF}" type="parTrans" cxnId="{35F0619E-7B2B-4319-A8D2-B5CD28B2EABF}">
      <dgm:prSet/>
      <dgm:spPr/>
      <dgm:t>
        <a:bodyPr/>
        <a:lstStyle/>
        <a:p>
          <a:endParaRPr lang="en-US"/>
        </a:p>
      </dgm:t>
    </dgm:pt>
    <dgm:pt modelId="{271E29F1-7153-4756-AA9A-335697EA13C6}" type="sibTrans" cxnId="{35F0619E-7B2B-4319-A8D2-B5CD28B2EABF}">
      <dgm:prSet/>
      <dgm:spPr/>
      <dgm:t>
        <a:bodyPr/>
        <a:lstStyle/>
        <a:p>
          <a:endParaRPr lang="en-US"/>
        </a:p>
      </dgm:t>
    </dgm:pt>
    <dgm:pt modelId="{9DB4BE45-47B6-41A5-8BF7-4FA78A7ECAE8}" type="pres">
      <dgm:prSet presAssocID="{A04BB29B-88E3-4FEA-B606-2E97BF847469}" presName="Name0" presStyleCnt="0">
        <dgm:presLayoutVars>
          <dgm:chMax val="1"/>
          <dgm:dir/>
          <dgm:animLvl val="ctr"/>
          <dgm:resizeHandles val="exact"/>
        </dgm:presLayoutVars>
      </dgm:prSet>
      <dgm:spPr/>
      <dgm:t>
        <a:bodyPr/>
        <a:lstStyle/>
        <a:p>
          <a:endParaRPr lang="en-US"/>
        </a:p>
      </dgm:t>
    </dgm:pt>
    <dgm:pt modelId="{EFE5CC8D-5574-41DE-92C5-4D664EABF01A}" type="pres">
      <dgm:prSet presAssocID="{4E3318E0-5E01-4A09-AEF9-92F8E7AF9E08}" presName="centerShape" presStyleLbl="node0" presStyleIdx="0" presStyleCnt="1" custScaleY="60057" custLinFactNeighborX="-950" custLinFactNeighborY="-38399"/>
      <dgm:spPr/>
      <dgm:t>
        <a:bodyPr/>
        <a:lstStyle/>
        <a:p>
          <a:endParaRPr lang="en-US"/>
        </a:p>
      </dgm:t>
    </dgm:pt>
    <dgm:pt modelId="{78AC76C1-2F59-4A9A-B26B-402774CAA195}" type="pres">
      <dgm:prSet presAssocID="{F5991670-D3CE-4471-A4F8-6F9F3950A809}" presName="node" presStyleLbl="node1" presStyleIdx="0" presStyleCnt="3" custScaleX="136842" custScaleY="59951" custRadScaleRad="83491" custRadScaleInc="230353">
        <dgm:presLayoutVars>
          <dgm:bulletEnabled val="1"/>
        </dgm:presLayoutVars>
      </dgm:prSet>
      <dgm:spPr/>
      <dgm:t>
        <a:bodyPr/>
        <a:lstStyle/>
        <a:p>
          <a:endParaRPr lang="en-US"/>
        </a:p>
      </dgm:t>
    </dgm:pt>
    <dgm:pt modelId="{0E2419EF-A530-4089-BB3B-E33FAD93431E}" type="pres">
      <dgm:prSet presAssocID="{F5991670-D3CE-4471-A4F8-6F9F3950A809}" presName="dummy" presStyleCnt="0"/>
      <dgm:spPr/>
      <dgm:t>
        <a:bodyPr/>
        <a:lstStyle/>
        <a:p>
          <a:endParaRPr lang="en-US"/>
        </a:p>
      </dgm:t>
    </dgm:pt>
    <dgm:pt modelId="{AFF244D2-A5EF-420D-9507-69ED311052E4}" type="pres">
      <dgm:prSet presAssocID="{6EFD1D55-B1F2-4B6F-838E-DB44B52AA679}" presName="sibTrans" presStyleLbl="sibTrans2D1" presStyleIdx="0" presStyleCnt="3" custLinFactNeighborX="2964" custLinFactNeighborY="1027"/>
      <dgm:spPr/>
      <dgm:t>
        <a:bodyPr/>
        <a:lstStyle/>
        <a:p>
          <a:endParaRPr lang="en-US"/>
        </a:p>
      </dgm:t>
    </dgm:pt>
    <dgm:pt modelId="{F143025B-C3D3-4509-ADD8-534ADF9EC330}" type="pres">
      <dgm:prSet presAssocID="{18C13082-B889-4409-966A-AB4DF65C5EB1}" presName="node" presStyleLbl="node1" presStyleIdx="1" presStyleCnt="3" custScaleX="131500" custScaleY="45001" custRadScaleRad="97902" custRadScaleInc="150004">
        <dgm:presLayoutVars>
          <dgm:bulletEnabled val="1"/>
        </dgm:presLayoutVars>
      </dgm:prSet>
      <dgm:spPr/>
      <dgm:t>
        <a:bodyPr/>
        <a:lstStyle/>
        <a:p>
          <a:endParaRPr lang="en-US"/>
        </a:p>
      </dgm:t>
    </dgm:pt>
    <dgm:pt modelId="{D24CEDBD-42C5-4E93-AD4D-DA2942842137}" type="pres">
      <dgm:prSet presAssocID="{18C13082-B889-4409-966A-AB4DF65C5EB1}" presName="dummy" presStyleCnt="0"/>
      <dgm:spPr/>
      <dgm:t>
        <a:bodyPr/>
        <a:lstStyle/>
        <a:p>
          <a:endParaRPr lang="en-US"/>
        </a:p>
      </dgm:t>
    </dgm:pt>
    <dgm:pt modelId="{4AFA0C19-EE1E-4785-A57E-276E1338E369}" type="pres">
      <dgm:prSet presAssocID="{4FF0B1C4-9749-4B96-8475-26BE82497723}" presName="sibTrans" presStyleLbl="sibTrans2D1" presStyleIdx="1" presStyleCnt="3"/>
      <dgm:spPr/>
      <dgm:t>
        <a:bodyPr/>
        <a:lstStyle/>
        <a:p>
          <a:endParaRPr lang="en-US"/>
        </a:p>
      </dgm:t>
    </dgm:pt>
    <dgm:pt modelId="{120E57DD-CAEB-4E38-961C-B4F6069BA747}" type="pres">
      <dgm:prSet presAssocID="{FF7DABD7-F743-4A03-B670-5886D77E7599}" presName="node" presStyleLbl="node1" presStyleIdx="2" presStyleCnt="3" custAng="0" custScaleX="220044" custScaleY="59673" custRadScaleRad="89206" custRadScaleInc="67686">
        <dgm:presLayoutVars>
          <dgm:bulletEnabled val="1"/>
        </dgm:presLayoutVars>
      </dgm:prSet>
      <dgm:spPr/>
      <dgm:t>
        <a:bodyPr/>
        <a:lstStyle/>
        <a:p>
          <a:endParaRPr lang="en-US"/>
        </a:p>
      </dgm:t>
    </dgm:pt>
    <dgm:pt modelId="{5FEEDDF1-14AF-42E9-85E3-2AAB5EF8FB1F}" type="pres">
      <dgm:prSet presAssocID="{FF7DABD7-F743-4A03-B670-5886D77E7599}" presName="dummy" presStyleCnt="0"/>
      <dgm:spPr/>
      <dgm:t>
        <a:bodyPr/>
        <a:lstStyle/>
        <a:p>
          <a:endParaRPr lang="en-US"/>
        </a:p>
      </dgm:t>
    </dgm:pt>
    <dgm:pt modelId="{B443FD89-1411-4608-8825-42A6B12C0134}" type="pres">
      <dgm:prSet presAssocID="{271E29F1-7153-4756-AA9A-335697EA13C6}" presName="sibTrans" presStyleLbl="sibTrans2D1" presStyleIdx="2" presStyleCnt="3" custLinFactNeighborX="1483" custLinFactNeighborY="-9445"/>
      <dgm:spPr/>
      <dgm:t>
        <a:bodyPr/>
        <a:lstStyle/>
        <a:p>
          <a:endParaRPr lang="en-US"/>
        </a:p>
      </dgm:t>
    </dgm:pt>
  </dgm:ptLst>
  <dgm:cxnLst>
    <dgm:cxn modelId="{848744B5-44F9-45F0-97A1-70E48E6A8DA2}" type="presOf" srcId="{A04BB29B-88E3-4FEA-B606-2E97BF847469}" destId="{9DB4BE45-47B6-41A5-8BF7-4FA78A7ECAE8}" srcOrd="0" destOrd="0" presId="urn:microsoft.com/office/officeart/2005/8/layout/radial6"/>
    <dgm:cxn modelId="{DC304CE2-0E30-4562-82C0-F654D6439EE1}" type="presOf" srcId="{FF7DABD7-F743-4A03-B670-5886D77E7599}" destId="{120E57DD-CAEB-4E38-961C-B4F6069BA747}" srcOrd="0" destOrd="0" presId="urn:microsoft.com/office/officeart/2005/8/layout/radial6"/>
    <dgm:cxn modelId="{0FB00700-4781-4347-A3FE-1D9B80EC3024}" type="presOf" srcId="{4FF0B1C4-9749-4B96-8475-26BE82497723}" destId="{4AFA0C19-EE1E-4785-A57E-276E1338E369}" srcOrd="0" destOrd="0" presId="urn:microsoft.com/office/officeart/2005/8/layout/radial6"/>
    <dgm:cxn modelId="{F0564EC6-6FBA-48A3-9FEB-DEEC9DA40978}" srcId="{4E3318E0-5E01-4A09-AEF9-92F8E7AF9E08}" destId="{F5991670-D3CE-4471-A4F8-6F9F3950A809}" srcOrd="0" destOrd="0" parTransId="{A95E22A3-D23F-4E94-A681-C21C23CC8C38}" sibTransId="{6EFD1D55-B1F2-4B6F-838E-DB44B52AA679}"/>
    <dgm:cxn modelId="{6A111EFF-B0A9-4B5F-9D0D-43237665A108}" srcId="{A04BB29B-88E3-4FEA-B606-2E97BF847469}" destId="{4E3318E0-5E01-4A09-AEF9-92F8E7AF9E08}" srcOrd="0" destOrd="0" parTransId="{DF277D6D-313D-4911-B4D9-71474A80BE4A}" sibTransId="{0C9CA5C4-FEF9-4D88-88FA-58C52085129A}"/>
    <dgm:cxn modelId="{5B85D223-066D-4733-995F-329313B3F6C2}" type="presOf" srcId="{4E3318E0-5E01-4A09-AEF9-92F8E7AF9E08}" destId="{EFE5CC8D-5574-41DE-92C5-4D664EABF01A}" srcOrd="0" destOrd="0" presId="urn:microsoft.com/office/officeart/2005/8/layout/radial6"/>
    <dgm:cxn modelId="{35F0619E-7B2B-4319-A8D2-B5CD28B2EABF}" srcId="{4E3318E0-5E01-4A09-AEF9-92F8E7AF9E08}" destId="{FF7DABD7-F743-4A03-B670-5886D77E7599}" srcOrd="2" destOrd="0" parTransId="{55545A10-AC7D-4478-A514-EB12B5DD72EF}" sibTransId="{271E29F1-7153-4756-AA9A-335697EA13C6}"/>
    <dgm:cxn modelId="{4947EE1E-3C62-4DB6-89DF-5EECF3AACFB3}" type="presOf" srcId="{271E29F1-7153-4756-AA9A-335697EA13C6}" destId="{B443FD89-1411-4608-8825-42A6B12C0134}" srcOrd="0" destOrd="0" presId="urn:microsoft.com/office/officeart/2005/8/layout/radial6"/>
    <dgm:cxn modelId="{9477937F-1D44-46F4-84DF-281C648918FC}" srcId="{4E3318E0-5E01-4A09-AEF9-92F8E7AF9E08}" destId="{18C13082-B889-4409-966A-AB4DF65C5EB1}" srcOrd="1" destOrd="0" parTransId="{843B3416-AAC4-4E13-91AF-A058A6A325B8}" sibTransId="{4FF0B1C4-9749-4B96-8475-26BE82497723}"/>
    <dgm:cxn modelId="{28B1D1BF-8E04-4E8F-A4D2-3A043F68169D}" type="presOf" srcId="{6EFD1D55-B1F2-4B6F-838E-DB44B52AA679}" destId="{AFF244D2-A5EF-420D-9507-69ED311052E4}" srcOrd="0" destOrd="0" presId="urn:microsoft.com/office/officeart/2005/8/layout/radial6"/>
    <dgm:cxn modelId="{ED92EE90-6B34-428A-B06A-C952210141D8}" type="presOf" srcId="{18C13082-B889-4409-966A-AB4DF65C5EB1}" destId="{F143025B-C3D3-4509-ADD8-534ADF9EC330}" srcOrd="0" destOrd="0" presId="urn:microsoft.com/office/officeart/2005/8/layout/radial6"/>
    <dgm:cxn modelId="{4F0A47AE-7D01-4080-AB25-11D261E84AD5}" type="presOf" srcId="{F5991670-D3CE-4471-A4F8-6F9F3950A809}" destId="{78AC76C1-2F59-4A9A-B26B-402774CAA195}" srcOrd="0" destOrd="0" presId="urn:microsoft.com/office/officeart/2005/8/layout/radial6"/>
    <dgm:cxn modelId="{30EC4D02-0F58-4115-BE78-1EF5D4DEFDCE}" type="presParOf" srcId="{9DB4BE45-47B6-41A5-8BF7-4FA78A7ECAE8}" destId="{EFE5CC8D-5574-41DE-92C5-4D664EABF01A}" srcOrd="0" destOrd="0" presId="urn:microsoft.com/office/officeart/2005/8/layout/radial6"/>
    <dgm:cxn modelId="{7F5B048D-CC7D-4617-BC78-90DF8C15DB0A}" type="presParOf" srcId="{9DB4BE45-47B6-41A5-8BF7-4FA78A7ECAE8}" destId="{78AC76C1-2F59-4A9A-B26B-402774CAA195}" srcOrd="1" destOrd="0" presId="urn:microsoft.com/office/officeart/2005/8/layout/radial6"/>
    <dgm:cxn modelId="{3DB4635F-5F3F-4329-A1D7-382075E49853}" type="presParOf" srcId="{9DB4BE45-47B6-41A5-8BF7-4FA78A7ECAE8}" destId="{0E2419EF-A530-4089-BB3B-E33FAD93431E}" srcOrd="2" destOrd="0" presId="urn:microsoft.com/office/officeart/2005/8/layout/radial6"/>
    <dgm:cxn modelId="{FAEC182A-C98D-4F01-8C6C-F07B1DABE040}" type="presParOf" srcId="{9DB4BE45-47B6-41A5-8BF7-4FA78A7ECAE8}" destId="{AFF244D2-A5EF-420D-9507-69ED311052E4}" srcOrd="3" destOrd="0" presId="urn:microsoft.com/office/officeart/2005/8/layout/radial6"/>
    <dgm:cxn modelId="{AC96C277-3301-44AF-BA03-0AAC5CD59046}" type="presParOf" srcId="{9DB4BE45-47B6-41A5-8BF7-4FA78A7ECAE8}" destId="{F143025B-C3D3-4509-ADD8-534ADF9EC330}" srcOrd="4" destOrd="0" presId="urn:microsoft.com/office/officeart/2005/8/layout/radial6"/>
    <dgm:cxn modelId="{BE8B4902-4211-4043-8E9A-9FD603BDEF5F}" type="presParOf" srcId="{9DB4BE45-47B6-41A5-8BF7-4FA78A7ECAE8}" destId="{D24CEDBD-42C5-4E93-AD4D-DA2942842137}" srcOrd="5" destOrd="0" presId="urn:microsoft.com/office/officeart/2005/8/layout/radial6"/>
    <dgm:cxn modelId="{1AF056CB-4E15-4A45-A58E-FFE5F3A275D5}" type="presParOf" srcId="{9DB4BE45-47B6-41A5-8BF7-4FA78A7ECAE8}" destId="{4AFA0C19-EE1E-4785-A57E-276E1338E369}" srcOrd="6" destOrd="0" presId="urn:microsoft.com/office/officeart/2005/8/layout/radial6"/>
    <dgm:cxn modelId="{2D4BD13D-B542-4D9B-A7F1-098FE811255B}" type="presParOf" srcId="{9DB4BE45-47B6-41A5-8BF7-4FA78A7ECAE8}" destId="{120E57DD-CAEB-4E38-961C-B4F6069BA747}" srcOrd="7" destOrd="0" presId="urn:microsoft.com/office/officeart/2005/8/layout/radial6"/>
    <dgm:cxn modelId="{DD02C0B7-6C5E-4E5C-896B-1A21BFAAE752}" type="presParOf" srcId="{9DB4BE45-47B6-41A5-8BF7-4FA78A7ECAE8}" destId="{5FEEDDF1-14AF-42E9-85E3-2AAB5EF8FB1F}" srcOrd="8" destOrd="0" presId="urn:microsoft.com/office/officeart/2005/8/layout/radial6"/>
    <dgm:cxn modelId="{62B5D61B-F1DB-4977-AE21-53323C05786C}" type="presParOf" srcId="{9DB4BE45-47B6-41A5-8BF7-4FA78A7ECAE8}" destId="{B443FD89-1411-4608-8825-42A6B12C013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3C3CC5-635A-4379-851B-7326B828DA6D}" type="doc">
      <dgm:prSet loTypeId="urn:microsoft.com/office/officeart/2005/8/layout/arrow5" loCatId="process" qsTypeId="urn:microsoft.com/office/officeart/2005/8/quickstyle/3d2" qsCatId="3D" csTypeId="urn:microsoft.com/office/officeart/2005/8/colors/accent2_2" csCatId="accent2" phldr="1"/>
      <dgm:spPr/>
      <dgm:t>
        <a:bodyPr/>
        <a:lstStyle/>
        <a:p>
          <a:endParaRPr lang="en-US"/>
        </a:p>
      </dgm:t>
    </dgm:pt>
    <dgm:pt modelId="{F94FB7F0-6AF2-42DE-8E28-AE31D3B9A355}">
      <dgm:prSet phldrT="[Text]" custT="1"/>
      <dgm:spPr/>
      <dgm:t>
        <a:bodyPr/>
        <a:lstStyle/>
        <a:p>
          <a:r>
            <a:rPr lang="en-US" sz="2800" dirty="0" smtClean="0"/>
            <a:t>Fundamentalists</a:t>
          </a:r>
        </a:p>
        <a:p>
          <a:r>
            <a:rPr lang="en-US" sz="2800" dirty="0" smtClean="0"/>
            <a:t>(need for stability or predictability)</a:t>
          </a:r>
          <a:endParaRPr lang="en-US" sz="2800" dirty="0"/>
        </a:p>
      </dgm:t>
    </dgm:pt>
    <dgm:pt modelId="{F794D060-D99E-418D-AE93-F49366A4F1CE}" type="parTrans" cxnId="{B3F1DC7A-35CA-4AD2-897C-90F05E75641E}">
      <dgm:prSet/>
      <dgm:spPr/>
      <dgm:t>
        <a:bodyPr/>
        <a:lstStyle/>
        <a:p>
          <a:endParaRPr lang="en-US" sz="2000"/>
        </a:p>
      </dgm:t>
    </dgm:pt>
    <dgm:pt modelId="{1FEB35A9-C6B9-4A0E-ACD9-AF8398B2F6A3}" type="sibTrans" cxnId="{B3F1DC7A-35CA-4AD2-897C-90F05E75641E}">
      <dgm:prSet/>
      <dgm:spPr/>
      <dgm:t>
        <a:bodyPr/>
        <a:lstStyle/>
        <a:p>
          <a:endParaRPr lang="en-US" sz="2000"/>
        </a:p>
      </dgm:t>
    </dgm:pt>
    <dgm:pt modelId="{7E292D3A-2E5D-44FB-AFC3-C7AD6EA26EBB}">
      <dgm:prSet phldrT="[Text]" custT="1"/>
      <dgm:spPr/>
      <dgm:t>
        <a:bodyPr/>
        <a:lstStyle/>
        <a:p>
          <a:r>
            <a:rPr lang="en-US" sz="2800" dirty="0" smtClean="0"/>
            <a:t>School Improvement</a:t>
          </a:r>
        </a:p>
        <a:p>
          <a:r>
            <a:rPr lang="en-US" sz="2800" dirty="0" smtClean="0"/>
            <a:t>(need to change to meet organizational goals)</a:t>
          </a:r>
          <a:endParaRPr lang="en-US" sz="2800" dirty="0"/>
        </a:p>
      </dgm:t>
    </dgm:pt>
    <dgm:pt modelId="{DCCF97E6-7530-41FB-9EFD-31ED2770DAB7}" type="parTrans" cxnId="{6A238DFB-7DA0-4E7E-8DD6-B2CFF81A44C9}">
      <dgm:prSet/>
      <dgm:spPr/>
      <dgm:t>
        <a:bodyPr/>
        <a:lstStyle/>
        <a:p>
          <a:endParaRPr lang="en-US" sz="2000"/>
        </a:p>
      </dgm:t>
    </dgm:pt>
    <dgm:pt modelId="{607BEAAC-F01C-49AC-8226-5A41584EAAB1}" type="sibTrans" cxnId="{6A238DFB-7DA0-4E7E-8DD6-B2CFF81A44C9}">
      <dgm:prSet/>
      <dgm:spPr/>
      <dgm:t>
        <a:bodyPr/>
        <a:lstStyle/>
        <a:p>
          <a:endParaRPr lang="en-US" sz="2000"/>
        </a:p>
      </dgm:t>
    </dgm:pt>
    <dgm:pt modelId="{258D86E9-9F6B-444F-9FEE-984D6B94CB14}" type="pres">
      <dgm:prSet presAssocID="{6E3C3CC5-635A-4379-851B-7326B828DA6D}" presName="diagram" presStyleCnt="0">
        <dgm:presLayoutVars>
          <dgm:dir/>
          <dgm:resizeHandles val="exact"/>
        </dgm:presLayoutVars>
      </dgm:prSet>
      <dgm:spPr/>
      <dgm:t>
        <a:bodyPr/>
        <a:lstStyle/>
        <a:p>
          <a:endParaRPr lang="en-US"/>
        </a:p>
      </dgm:t>
    </dgm:pt>
    <dgm:pt modelId="{C23FFADF-1287-40F7-9460-84776AE3F9A2}" type="pres">
      <dgm:prSet presAssocID="{F94FB7F0-6AF2-42DE-8E28-AE31D3B9A355}" presName="arrow" presStyleLbl="node1" presStyleIdx="0" presStyleCnt="2" custScaleY="100794">
        <dgm:presLayoutVars>
          <dgm:bulletEnabled val="1"/>
        </dgm:presLayoutVars>
      </dgm:prSet>
      <dgm:spPr/>
      <dgm:t>
        <a:bodyPr/>
        <a:lstStyle/>
        <a:p>
          <a:endParaRPr lang="en-US"/>
        </a:p>
      </dgm:t>
    </dgm:pt>
    <dgm:pt modelId="{C6A838E7-722C-4B8C-A72C-88F5F2A4EC3C}" type="pres">
      <dgm:prSet presAssocID="{7E292D3A-2E5D-44FB-AFC3-C7AD6EA26EBB}" presName="arrow" presStyleLbl="node1" presStyleIdx="1" presStyleCnt="2" custScaleY="100794" custRadScaleRad="98336" custRadScaleInc="658">
        <dgm:presLayoutVars>
          <dgm:bulletEnabled val="1"/>
        </dgm:presLayoutVars>
      </dgm:prSet>
      <dgm:spPr/>
      <dgm:t>
        <a:bodyPr/>
        <a:lstStyle/>
        <a:p>
          <a:endParaRPr lang="en-US"/>
        </a:p>
      </dgm:t>
    </dgm:pt>
  </dgm:ptLst>
  <dgm:cxnLst>
    <dgm:cxn modelId="{45190836-246C-4031-96B8-F930152737B7}" type="presOf" srcId="{7E292D3A-2E5D-44FB-AFC3-C7AD6EA26EBB}" destId="{C6A838E7-722C-4B8C-A72C-88F5F2A4EC3C}" srcOrd="0" destOrd="0" presId="urn:microsoft.com/office/officeart/2005/8/layout/arrow5"/>
    <dgm:cxn modelId="{723523EE-329D-4B26-86A0-1964F91E5B0C}" type="presOf" srcId="{F94FB7F0-6AF2-42DE-8E28-AE31D3B9A355}" destId="{C23FFADF-1287-40F7-9460-84776AE3F9A2}" srcOrd="0" destOrd="0" presId="urn:microsoft.com/office/officeart/2005/8/layout/arrow5"/>
    <dgm:cxn modelId="{B3F1DC7A-35CA-4AD2-897C-90F05E75641E}" srcId="{6E3C3CC5-635A-4379-851B-7326B828DA6D}" destId="{F94FB7F0-6AF2-42DE-8E28-AE31D3B9A355}" srcOrd="0" destOrd="0" parTransId="{F794D060-D99E-418D-AE93-F49366A4F1CE}" sibTransId="{1FEB35A9-C6B9-4A0E-ACD9-AF8398B2F6A3}"/>
    <dgm:cxn modelId="{6A238DFB-7DA0-4E7E-8DD6-B2CFF81A44C9}" srcId="{6E3C3CC5-635A-4379-851B-7326B828DA6D}" destId="{7E292D3A-2E5D-44FB-AFC3-C7AD6EA26EBB}" srcOrd="1" destOrd="0" parTransId="{DCCF97E6-7530-41FB-9EFD-31ED2770DAB7}" sibTransId="{607BEAAC-F01C-49AC-8226-5A41584EAAB1}"/>
    <dgm:cxn modelId="{A96ED92B-C53C-42A4-9E0C-693FF53CA409}" type="presOf" srcId="{6E3C3CC5-635A-4379-851B-7326B828DA6D}" destId="{258D86E9-9F6B-444F-9FEE-984D6B94CB14}" srcOrd="0" destOrd="0" presId="urn:microsoft.com/office/officeart/2005/8/layout/arrow5"/>
    <dgm:cxn modelId="{83FE47B5-9074-4C45-8456-E3A05B96E9C6}" type="presParOf" srcId="{258D86E9-9F6B-444F-9FEE-984D6B94CB14}" destId="{C23FFADF-1287-40F7-9460-84776AE3F9A2}" srcOrd="0" destOrd="0" presId="urn:microsoft.com/office/officeart/2005/8/layout/arrow5"/>
    <dgm:cxn modelId="{1F82FFA8-E48C-4CD6-8E3C-2C6B92015097}" type="presParOf" srcId="{258D86E9-9F6B-444F-9FEE-984D6B94CB14}" destId="{C6A838E7-722C-4B8C-A72C-88F5F2A4EC3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3FD89-1411-4608-8825-42A6B12C0134}">
      <dsp:nvSpPr>
        <dsp:cNvPr id="0" name=""/>
        <dsp:cNvSpPr/>
      </dsp:nvSpPr>
      <dsp:spPr>
        <a:xfrm>
          <a:off x="795014" y="1518743"/>
          <a:ext cx="4394998" cy="4394998"/>
        </a:xfrm>
        <a:prstGeom prst="blockArc">
          <a:avLst>
            <a:gd name="adj1" fmla="val 13079025"/>
            <a:gd name="adj2" fmla="val 19257994"/>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FA0C19-EE1E-4785-A57E-276E1338E369}">
      <dsp:nvSpPr>
        <dsp:cNvPr id="0" name=""/>
        <dsp:cNvSpPr/>
      </dsp:nvSpPr>
      <dsp:spPr>
        <a:xfrm>
          <a:off x="1180934" y="488877"/>
          <a:ext cx="4394998" cy="4394998"/>
        </a:xfrm>
        <a:prstGeom prst="blockArc">
          <a:avLst>
            <a:gd name="adj1" fmla="val 5856273"/>
            <a:gd name="adj2" fmla="val 1060148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244D2-A5EF-420D-9507-69ED311052E4}">
      <dsp:nvSpPr>
        <dsp:cNvPr id="0" name=""/>
        <dsp:cNvSpPr/>
      </dsp:nvSpPr>
      <dsp:spPr>
        <a:xfrm>
          <a:off x="380979" y="614696"/>
          <a:ext cx="4394998" cy="4394998"/>
        </a:xfrm>
        <a:prstGeom prst="blockArc">
          <a:avLst>
            <a:gd name="adj1" fmla="val 19914"/>
            <a:gd name="adj2" fmla="val 4348877"/>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5CC8D-5574-41DE-92C5-4D664EABF01A}">
      <dsp:nvSpPr>
        <dsp:cNvPr id="0" name=""/>
        <dsp:cNvSpPr/>
      </dsp:nvSpPr>
      <dsp:spPr>
        <a:xfrm>
          <a:off x="2043246" y="457193"/>
          <a:ext cx="2020788" cy="1213624"/>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err="1" smtClean="0"/>
            <a:t>Tweeners</a:t>
          </a:r>
          <a:endParaRPr lang="en-US" sz="2200" kern="1200" dirty="0"/>
        </a:p>
      </dsp:txBody>
      <dsp:txXfrm>
        <a:off x="2339184" y="634924"/>
        <a:ext cx="1428912" cy="858162"/>
      </dsp:txXfrm>
    </dsp:sp>
    <dsp:sp modelId="{78AC76C1-2F59-4A9A-B26B-402774CAA195}">
      <dsp:nvSpPr>
        <dsp:cNvPr id="0" name=""/>
        <dsp:cNvSpPr/>
      </dsp:nvSpPr>
      <dsp:spPr>
        <a:xfrm>
          <a:off x="3626899" y="2355474"/>
          <a:ext cx="1935700" cy="848037"/>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Believers</a:t>
          </a:r>
          <a:endParaRPr lang="en-US" sz="2200" kern="1200" dirty="0"/>
        </a:p>
      </dsp:txBody>
      <dsp:txXfrm>
        <a:off x="3910376" y="2479666"/>
        <a:ext cx="1368746" cy="599653"/>
      </dsp:txXfrm>
    </dsp:sp>
    <dsp:sp modelId="{F143025B-C3D3-4509-ADD8-534ADF9EC330}">
      <dsp:nvSpPr>
        <dsp:cNvPr id="0" name=""/>
        <dsp:cNvSpPr/>
      </dsp:nvSpPr>
      <dsp:spPr>
        <a:xfrm>
          <a:off x="2164298" y="4495791"/>
          <a:ext cx="1860135" cy="636562"/>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Survivors</a:t>
          </a:r>
          <a:endParaRPr lang="en-US" sz="2200" kern="1200" dirty="0"/>
        </a:p>
      </dsp:txBody>
      <dsp:txXfrm>
        <a:off x="2436708" y="4589013"/>
        <a:ext cx="1315315" cy="450118"/>
      </dsp:txXfrm>
    </dsp:sp>
    <dsp:sp modelId="{120E57DD-CAEB-4E38-961C-B4F6069BA747}">
      <dsp:nvSpPr>
        <dsp:cNvPr id="0" name=""/>
        <dsp:cNvSpPr/>
      </dsp:nvSpPr>
      <dsp:spPr>
        <a:xfrm>
          <a:off x="-320881" y="2388213"/>
          <a:ext cx="3112636" cy="844105"/>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dirty="0" smtClean="0"/>
            <a:t>Fundamentalists</a:t>
          </a:r>
          <a:endParaRPr lang="en-US" sz="2200" b="0" kern="1200" dirty="0"/>
        </a:p>
      </dsp:txBody>
      <dsp:txXfrm>
        <a:off x="134954" y="2511829"/>
        <a:ext cx="2200966" cy="59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E48ED2-3518-4D70-8149-624CCEB126AE}" type="datetimeFigureOut">
              <a:rPr lang="en-US"/>
              <a:pPr>
                <a:defRPr/>
              </a:pPr>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C58D3D-B38D-4668-82C4-27E6CEA82B6C}" type="slidenum">
              <a:rPr lang="en-US"/>
              <a:pPr>
                <a:defRPr/>
              </a:pPr>
              <a:t>‹#›</a:t>
            </a:fld>
            <a:endParaRPr lang="en-US"/>
          </a:p>
        </p:txBody>
      </p:sp>
    </p:spTree>
    <p:extLst>
      <p:ext uri="{BB962C8B-B14F-4D97-AF65-F5344CB8AC3E}">
        <p14:creationId xmlns:p14="http://schemas.microsoft.com/office/powerpoint/2010/main" val="639132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310384-9ECD-4429-85BA-C100CE53AC40}" type="slidenum">
              <a:rPr lang="en-US" smtClean="0">
                <a:latin typeface="Arial" charset="0"/>
              </a:rPr>
              <a:pPr fontAlgn="base">
                <a:spcBef>
                  <a:spcPct val="0"/>
                </a:spcBef>
                <a:spcAft>
                  <a:spcPct val="0"/>
                </a:spcAft>
                <a:defRPr/>
              </a:pPr>
              <a:t>23</a:t>
            </a:fld>
            <a:endParaRPr lang="en-US" smtClean="0">
              <a:latin typeface="Arial"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7924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5F9C1439-34BF-49D9-A486-222084603AFA}" type="datetimeFigureOut">
              <a:rPr lang="en-US" smtClean="0"/>
              <a:pPr>
                <a:defRPr/>
              </a:pPr>
              <a:t>9/19/2018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2FEC1DC-E883-46AF-94A4-CB34ED3778C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6A24C8F-AFBD-4DF5-8412-BD22A3397E5A}" type="datetimeFigureOut">
              <a:rPr lang="en-US" smtClean="0"/>
              <a:pPr>
                <a:defRPr/>
              </a:pPr>
              <a:t>9/19/2018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BAC6F7-71AB-4029-8FBF-8C345F62133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4EFA8878-8575-4500-8A54-7B68A7817D61}" type="datetimeFigureOut">
              <a:rPr lang="en-US" smtClean="0"/>
              <a:pPr>
                <a:defRPr/>
              </a:pPr>
              <a:t>9/19/2018</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0AC308BE-DC28-4373-AC2D-E1798481BB0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B505AF89-061D-467B-99B9-4CC16E7F3529}" type="datetimeFigureOut">
              <a:rPr lang="en-US" smtClean="0"/>
              <a:pPr>
                <a:defRPr/>
              </a:pPr>
              <a:t>9/19/2018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994BA82-3052-4288-9A87-ECD9C74BC9FA}"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EF9E720-29F5-465A-BE15-8EF8CEA21074}" type="datetimeFigureOut">
              <a:rPr lang="en-US" smtClean="0"/>
              <a:pPr>
                <a:defRPr/>
              </a:pPr>
              <a:t>9/19/2018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D4AF6D2F-E2D3-45FD-9D80-34FD02543C80}"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57BAEEB5-69FF-4383-B225-23A2DF7AE2CD}" type="datetimeFigureOut">
              <a:rPr lang="en-US" smtClean="0"/>
              <a:pPr>
                <a:defRPr/>
              </a:pPr>
              <a:t>9/19/2018</a:t>
            </a:fld>
            <a:endParaRPr lang="en-US"/>
          </a:p>
        </p:txBody>
      </p:sp>
      <p:sp>
        <p:nvSpPr>
          <p:cNvPr id="10" name="Slide Number Placeholder 9"/>
          <p:cNvSpPr>
            <a:spLocks noGrp="1"/>
          </p:cNvSpPr>
          <p:nvPr>
            <p:ph type="sldNum" sz="quarter" idx="16"/>
          </p:nvPr>
        </p:nvSpPr>
        <p:spPr/>
        <p:txBody>
          <a:bodyPr rtlCol="0"/>
          <a:lstStyle/>
          <a:p>
            <a:pPr>
              <a:defRPr/>
            </a:pPr>
            <a:fld id="{CF6D333C-0722-4380-BE72-83F0E5403729}"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B50E855A-14C2-4767-9CA0-A3D4A06BC8F8}" type="datetimeFigureOut">
              <a:rPr lang="en-US" smtClean="0"/>
              <a:pPr>
                <a:defRPr/>
              </a:pPr>
              <a:t>9/19/2018</a:t>
            </a:fld>
            <a:endParaRPr lang="en-US"/>
          </a:p>
        </p:txBody>
      </p:sp>
      <p:sp>
        <p:nvSpPr>
          <p:cNvPr id="12" name="Slide Number Placeholder 11"/>
          <p:cNvSpPr>
            <a:spLocks noGrp="1"/>
          </p:cNvSpPr>
          <p:nvPr>
            <p:ph type="sldNum" sz="quarter" idx="16"/>
          </p:nvPr>
        </p:nvSpPr>
        <p:spPr/>
        <p:txBody>
          <a:bodyPr rtlCol="0"/>
          <a:lstStyle/>
          <a:p>
            <a:pPr>
              <a:defRPr/>
            </a:pPr>
            <a:fld id="{C0D5E18E-1882-46A9-B25D-4F32496C449C}"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2937847-6776-4C68-9427-48A9848674B5}" type="datetimeFigureOut">
              <a:rPr lang="en-US" smtClean="0"/>
              <a:pPr>
                <a:defRPr/>
              </a:pPr>
              <a:t>9/19/2018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3177268E-913C-452E-9E74-E3CCBB1D21C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AF5BF09-4D2E-45D5-812C-66247B6BD298}" type="datetimeFigureOut">
              <a:rPr lang="en-US" smtClean="0"/>
              <a:pPr>
                <a:defRPr/>
              </a:pPr>
              <a:t>9/19/2018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25EECA5-C220-47FE-92AD-B1860F2D49B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E0FED9B6-E78A-4D95-A77D-31BA7C635A78}" type="datetimeFigureOut">
              <a:rPr lang="en-US" smtClean="0"/>
              <a:pPr>
                <a:defRPr/>
              </a:pPr>
              <a:t>9/19/2018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B170C42-D4E7-4F0D-A5DA-DC1CB272F885}"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9E0C238C-CAE2-4646-918D-C19FE9CE30B8}" type="datetimeFigureOut">
              <a:rPr lang="en-US" smtClean="0"/>
              <a:pPr>
                <a:defRPr/>
              </a:pPr>
              <a:t>9/19/2018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DAE05205-C06C-49DE-8018-C9F48DEA2C04}"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D9C3D77D-6BCD-4C76-A14E-61A9F09A01DD}" type="datetimeFigureOut">
              <a:rPr lang="en-US" smtClean="0"/>
              <a:pPr>
                <a:defRPr/>
              </a:pPr>
              <a:t>9/19/2018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226E8C4-4C1C-41D1-9B0B-2981862D8A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362200" y="2971800"/>
            <a:ext cx="6477000" cy="2895600"/>
          </a:xfrm>
        </p:spPr>
        <p:txBody>
          <a:bodyPr>
            <a:normAutofit/>
          </a:bodyPr>
          <a:lstStyle/>
          <a:p>
            <a:pPr eaLnBrk="1" hangingPunct="1"/>
            <a:r>
              <a:rPr lang="en-US" cap="none" dirty="0" smtClean="0"/>
              <a:t>Transforming School Culture</a:t>
            </a:r>
            <a:br>
              <a:rPr lang="en-US" cap="none" dirty="0" smtClean="0"/>
            </a:br>
            <a:r>
              <a:rPr lang="en-US" sz="3600" cap="none" dirty="0" smtClean="0"/>
              <a:t>How to Overcome Staff Division (2</a:t>
            </a:r>
            <a:r>
              <a:rPr lang="en-US" sz="3600" cap="none" baseline="30000" dirty="0" smtClean="0"/>
              <a:t>nd</a:t>
            </a:r>
            <a:r>
              <a:rPr lang="en-US" sz="3600" cap="none" dirty="0" smtClean="0"/>
              <a:t> Edition Update)</a:t>
            </a:r>
          </a:p>
        </p:txBody>
      </p:sp>
      <p:sp>
        <p:nvSpPr>
          <p:cNvPr id="3" name="Subtitle 2"/>
          <p:cNvSpPr>
            <a:spLocks noGrp="1"/>
          </p:cNvSpPr>
          <p:nvPr>
            <p:ph type="subTitle" idx="1"/>
          </p:nvPr>
        </p:nvSpPr>
        <p:spPr/>
        <p:txBody>
          <a:bodyPr rtlCol="0">
            <a:normAutofit fontScale="475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5800" dirty="0" smtClean="0"/>
              <a:t>Anthony Muhammad, PhD</a:t>
            </a:r>
            <a:endParaRPr lang="en-US" sz="5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90875" y="1600200"/>
            <a:ext cx="2997200" cy="4495800"/>
          </a:xfrm>
        </p:spPr>
      </p:pic>
    </p:spTree>
    <p:extLst>
      <p:ext uri="{BB962C8B-B14F-4D97-AF65-F5344CB8AC3E}">
        <p14:creationId xmlns:p14="http://schemas.microsoft.com/office/powerpoint/2010/main" val="93527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152400"/>
            <a:ext cx="7315200" cy="1143000"/>
          </a:xfrm>
        </p:spPr>
        <p:txBody>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Adult Drama</a:t>
            </a:r>
          </a:p>
        </p:txBody>
      </p:sp>
      <p:sp>
        <p:nvSpPr>
          <p:cNvPr id="45059" name="Content Placeholder 2"/>
          <p:cNvSpPr>
            <a:spLocks noGrp="1"/>
          </p:cNvSpPr>
          <p:nvPr>
            <p:ph idx="1"/>
          </p:nvPr>
        </p:nvSpPr>
        <p:spPr>
          <a:xfrm>
            <a:off x="914400" y="1600200"/>
            <a:ext cx="7315200" cy="4572000"/>
          </a:xfrm>
        </p:spPr>
        <p:txBody>
          <a:bodyPr/>
          <a:lstStyle/>
          <a:p>
            <a:pPr marL="0" indent="0" eaLnBrk="1" hangingPunct="1">
              <a:buFont typeface="Arial" charset="0"/>
              <a:buNone/>
            </a:pPr>
            <a:r>
              <a:rPr lang="en-US" dirty="0" smtClean="0"/>
              <a:t>Dysfunctional social interactions between adult professionals within a school environment that interfere with the proper implementation of important policies, practices, and procedures that support the proper education of </a:t>
            </a:r>
            <a:r>
              <a:rPr lang="en-US" dirty="0" smtClean="0"/>
              <a:t>students. </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C:\Users\Owner\AppData\Local\Microsoft\Windows\Temporary Internet Files\Content.IE5\T0XTZWN7\MPj04393300000[1].jpg"/>
          <p:cNvPicPr>
            <a:picLocks noChangeAspect="1" noChangeArrowheads="1"/>
          </p:cNvPicPr>
          <p:nvPr/>
        </p:nvPicPr>
        <p:blipFill>
          <a:blip r:embed="rId2" cstate="print"/>
          <a:srcRect/>
          <a:stretch>
            <a:fillRect/>
          </a:stretch>
        </p:blipFill>
        <p:spPr bwMode="auto">
          <a:xfrm>
            <a:off x="2743200" y="3092450"/>
            <a:ext cx="1600200" cy="2546350"/>
          </a:xfrm>
          <a:prstGeom prst="rect">
            <a:avLst/>
          </a:prstGeom>
          <a:ln>
            <a:noFill/>
          </a:ln>
          <a:effectLst>
            <a:softEdge rad="112500"/>
          </a:effectLst>
        </p:spPr>
      </p:pic>
      <p:sp>
        <p:nvSpPr>
          <p:cNvPr id="36868" name="Title 1"/>
          <p:cNvSpPr>
            <a:spLocks noGrp="1"/>
          </p:cNvSpPr>
          <p:nvPr>
            <p:ph type="title"/>
          </p:nvPr>
        </p:nvSpPr>
        <p:spPr>
          <a:xfrm>
            <a:off x="609600" y="152400"/>
            <a:ext cx="7620000" cy="1143000"/>
          </a:xfrm>
        </p:spPr>
        <p:txBody>
          <a:bodyPr/>
          <a:lstStyle/>
          <a:p>
            <a:pPr marL="53975" eaLnBrk="1" hangingPunct="1"/>
            <a:r>
              <a:rPr lang="en-US" dirty="0" smtClean="0"/>
              <a:t>The Quandary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24307135"/>
              </p:ext>
            </p:extLst>
          </p:nvPr>
        </p:nvGraphicFramePr>
        <p:xfrm>
          <a:off x="381000" y="1524000"/>
          <a:ext cx="5562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9" name="Picture 2" descr="C:\Program Files\Microsoft Office\MEDIA\CAGCAT10\j0183328.wmf"/>
          <p:cNvPicPr>
            <a:picLocks noChangeAspect="1" noChangeArrowheads="1"/>
          </p:cNvPicPr>
          <p:nvPr/>
        </p:nvPicPr>
        <p:blipFill>
          <a:blip r:embed="rId8" cstate="print"/>
          <a:srcRect/>
          <a:stretch>
            <a:fillRect/>
          </a:stretch>
        </p:blipFill>
        <p:spPr bwMode="auto">
          <a:xfrm>
            <a:off x="6088063" y="1752600"/>
            <a:ext cx="2674937" cy="2819400"/>
          </a:xfrm>
          <a:prstGeom prst="rect">
            <a:avLst/>
          </a:prstGeom>
          <a:noFill/>
          <a:ln w="9525">
            <a:noFill/>
            <a:miter lim="800000"/>
            <a:headEnd/>
            <a:tailEnd/>
          </a:ln>
          <a:effectLst>
            <a:outerShdw blurRad="368300" dist="139700" dir="2700000" algn="tl" rotWithShape="0">
              <a:prstClr val="black">
                <a:alpha val="40000"/>
              </a:prstClr>
            </a:outerShdw>
          </a:effectLst>
        </p:spPr>
      </p:pic>
      <p:sp>
        <p:nvSpPr>
          <p:cNvPr id="29702" name="TextBox 5"/>
          <p:cNvSpPr txBox="1">
            <a:spLocks noChangeArrowheads="1"/>
          </p:cNvSpPr>
          <p:nvPr/>
        </p:nvSpPr>
        <p:spPr bwMode="auto">
          <a:xfrm>
            <a:off x="5181600" y="5239941"/>
            <a:ext cx="3581400" cy="1200329"/>
          </a:xfrm>
          <a:prstGeom prst="rect">
            <a:avLst/>
          </a:prstGeom>
          <a:noFill/>
          <a:ln w="9525">
            <a:noFill/>
            <a:miter lim="800000"/>
            <a:headEnd/>
            <a:tailEnd/>
          </a:ln>
        </p:spPr>
        <p:txBody>
          <a:bodyPr wrap="square">
            <a:spAutoFit/>
          </a:bodyPr>
          <a:lstStyle/>
          <a:p>
            <a:pPr algn="r">
              <a:defRPr/>
            </a:pPr>
            <a:r>
              <a:rPr lang="en-US" dirty="0" smtClean="0">
                <a:latin typeface="+mn-lt"/>
              </a:rPr>
              <a:t>Muhammad</a:t>
            </a:r>
            <a:r>
              <a:rPr lang="en-US" dirty="0">
                <a:latin typeface="+mn-lt"/>
              </a:rPr>
              <a:t>, </a:t>
            </a:r>
            <a:r>
              <a:rPr lang="en-US" i="1" dirty="0" smtClean="0">
                <a:latin typeface="+mn-lt"/>
              </a:rPr>
              <a:t>Transforming School </a:t>
            </a:r>
            <a:r>
              <a:rPr lang="en-US" i="1" dirty="0" smtClean="0">
                <a:latin typeface="+mn-lt"/>
              </a:rPr>
              <a:t>Culture 2</a:t>
            </a:r>
            <a:r>
              <a:rPr lang="en-US" i="1" baseline="30000" dirty="0" smtClean="0">
                <a:latin typeface="+mn-lt"/>
              </a:rPr>
              <a:t>nd</a:t>
            </a:r>
            <a:r>
              <a:rPr lang="en-US" i="1" dirty="0" smtClean="0">
                <a:latin typeface="+mn-lt"/>
              </a:rPr>
              <a:t> Edition</a:t>
            </a:r>
            <a:r>
              <a:rPr lang="en-US" dirty="0" smtClean="0">
                <a:latin typeface="+mn-lt"/>
              </a:rPr>
              <a:t>, (2018)</a:t>
            </a:r>
            <a:endParaRPr lang="en-US" dirty="0">
              <a:latin typeface="+mn-lt"/>
            </a:endParaRPr>
          </a:p>
          <a:p>
            <a:pPr>
              <a:defRP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Believers</a:t>
            </a:r>
          </a:p>
        </p:txBody>
      </p:sp>
      <p:sp>
        <p:nvSpPr>
          <p:cNvPr id="3" name="Content Placeholder 2"/>
          <p:cNvSpPr>
            <a:spLocks noGrp="1"/>
          </p:cNvSpPr>
          <p:nvPr>
            <p:ph sz="quarter" idx="1"/>
          </p:nvPr>
        </p:nvSpPr>
        <p:spPr>
          <a:xfrm>
            <a:off x="457200" y="1600200"/>
            <a:ext cx="8153400" cy="4495800"/>
          </a:xfrm>
        </p:spPr>
        <p:txBody>
          <a:bodyPr/>
          <a:lstStyle/>
          <a:p>
            <a:pPr eaLnBrk="1" hangingPunct="1">
              <a:buFontTx/>
              <a:buNone/>
            </a:pPr>
            <a:endParaRPr lang="en-US" dirty="0" smtClean="0"/>
          </a:p>
          <a:p>
            <a:pPr algn="ctr" eaLnBrk="1" hangingPunct="1">
              <a:buFontTx/>
              <a:buNone/>
            </a:pPr>
            <a:r>
              <a:rPr lang="en-US" sz="4000" dirty="0" smtClean="0"/>
              <a:t>Objective:</a:t>
            </a:r>
          </a:p>
          <a:p>
            <a:pPr algn="ctr" eaLnBrk="1" hangingPunct="1">
              <a:buFontTx/>
              <a:buNone/>
            </a:pPr>
            <a:endParaRPr lang="en-US" dirty="0" smtClean="0"/>
          </a:p>
          <a:p>
            <a:pPr algn="ctr" eaLnBrk="1" hangingPunct="1">
              <a:buFontTx/>
              <a:buNone/>
            </a:pPr>
            <a:r>
              <a:rPr lang="en-US" sz="5400" b="1" dirty="0" smtClean="0"/>
              <a:t>Success for All </a:t>
            </a:r>
            <a:r>
              <a:rPr lang="en-US" sz="5400" b="1" dirty="0"/>
              <a:t>S</a:t>
            </a:r>
            <a:r>
              <a:rPr lang="en-US" sz="5400" b="1" dirty="0" smtClean="0"/>
              <a:t>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The Believers</a:t>
            </a:r>
          </a:p>
        </p:txBody>
      </p:sp>
      <p:sp>
        <p:nvSpPr>
          <p:cNvPr id="50179" name="Rectangle 3"/>
          <p:cNvSpPr>
            <a:spLocks noGrp="1" noChangeArrowheads="1"/>
          </p:cNvSpPr>
          <p:nvPr>
            <p:ph sz="quarter" idx="1"/>
          </p:nvPr>
        </p:nvSpPr>
        <p:spPr>
          <a:xfrm>
            <a:off x="457200" y="1600200"/>
            <a:ext cx="8458200" cy="4876800"/>
          </a:xfrm>
        </p:spPr>
        <p:txBody>
          <a:bodyPr>
            <a:noAutofit/>
          </a:bodyPr>
          <a:lstStyle/>
          <a:p>
            <a:pPr marL="457200" indent="-457200" eaLnBrk="1" hangingPunct="1">
              <a:spcAft>
                <a:spcPts val="500"/>
              </a:spcAft>
            </a:pPr>
            <a:r>
              <a:rPr lang="en-US" sz="3000" dirty="0" smtClean="0"/>
              <a:t>Are very intrinsically motivated</a:t>
            </a:r>
          </a:p>
          <a:p>
            <a:pPr marL="457200" indent="-457200" eaLnBrk="1" hangingPunct="1">
              <a:spcAft>
                <a:spcPts val="500"/>
              </a:spcAft>
            </a:pPr>
            <a:r>
              <a:rPr lang="en-US" sz="3000" dirty="0" smtClean="0"/>
              <a:t>Are flexible with students (academically </a:t>
            </a:r>
            <a:br>
              <a:rPr lang="en-US" sz="3000" dirty="0" smtClean="0"/>
            </a:br>
            <a:r>
              <a:rPr lang="en-US" sz="3000" dirty="0" smtClean="0"/>
              <a:t>and behaviorally)</a:t>
            </a:r>
          </a:p>
          <a:p>
            <a:pPr marL="457200" indent="-457200" eaLnBrk="1" hangingPunct="1">
              <a:spcAft>
                <a:spcPts val="500"/>
              </a:spcAft>
            </a:pPr>
            <a:r>
              <a:rPr lang="en-US" sz="3000" dirty="0" smtClean="0"/>
              <a:t>Are mission driven or connection to school </a:t>
            </a:r>
            <a:br>
              <a:rPr lang="en-US" sz="3000" dirty="0" smtClean="0"/>
            </a:br>
            <a:r>
              <a:rPr lang="en-US" sz="3000" dirty="0" smtClean="0"/>
              <a:t>or community</a:t>
            </a:r>
          </a:p>
          <a:p>
            <a:pPr marL="457200" indent="-457200" eaLnBrk="1" hangingPunct="1">
              <a:spcAft>
                <a:spcPts val="500"/>
              </a:spcAft>
            </a:pPr>
            <a:r>
              <a:rPr lang="en-US" sz="3000" dirty="0" smtClean="0"/>
              <a:t>Are willing to confront negative talk and attitudes toward children, but only under extreme circumstances</a:t>
            </a:r>
          </a:p>
          <a:p>
            <a:pPr marL="457200" indent="-457200" eaLnBrk="1" hangingPunct="1">
              <a:spcAft>
                <a:spcPts val="500"/>
              </a:spcAft>
            </a:pPr>
            <a:r>
              <a:rPr lang="en-US" sz="3000" dirty="0" smtClean="0"/>
              <a:t>Have varied levels of pedagogical and professional skill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ssolv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dissolve">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dissolve">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dissolve">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dissolve">
                                      <p:cBhvr>
                                        <p:cTn id="2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Pause to Think!</a:t>
            </a:r>
          </a:p>
        </p:txBody>
      </p:sp>
      <p:sp>
        <p:nvSpPr>
          <p:cNvPr id="15363" name="Content Placeholder 2"/>
          <p:cNvSpPr>
            <a:spLocks noGrp="1"/>
          </p:cNvSpPr>
          <p:nvPr>
            <p:ph sz="quarter" idx="1"/>
          </p:nvPr>
        </p:nvSpPr>
        <p:spPr>
          <a:xfrm>
            <a:off x="612648" y="1600200"/>
            <a:ext cx="8302752" cy="4724400"/>
          </a:xfrm>
        </p:spPr>
        <p:txBody>
          <a:bodyPr>
            <a:normAutofit lnSpcReduction="10000"/>
          </a:bodyPr>
          <a:lstStyle/>
          <a:p>
            <a:r>
              <a:rPr lang="en-US" sz="3200" dirty="0" smtClean="0"/>
              <a:t>Is your school culture focused on success for students or the likes/dislikes of the adults?</a:t>
            </a:r>
          </a:p>
          <a:p>
            <a:endParaRPr lang="en-US" sz="3200" dirty="0" smtClean="0"/>
          </a:p>
          <a:p>
            <a:r>
              <a:rPr lang="en-US" sz="3200" dirty="0" smtClean="0"/>
              <a:t>Are your Believers politically active or docile?</a:t>
            </a:r>
          </a:p>
          <a:p>
            <a:endParaRPr lang="en-US" sz="3200" dirty="0" smtClean="0"/>
          </a:p>
          <a:p>
            <a:r>
              <a:rPr lang="en-US" sz="3200" dirty="0" smtClean="0"/>
              <a:t>Are your Believers active in the informal culture?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Tweeners</a:t>
            </a:r>
          </a:p>
        </p:txBody>
      </p:sp>
      <p:sp>
        <p:nvSpPr>
          <p:cNvPr id="30723" name="Content Placeholder 2"/>
          <p:cNvSpPr>
            <a:spLocks noGrp="1"/>
          </p:cNvSpPr>
          <p:nvPr>
            <p:ph sz="quarter" idx="1"/>
          </p:nvPr>
        </p:nvSpPr>
        <p:spPr>
          <a:xfrm>
            <a:off x="457200" y="1600200"/>
            <a:ext cx="8153400" cy="4495800"/>
          </a:xfrm>
        </p:spPr>
        <p:txBody>
          <a:bodyPr>
            <a:normAutofit/>
          </a:bodyPr>
          <a:lstStyle/>
          <a:p>
            <a:pPr eaLnBrk="1" hangingPunct="1">
              <a:buFontTx/>
              <a:buNone/>
            </a:pPr>
            <a:endParaRPr lang="en-US" sz="2800" dirty="0" smtClean="0"/>
          </a:p>
          <a:p>
            <a:pPr algn="ctr" eaLnBrk="1" hangingPunct="1">
              <a:buFontTx/>
              <a:buNone/>
            </a:pPr>
            <a:r>
              <a:rPr lang="en-US" sz="4000" dirty="0" smtClean="0"/>
              <a:t>Objective:</a:t>
            </a:r>
          </a:p>
          <a:p>
            <a:pPr algn="ctr" eaLnBrk="1" hangingPunct="1">
              <a:buFontTx/>
              <a:buNone/>
            </a:pPr>
            <a:endParaRPr lang="en-US" sz="2800" dirty="0" smtClean="0"/>
          </a:p>
          <a:p>
            <a:pPr marL="0" indent="0" algn="ctr" eaLnBrk="1" hangingPunct="1">
              <a:buFontTx/>
              <a:buNone/>
            </a:pPr>
            <a:r>
              <a:rPr lang="en-US" sz="5400" b="1" dirty="0" smtClean="0"/>
              <a:t>To Find Comfort Zone </a:t>
            </a:r>
            <a:br>
              <a:rPr lang="en-US" sz="5400" b="1" dirty="0" smtClean="0"/>
            </a:br>
            <a:r>
              <a:rPr lang="en-US" sz="5400" b="1" dirty="0" smtClean="0"/>
              <a:t>Within the Organization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wipe(down)">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xEl>
                                              <p:pRg st="3" end="3"/>
                                            </p:txEl>
                                          </p:spTgt>
                                        </p:tgtEl>
                                        <p:attrNameLst>
                                          <p:attrName>style.visibility</p:attrName>
                                        </p:attrNameLst>
                                      </p:cBhvr>
                                      <p:to>
                                        <p:strVal val="visible"/>
                                      </p:to>
                                    </p:set>
                                    <p:animEffect transition="in" filter="wipe(down)">
                                      <p:cBhvr>
                                        <p:cTn id="1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The Tweeners</a:t>
            </a:r>
          </a:p>
        </p:txBody>
      </p:sp>
      <p:sp>
        <p:nvSpPr>
          <p:cNvPr id="51203" name="Rectangle 3"/>
          <p:cNvSpPr>
            <a:spLocks noGrp="1" noChangeArrowheads="1"/>
          </p:cNvSpPr>
          <p:nvPr>
            <p:ph sz="quarter" idx="1"/>
          </p:nvPr>
        </p:nvSpPr>
        <p:spPr>
          <a:xfrm>
            <a:off x="457200" y="1600200"/>
            <a:ext cx="8382000" cy="5257800"/>
          </a:xfrm>
        </p:spPr>
        <p:txBody>
          <a:bodyPr>
            <a:normAutofit fontScale="92500" lnSpcReduction="20000"/>
          </a:bodyPr>
          <a:lstStyle/>
          <a:p>
            <a:pPr eaLnBrk="1" hangingPunct="1">
              <a:spcAft>
                <a:spcPts val="1000"/>
              </a:spcAft>
            </a:pPr>
            <a:r>
              <a:rPr lang="en-US" sz="3200" dirty="0" smtClean="0"/>
              <a:t>Are loosely coupled with the school mission</a:t>
            </a:r>
          </a:p>
          <a:p>
            <a:pPr eaLnBrk="1" hangingPunct="1">
              <a:spcAft>
                <a:spcPts val="1000"/>
              </a:spcAft>
            </a:pPr>
            <a:r>
              <a:rPr lang="en-US" sz="3200" dirty="0" smtClean="0"/>
              <a:t>Are enthusiastic about the idealistic nature of school, but have not quite hit the tipping point</a:t>
            </a:r>
          </a:p>
          <a:p>
            <a:pPr eaLnBrk="1" hangingPunct="1">
              <a:spcAft>
                <a:spcPts val="1000"/>
              </a:spcAft>
            </a:pPr>
            <a:r>
              <a:rPr lang="en-US" sz="3200" dirty="0" smtClean="0"/>
              <a:t>Stay out of school and district politics.</a:t>
            </a:r>
          </a:p>
          <a:p>
            <a:pPr eaLnBrk="1" hangingPunct="1">
              <a:spcAft>
                <a:spcPts val="1000"/>
              </a:spcAft>
            </a:pPr>
            <a:r>
              <a:rPr lang="en-US" sz="3200" dirty="0" smtClean="0"/>
              <a:t>Follow instructions as given by administration, creating a wall of silence (considered “good” teachers).</a:t>
            </a:r>
          </a:p>
          <a:p>
            <a:pPr marL="0" indent="0" eaLnBrk="1" hangingPunct="1">
              <a:spcAft>
                <a:spcPts val="1000"/>
              </a:spcAft>
              <a:buNone/>
            </a:pPr>
            <a:endParaRPr lang="en-US" sz="500" dirty="0" smtClean="0"/>
          </a:p>
          <a:p>
            <a:pPr marL="0" indent="0" eaLnBrk="1" hangingPunct="1">
              <a:spcAft>
                <a:spcPts val="1000"/>
              </a:spcAft>
              <a:buNone/>
            </a:pPr>
            <a:r>
              <a:rPr lang="en-US" sz="3200" b="1" dirty="0" smtClean="0"/>
              <a:t>One extreme experience (moment of truth) can swing them to be believers or fundamentalists.</a:t>
            </a:r>
          </a:p>
          <a:p>
            <a:pPr eaLnBrk="1" hangingPunct="1">
              <a:spcAft>
                <a:spcPts val="1000"/>
              </a:spcAft>
              <a:buFontTx/>
              <a:buNone/>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ssolve">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dissolve">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dissolve">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dissolve">
                                      <p:cBhvr>
                                        <p:cTn id="22" dur="5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dissolve">
                                      <p:cBhvr>
                                        <p:cTn id="27"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Pause to Think!</a:t>
            </a:r>
          </a:p>
        </p:txBody>
      </p:sp>
      <p:sp>
        <p:nvSpPr>
          <p:cNvPr id="18435" name="Content Placeholder 2"/>
          <p:cNvSpPr>
            <a:spLocks noGrp="1"/>
          </p:cNvSpPr>
          <p:nvPr>
            <p:ph sz="quarter" idx="1"/>
          </p:nvPr>
        </p:nvSpPr>
        <p:spPr/>
        <p:txBody>
          <a:bodyPr>
            <a:normAutofit/>
          </a:bodyPr>
          <a:lstStyle/>
          <a:p>
            <a:r>
              <a:rPr lang="en-US" sz="3200" dirty="0" smtClean="0"/>
              <a:t>Do you have a significant amount of turnover among your </a:t>
            </a:r>
            <a:r>
              <a:rPr lang="en-US" sz="3200" dirty="0" err="1" smtClean="0"/>
              <a:t>Tweeners</a:t>
            </a:r>
            <a:r>
              <a:rPr lang="en-US" sz="3200" dirty="0" smtClean="0"/>
              <a:t>? If so, why? If not, what do you do to support and retain them?</a:t>
            </a:r>
          </a:p>
          <a:p>
            <a:endParaRPr lang="en-US" sz="3200" dirty="0" smtClean="0"/>
          </a:p>
          <a:p>
            <a:r>
              <a:rPr lang="en-US" sz="3200" dirty="0" smtClean="0"/>
              <a:t>Who supports your </a:t>
            </a:r>
            <a:r>
              <a:rPr lang="en-US" sz="3200" dirty="0" err="1" smtClean="0"/>
              <a:t>Tweeners</a:t>
            </a:r>
            <a:r>
              <a:rPr lang="en-US" sz="3200" dirty="0" smtClean="0"/>
              <a:t> when they have their moment of truth?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Survivors</a:t>
            </a:r>
          </a:p>
        </p:txBody>
      </p:sp>
      <p:sp>
        <p:nvSpPr>
          <p:cNvPr id="3" name="Content Placeholder 2"/>
          <p:cNvSpPr>
            <a:spLocks noGrp="1"/>
          </p:cNvSpPr>
          <p:nvPr>
            <p:ph sz="quarter" idx="1"/>
          </p:nvPr>
        </p:nvSpPr>
        <p:spPr>
          <a:xfrm>
            <a:off x="457200" y="1600200"/>
            <a:ext cx="8153400" cy="4495800"/>
          </a:xfrm>
        </p:spPr>
        <p:txBody>
          <a:bodyPr>
            <a:normAutofit/>
          </a:bodyPr>
          <a:lstStyle/>
          <a:p>
            <a:pPr eaLnBrk="1" hangingPunct="1">
              <a:buFontTx/>
              <a:buNone/>
            </a:pPr>
            <a:endParaRPr lang="en-US" sz="2400" dirty="0" smtClean="0"/>
          </a:p>
          <a:p>
            <a:pPr algn="ctr" eaLnBrk="1" hangingPunct="1">
              <a:buFontTx/>
              <a:buNone/>
            </a:pPr>
            <a:r>
              <a:rPr lang="en-US" sz="4000" dirty="0" smtClean="0"/>
              <a:t>Objective:</a:t>
            </a:r>
          </a:p>
          <a:p>
            <a:pPr algn="ctr" eaLnBrk="1" hangingPunct="1">
              <a:buFontTx/>
              <a:buNone/>
            </a:pPr>
            <a:endParaRPr lang="en-US" sz="2400" dirty="0" smtClean="0"/>
          </a:p>
          <a:p>
            <a:pPr algn="ctr" eaLnBrk="1" hangingPunct="1">
              <a:buFontTx/>
              <a:buNone/>
            </a:pPr>
            <a:r>
              <a:rPr lang="en-US" sz="5400" b="1" dirty="0" smtClean="0"/>
              <a:t>Survival</a:t>
            </a:r>
          </a:p>
          <a:p>
            <a:pPr algn="ctr" eaLnBrk="1" hangingPunct="1">
              <a:buFontTx/>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1688" y="698500"/>
            <a:ext cx="3008312" cy="749300"/>
          </a:xfrm>
        </p:spPr>
        <p:txBody>
          <a:bodyPr>
            <a:normAutofit fontScale="90000"/>
          </a:bodyPr>
          <a:lstStyle/>
          <a:p>
            <a:pPr algn="ctr" eaLnBrk="1" hangingPunct="1"/>
            <a:r>
              <a:rPr lang="en-US" sz="4400" b="0" smtClean="0"/>
              <a:t>Call to Arms</a:t>
            </a:r>
          </a:p>
        </p:txBody>
      </p:sp>
      <p:sp>
        <p:nvSpPr>
          <p:cNvPr id="4099" name="Text Placeholder 3"/>
          <p:cNvSpPr>
            <a:spLocks noGrp="1"/>
          </p:cNvSpPr>
          <p:nvPr>
            <p:ph type="body" sz="half" idx="2"/>
          </p:nvPr>
        </p:nvSpPr>
        <p:spPr>
          <a:xfrm>
            <a:off x="304800" y="1816100"/>
            <a:ext cx="4114800" cy="3822700"/>
          </a:xfrm>
        </p:spPr>
        <p:txBody>
          <a:bodyPr>
            <a:normAutofit fontScale="92500" lnSpcReduction="10000"/>
          </a:bodyPr>
          <a:lstStyle/>
          <a:p>
            <a:pPr eaLnBrk="1" hangingPunct="1"/>
            <a:r>
              <a:rPr lang="en-US" sz="2600" smtClean="0"/>
              <a:t>“When a school or district functions as a PLC, educators within the organization embrace high levels of learning for ALL students </a:t>
            </a:r>
          </a:p>
          <a:p>
            <a:pPr eaLnBrk="1" hangingPunct="1">
              <a:spcBef>
                <a:spcPct val="0"/>
              </a:spcBef>
            </a:pPr>
            <a:r>
              <a:rPr lang="en-US" sz="2600" smtClean="0"/>
              <a:t>as both the reason the organization exists and the fundamental responsibility of those who work within it.”</a:t>
            </a:r>
          </a:p>
        </p:txBody>
      </p:sp>
      <p:sp>
        <p:nvSpPr>
          <p:cNvPr id="4100" name="TextBox 6"/>
          <p:cNvSpPr txBox="1">
            <a:spLocks noChangeArrowheads="1"/>
          </p:cNvSpPr>
          <p:nvPr/>
        </p:nvSpPr>
        <p:spPr bwMode="auto">
          <a:xfrm>
            <a:off x="304800" y="6019800"/>
            <a:ext cx="8382000" cy="708025"/>
          </a:xfrm>
          <a:prstGeom prst="rect">
            <a:avLst/>
          </a:prstGeom>
          <a:noFill/>
          <a:ln w="9525">
            <a:noFill/>
            <a:miter lim="800000"/>
            <a:headEnd/>
            <a:tailEnd/>
          </a:ln>
        </p:spPr>
        <p:txBody>
          <a:bodyPr>
            <a:spAutoFit/>
          </a:bodyPr>
          <a:lstStyle/>
          <a:p>
            <a:pPr algn="r"/>
            <a:r>
              <a:rPr lang="en-US" sz="2000" dirty="0">
                <a:latin typeface="Calibri" pitchFamily="34" charset="0"/>
              </a:rPr>
              <a:t>—DuFour, DuFour, </a:t>
            </a:r>
            <a:r>
              <a:rPr lang="en-US" sz="2000" dirty="0" err="1" smtClean="0">
                <a:latin typeface="Calibri" pitchFamily="34" charset="0"/>
              </a:rPr>
              <a:t>Eaker</a:t>
            </a:r>
            <a:r>
              <a:rPr lang="en-US" sz="2000" dirty="0" smtClean="0">
                <a:latin typeface="Calibri" pitchFamily="34" charset="0"/>
              </a:rPr>
              <a:t>, Many &amp; </a:t>
            </a:r>
            <a:r>
              <a:rPr lang="en-US" sz="2000" dirty="0" err="1" smtClean="0">
                <a:latin typeface="Calibri" pitchFamily="34" charset="0"/>
              </a:rPr>
              <a:t>Mattos</a:t>
            </a:r>
            <a:r>
              <a:rPr lang="en-US" sz="2000" dirty="0" smtClean="0">
                <a:latin typeface="Calibri" pitchFamily="34" charset="0"/>
              </a:rPr>
              <a:t>, </a:t>
            </a:r>
            <a:r>
              <a:rPr lang="en-US" sz="2000" i="1" dirty="0">
                <a:latin typeface="Calibri" pitchFamily="34" charset="0"/>
              </a:rPr>
              <a:t>Learning by Doing: </a:t>
            </a:r>
          </a:p>
          <a:p>
            <a:pPr algn="r"/>
            <a:r>
              <a:rPr lang="en-US" sz="2000" i="1" dirty="0">
                <a:latin typeface="Calibri" pitchFamily="34" charset="0"/>
              </a:rPr>
              <a:t>A Handbook for Professional Learning Communities at Work </a:t>
            </a:r>
            <a:r>
              <a:rPr lang="en-US" sz="2000" dirty="0">
                <a:latin typeface="Calibri" pitchFamily="34" charset="0"/>
              </a:rPr>
              <a:t>(</a:t>
            </a:r>
            <a:r>
              <a:rPr lang="en-US" sz="2000" dirty="0" smtClean="0">
                <a:latin typeface="Calibri" pitchFamily="34" charset="0"/>
              </a:rPr>
              <a:t>2016), pg. 11</a:t>
            </a:r>
            <a:endParaRPr lang="en-US" sz="2000" dirty="0">
              <a:latin typeface="Calibri" pitchFamily="34" charset="0"/>
            </a:endParaRPr>
          </a:p>
        </p:txBody>
      </p:sp>
      <p:pic>
        <p:nvPicPr>
          <p:cNvPr id="6"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767687"/>
            <a:ext cx="3733800" cy="4871113"/>
          </a:xfrm>
          <a:ln w="127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Survivors</a:t>
            </a:r>
          </a:p>
        </p:txBody>
      </p:sp>
      <p:sp>
        <p:nvSpPr>
          <p:cNvPr id="3" name="Content Placeholder 2"/>
          <p:cNvSpPr>
            <a:spLocks noGrp="1"/>
          </p:cNvSpPr>
          <p:nvPr>
            <p:ph sz="quarter" idx="1"/>
          </p:nvPr>
        </p:nvSpPr>
        <p:spPr>
          <a:xfrm>
            <a:off x="457200" y="1600200"/>
            <a:ext cx="8378952" cy="5257800"/>
          </a:xfrm>
        </p:spPr>
        <p:txBody>
          <a:bodyPr>
            <a:normAutofit fontScale="92500" lnSpcReduction="10000"/>
          </a:bodyPr>
          <a:lstStyle/>
          <a:p>
            <a:pPr eaLnBrk="1" hangingPunct="1">
              <a:spcAft>
                <a:spcPts val="500"/>
              </a:spcAft>
            </a:pPr>
            <a:r>
              <a:rPr lang="en-US" sz="3000" dirty="0" smtClean="0"/>
              <a:t>Overwhelming nature of the job or life has caused clinical depression (burnout).</a:t>
            </a:r>
          </a:p>
          <a:p>
            <a:pPr eaLnBrk="1" hangingPunct="1">
              <a:spcAft>
                <a:spcPts val="500"/>
              </a:spcAft>
            </a:pPr>
            <a:r>
              <a:rPr lang="en-US" sz="3000" dirty="0" smtClean="0"/>
              <a:t>They have no political or organizational aspirations.</a:t>
            </a:r>
          </a:p>
          <a:p>
            <a:pPr eaLnBrk="1" hangingPunct="1">
              <a:spcAft>
                <a:spcPts val="500"/>
              </a:spcAft>
            </a:pPr>
            <a:r>
              <a:rPr lang="en-US" sz="3000" dirty="0" smtClean="0"/>
              <a:t>They create subcontracts with students to broker a ceasefire agreement.</a:t>
            </a:r>
          </a:p>
          <a:p>
            <a:pPr eaLnBrk="1" hangingPunct="1">
              <a:spcAft>
                <a:spcPts val="500"/>
              </a:spcAft>
            </a:pPr>
            <a:r>
              <a:rPr lang="en-US" sz="3000" dirty="0" smtClean="0"/>
              <a:t>Little to no professional practice is evident.</a:t>
            </a:r>
          </a:p>
          <a:p>
            <a:pPr eaLnBrk="1" hangingPunct="1">
              <a:spcAft>
                <a:spcPts val="500"/>
              </a:spcAft>
            </a:pPr>
            <a:r>
              <a:rPr lang="en-US" sz="3000" dirty="0" smtClean="0"/>
              <a:t>All members of the organization agree that they do not belong in the profession.</a:t>
            </a:r>
          </a:p>
          <a:p>
            <a:pPr eaLnBrk="1" hangingPunct="1">
              <a:spcAft>
                <a:spcPts val="500"/>
              </a:spcAft>
            </a:pPr>
            <a:r>
              <a:rPr lang="en-US" sz="3000" dirty="0" smtClean="0"/>
              <a:t>Removal and treatment is the only possible remedy.</a:t>
            </a:r>
          </a:p>
          <a:p>
            <a:pPr eaLnBrk="1" hangingPunct="1">
              <a:spcAft>
                <a:spcPts val="500"/>
              </a:spcAft>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Pause to Think!</a:t>
            </a:r>
          </a:p>
        </p:txBody>
      </p:sp>
      <p:sp>
        <p:nvSpPr>
          <p:cNvPr id="21507" name="Content Placeholder 2"/>
          <p:cNvSpPr>
            <a:spLocks noGrp="1"/>
          </p:cNvSpPr>
          <p:nvPr>
            <p:ph sz="quarter" idx="1"/>
          </p:nvPr>
        </p:nvSpPr>
        <p:spPr/>
        <p:txBody>
          <a:bodyPr>
            <a:normAutofit lnSpcReduction="10000"/>
          </a:bodyPr>
          <a:lstStyle/>
          <a:p>
            <a:r>
              <a:rPr lang="en-US" sz="3200" dirty="0" smtClean="0"/>
              <a:t>Do you have colleagues that may be Survivors or in the process of becoming a Survivor?</a:t>
            </a:r>
          </a:p>
          <a:p>
            <a:endParaRPr lang="en-US" sz="3200" dirty="0" smtClean="0"/>
          </a:p>
          <a:p>
            <a:r>
              <a:rPr lang="en-US" sz="3200" dirty="0" smtClean="0"/>
              <a:t>If so, have you reached out to him or her? </a:t>
            </a:r>
            <a:br>
              <a:rPr lang="en-US" sz="3200" dirty="0" smtClean="0"/>
            </a:br>
            <a:r>
              <a:rPr lang="en-US" sz="3200" dirty="0" smtClean="0"/>
              <a:t>Has administration addressed the issue?</a:t>
            </a:r>
          </a:p>
          <a:p>
            <a:endParaRPr lang="en-US" sz="3200" dirty="0" smtClean="0"/>
          </a:p>
          <a:p>
            <a:r>
              <a:rPr lang="en-US" sz="3200" dirty="0" smtClean="0"/>
              <a:t>How have your Survivors impacted students?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Fundamentalists</a:t>
            </a:r>
          </a:p>
        </p:txBody>
      </p:sp>
      <p:sp>
        <p:nvSpPr>
          <p:cNvPr id="3" name="Content Placeholder 2"/>
          <p:cNvSpPr>
            <a:spLocks noGrp="1"/>
          </p:cNvSpPr>
          <p:nvPr>
            <p:ph sz="quarter" idx="1"/>
          </p:nvPr>
        </p:nvSpPr>
        <p:spPr/>
        <p:txBody>
          <a:bodyPr/>
          <a:lstStyle/>
          <a:p>
            <a:pPr eaLnBrk="1" hangingPunct="1">
              <a:buFontTx/>
              <a:buNone/>
            </a:pPr>
            <a:endParaRPr lang="en-US" dirty="0" smtClean="0"/>
          </a:p>
          <a:p>
            <a:pPr algn="ctr" eaLnBrk="1" hangingPunct="1">
              <a:buFontTx/>
              <a:buNone/>
            </a:pPr>
            <a:r>
              <a:rPr lang="en-US" sz="4000" dirty="0" smtClean="0"/>
              <a:t>Objective:</a:t>
            </a:r>
          </a:p>
          <a:p>
            <a:pPr algn="ctr" eaLnBrk="1" hangingPunct="1">
              <a:buFontTx/>
              <a:buNone/>
            </a:pPr>
            <a:endParaRPr lang="en-US" dirty="0" smtClean="0"/>
          </a:p>
          <a:p>
            <a:pPr algn="ctr" eaLnBrk="1" hangingPunct="1">
              <a:buFontTx/>
              <a:buNone/>
            </a:pPr>
            <a:r>
              <a:rPr lang="en-US" sz="5400" b="1" dirty="0" smtClean="0"/>
              <a:t>Maintain Status Quo</a:t>
            </a:r>
          </a:p>
          <a:p>
            <a:pPr algn="ctr" eaLnBrk="1" hangingPunct="1">
              <a:buFontTx/>
              <a:buNone/>
            </a:pPr>
            <a:r>
              <a:rPr lang="en-US" sz="5400" b="1" dirty="0" smtClean="0"/>
              <a:t>(Leave Me Alone!)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t>The Fundamentalists</a:t>
            </a:r>
          </a:p>
        </p:txBody>
      </p:sp>
      <p:sp>
        <p:nvSpPr>
          <p:cNvPr id="52227" name="Rectangle 3"/>
          <p:cNvSpPr>
            <a:spLocks noGrp="1" noChangeArrowheads="1"/>
          </p:cNvSpPr>
          <p:nvPr>
            <p:ph sz="quarter" idx="1"/>
          </p:nvPr>
        </p:nvSpPr>
        <p:spPr>
          <a:xfrm>
            <a:off x="609600" y="1600200"/>
            <a:ext cx="8229600" cy="5029200"/>
          </a:xfrm>
        </p:spPr>
        <p:txBody>
          <a:bodyPr>
            <a:normAutofit fontScale="92500" lnSpcReduction="10000"/>
          </a:bodyPr>
          <a:lstStyle/>
          <a:p>
            <a:pPr eaLnBrk="1" hangingPunct="1">
              <a:spcAft>
                <a:spcPts val="700"/>
              </a:spcAft>
            </a:pPr>
            <a:r>
              <a:rPr lang="en-US" sz="3200" dirty="0" smtClean="0"/>
              <a:t>Believe not all children can learn (social Darwinists).</a:t>
            </a:r>
          </a:p>
          <a:p>
            <a:pPr eaLnBrk="1" hangingPunct="1">
              <a:spcAft>
                <a:spcPts val="700"/>
              </a:spcAft>
            </a:pPr>
            <a:r>
              <a:rPr lang="en-US" sz="3200" dirty="0" smtClean="0"/>
              <a:t>Believe that school reform is a waste of time. </a:t>
            </a:r>
          </a:p>
          <a:p>
            <a:pPr eaLnBrk="1" hangingPunct="1">
              <a:spcAft>
                <a:spcPts val="700"/>
              </a:spcAft>
            </a:pPr>
            <a:r>
              <a:rPr lang="en-US" sz="3200" dirty="0" smtClean="0"/>
              <a:t>Believe in autonomy and academic freedom.</a:t>
            </a:r>
          </a:p>
          <a:p>
            <a:pPr eaLnBrk="1" hangingPunct="1">
              <a:spcAft>
                <a:spcPts val="700"/>
              </a:spcAft>
            </a:pPr>
            <a:r>
              <a:rPr lang="en-US" sz="3200" dirty="0" smtClean="0"/>
              <a:t>Organize to resist threats to status quo.</a:t>
            </a:r>
          </a:p>
          <a:p>
            <a:pPr eaLnBrk="1" hangingPunct="1">
              <a:spcAft>
                <a:spcPts val="700"/>
              </a:spcAft>
            </a:pPr>
            <a:r>
              <a:rPr lang="en-US" sz="3200" dirty="0" smtClean="0"/>
              <a:t>Believe that gaps in learning are due to outside forces (students, parents, administration).</a:t>
            </a:r>
          </a:p>
          <a:p>
            <a:pPr eaLnBrk="1" hangingPunct="1">
              <a:spcAft>
                <a:spcPts val="700"/>
              </a:spcAft>
            </a:pPr>
            <a:r>
              <a:rPr lang="en-US" sz="3200" dirty="0" smtClean="0"/>
              <a:t>Have varied levels of pedagogical skills.</a:t>
            </a:r>
          </a:p>
          <a:p>
            <a:pPr eaLnBrk="1" hangingPunct="1">
              <a:lnSpc>
                <a:spcPct val="90000"/>
              </a:lnSpc>
              <a:spcAft>
                <a:spcPts val="700"/>
              </a:spcAft>
              <a:buFontTx/>
              <a:buNone/>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ssolve">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dissolve">
                                      <p:cBhvr>
                                        <p:cTn id="17" dur="500"/>
                                        <p:tgtEl>
                                          <p:spTgt spid="5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dissolve">
                                      <p:cBhvr>
                                        <p:cTn id="22" dur="500"/>
                                        <p:tgtEl>
                                          <p:spTgt spid="52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dissolve">
                                      <p:cBhvr>
                                        <p:cTn id="27" dur="500"/>
                                        <p:tgtEl>
                                          <p:spTgt spid="52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Effect transition="in" filter="dissolve">
                                      <p:cBhvr>
                                        <p:cTn id="32"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rtlCol="0">
            <a:normAutofit/>
          </a:bodyPr>
          <a:lstStyle/>
          <a:p>
            <a:pPr eaLnBrk="1" fontAlgn="auto" hangingPunct="1">
              <a:spcAft>
                <a:spcPts val="0"/>
              </a:spcAft>
              <a:defRPr/>
            </a:pPr>
            <a:r>
              <a:rPr lang="en-US" dirty="0" smtClean="0"/>
              <a:t>Methods: The Three D’s</a:t>
            </a:r>
          </a:p>
        </p:txBody>
      </p:sp>
      <p:sp>
        <p:nvSpPr>
          <p:cNvPr id="3" name="Content Placeholder 2"/>
          <p:cNvSpPr>
            <a:spLocks noGrp="1"/>
          </p:cNvSpPr>
          <p:nvPr>
            <p:ph sz="quarter" idx="1"/>
          </p:nvPr>
        </p:nvSpPr>
        <p:spPr/>
        <p:txBody>
          <a:bodyPr>
            <a:noAutofit/>
          </a:bodyPr>
          <a:lstStyle/>
          <a:p>
            <a:pPr marL="457200" indent="-457200" eaLnBrk="1" hangingPunct="1">
              <a:spcAft>
                <a:spcPts val="6000"/>
              </a:spcAft>
            </a:pPr>
            <a:r>
              <a:rPr lang="en-US" sz="3600" dirty="0" smtClean="0"/>
              <a:t>Defame</a:t>
            </a:r>
          </a:p>
          <a:p>
            <a:pPr marL="457200" indent="-457200" eaLnBrk="1" hangingPunct="1">
              <a:spcAft>
                <a:spcPts val="6000"/>
              </a:spcAft>
            </a:pPr>
            <a:r>
              <a:rPr lang="en-US" sz="3600" dirty="0" smtClean="0"/>
              <a:t>Disrupt</a:t>
            </a:r>
          </a:p>
          <a:p>
            <a:pPr marL="457200" indent="-457200" eaLnBrk="1" hangingPunct="1">
              <a:spcAft>
                <a:spcPts val="6000"/>
              </a:spcAft>
            </a:pPr>
            <a:r>
              <a:rPr lang="en-US" sz="3600" dirty="0" smtClean="0"/>
              <a:t>Distract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Pause to Think!</a:t>
            </a:r>
          </a:p>
        </p:txBody>
      </p:sp>
      <p:sp>
        <p:nvSpPr>
          <p:cNvPr id="25603" name="Content Placeholder 2"/>
          <p:cNvSpPr>
            <a:spLocks noGrp="1"/>
          </p:cNvSpPr>
          <p:nvPr>
            <p:ph sz="quarter" idx="1"/>
          </p:nvPr>
        </p:nvSpPr>
        <p:spPr>
          <a:xfrm>
            <a:off x="612648" y="1600200"/>
            <a:ext cx="8150352" cy="4876800"/>
          </a:xfrm>
        </p:spPr>
        <p:txBody>
          <a:bodyPr>
            <a:noAutofit/>
          </a:bodyPr>
          <a:lstStyle/>
          <a:p>
            <a:r>
              <a:rPr lang="en-US" sz="3200" dirty="0" smtClean="0"/>
              <a:t>Do you have an active group of Fundamentalists at your school? If so, how have they affected the culture?</a:t>
            </a:r>
          </a:p>
          <a:p>
            <a:endParaRPr lang="en-US" sz="1800" dirty="0" smtClean="0"/>
          </a:p>
          <a:p>
            <a:r>
              <a:rPr lang="en-US" sz="3200" dirty="0" smtClean="0"/>
              <a:t>Do your Believers challenge your Fundamentalists?</a:t>
            </a:r>
          </a:p>
          <a:p>
            <a:endParaRPr lang="en-US" sz="1800" dirty="0" smtClean="0"/>
          </a:p>
          <a:p>
            <a:pPr>
              <a:buFont typeface="Wingdings" pitchFamily="2" charset="2"/>
              <a:buChar char=""/>
            </a:pPr>
            <a:r>
              <a:rPr lang="en-US" sz="3200" dirty="0" smtClean="0"/>
              <a:t>Have you witnessed any of the three D’s? </a:t>
            </a:r>
            <a:br>
              <a:rPr lang="en-US" sz="3200" dirty="0" smtClean="0"/>
            </a:br>
            <a:r>
              <a:rPr lang="en-US" sz="3200" dirty="0" smtClean="0"/>
              <a:t>If so, how has it affected your school?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itle 1"/>
          <p:cNvSpPr>
            <a:spLocks noGrp="1"/>
          </p:cNvSpPr>
          <p:nvPr>
            <p:ph type="title"/>
          </p:nvPr>
        </p:nvSpPr>
        <p:spPr>
          <a:xfrm>
            <a:off x="609600" y="273050"/>
            <a:ext cx="8077200" cy="869950"/>
          </a:xfrm>
        </p:spPr>
        <p:txBody>
          <a:bodyPr/>
          <a:lstStyle/>
          <a:p>
            <a:pPr eaLnBrk="1" hangingPunct="1"/>
            <a:r>
              <a:rPr lang="en-US" dirty="0" smtClean="0"/>
              <a:t>The Real Difference</a:t>
            </a:r>
          </a:p>
        </p:txBody>
      </p:sp>
      <p:sp>
        <p:nvSpPr>
          <p:cNvPr id="4" name="Content Placeholder 3"/>
          <p:cNvSpPr>
            <a:spLocks noGrp="1"/>
          </p:cNvSpPr>
          <p:nvPr>
            <p:ph sz="quarter" idx="2"/>
          </p:nvPr>
        </p:nvSpPr>
        <p:spPr>
          <a:xfrm>
            <a:off x="609600" y="2667000"/>
            <a:ext cx="3962400" cy="3962400"/>
          </a:xfrm>
        </p:spPr>
        <p:txBody>
          <a:bodyPr>
            <a:noAutofit/>
          </a:bodyPr>
          <a:lstStyle/>
          <a:p>
            <a:pPr marL="273050" indent="-273050" eaLnBrk="1" hangingPunct="1">
              <a:buFont typeface="Wingdings" pitchFamily="2" charset="2"/>
              <a:buChar char=""/>
            </a:pPr>
            <a:r>
              <a:rPr lang="en-US" sz="2400" dirty="0" smtClean="0"/>
              <a:t>Goal: success for every student</a:t>
            </a:r>
          </a:p>
          <a:p>
            <a:pPr marL="273050" indent="-273050" eaLnBrk="1" hangingPunct="1">
              <a:buFont typeface="Wingdings" pitchFamily="2" charset="2"/>
              <a:buChar char=""/>
            </a:pPr>
            <a:r>
              <a:rPr lang="en-US" sz="2400" dirty="0" smtClean="0"/>
              <a:t>Accept that change </a:t>
            </a:r>
            <a:br>
              <a:rPr lang="en-US" sz="2400" dirty="0" smtClean="0"/>
            </a:br>
            <a:r>
              <a:rPr lang="en-US" sz="2400" dirty="0" smtClean="0"/>
              <a:t>(the right change) is necessary to improve student performance.</a:t>
            </a:r>
          </a:p>
          <a:p>
            <a:pPr marL="273050" indent="-273050" eaLnBrk="1" hangingPunct="1">
              <a:buFont typeface="Wingdings" pitchFamily="2" charset="2"/>
              <a:buChar char=""/>
            </a:pPr>
            <a:r>
              <a:rPr lang="en-US" sz="2400" dirty="0" smtClean="0"/>
              <a:t>Student interest is more important that personal interest (public servant).</a:t>
            </a:r>
          </a:p>
        </p:txBody>
      </p:sp>
      <p:sp>
        <p:nvSpPr>
          <p:cNvPr id="6" name="Content Placeholder 5"/>
          <p:cNvSpPr>
            <a:spLocks noGrp="1"/>
          </p:cNvSpPr>
          <p:nvPr>
            <p:ph sz="quarter" idx="4"/>
          </p:nvPr>
        </p:nvSpPr>
        <p:spPr>
          <a:xfrm>
            <a:off x="4876800" y="2732088"/>
            <a:ext cx="3886200" cy="3973512"/>
          </a:xfrm>
        </p:spPr>
        <p:txBody>
          <a:bodyPr>
            <a:normAutofit fontScale="92500"/>
          </a:bodyPr>
          <a:lstStyle/>
          <a:p>
            <a:pPr marL="273050" indent="-273050" eaLnBrk="1" hangingPunct="1">
              <a:buFont typeface="Wingdings" pitchFamily="2" charset="2"/>
              <a:buChar char="¨"/>
            </a:pPr>
            <a:r>
              <a:rPr lang="en-US" sz="2800" dirty="0" smtClean="0"/>
              <a:t>Goal: Maintain status quo.</a:t>
            </a:r>
          </a:p>
          <a:p>
            <a:pPr marL="273050" indent="-273050" eaLnBrk="1" hangingPunct="1">
              <a:buFont typeface="Wingdings" pitchFamily="2" charset="2"/>
              <a:buChar char="¨"/>
            </a:pPr>
            <a:r>
              <a:rPr lang="en-US" sz="2800" dirty="0" smtClean="0"/>
              <a:t>Reject any substantive change if it clashes with personal agenda.</a:t>
            </a:r>
          </a:p>
          <a:p>
            <a:pPr marL="273050" indent="-273050" eaLnBrk="1" hangingPunct="1">
              <a:buFont typeface="Wingdings" pitchFamily="2" charset="2"/>
              <a:buChar char="¨"/>
            </a:pPr>
            <a:r>
              <a:rPr lang="en-US" sz="2800" dirty="0" smtClean="0"/>
              <a:t>Self-interest is more important than student interest (self-servant).</a:t>
            </a:r>
          </a:p>
        </p:txBody>
      </p:sp>
      <p:sp>
        <p:nvSpPr>
          <p:cNvPr id="26626" name="Text Placeholder 2"/>
          <p:cNvSpPr>
            <a:spLocks noGrp="1"/>
          </p:cNvSpPr>
          <p:nvPr>
            <p:ph type="body" sz="quarter" idx="1"/>
          </p:nvPr>
        </p:nvSpPr>
        <p:spPr>
          <a:xfrm>
            <a:off x="609599" y="1752600"/>
            <a:ext cx="3886201" cy="733425"/>
          </a:xfrm>
        </p:spPr>
        <p:txBody>
          <a:bodyPr>
            <a:normAutofit/>
          </a:bodyPr>
          <a:lstStyle/>
          <a:p>
            <a:pPr algn="ctr" eaLnBrk="1" hangingPunct="1">
              <a:buFont typeface="Wingdings 2" pitchFamily="18" charset="2"/>
              <a:buNone/>
            </a:pPr>
            <a:r>
              <a:rPr lang="en-US" sz="3200" dirty="0" smtClean="0"/>
              <a:t>Believers</a:t>
            </a:r>
          </a:p>
        </p:txBody>
      </p:sp>
      <p:sp>
        <p:nvSpPr>
          <p:cNvPr id="26627" name="Text Placeholder 4"/>
          <p:cNvSpPr>
            <a:spLocks noGrp="1"/>
          </p:cNvSpPr>
          <p:nvPr>
            <p:ph type="body" sz="quarter" idx="3"/>
          </p:nvPr>
        </p:nvSpPr>
        <p:spPr>
          <a:xfrm>
            <a:off x="4800600" y="1752600"/>
            <a:ext cx="3886200" cy="731838"/>
          </a:xfrm>
        </p:spPr>
        <p:txBody>
          <a:bodyPr/>
          <a:lstStyle/>
          <a:p>
            <a:pPr algn="ctr" eaLnBrk="1" hangingPunct="1">
              <a:buFont typeface="Wingdings 2" pitchFamily="18" charset="2"/>
              <a:buNone/>
            </a:pPr>
            <a:r>
              <a:rPr lang="en-US" sz="3200" dirty="0" smtClean="0"/>
              <a:t>Fundamentalists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000"/>
                                        <p:tgtEl>
                                          <p:spTgt spid="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648" y="228600"/>
            <a:ext cx="8153400" cy="990600"/>
          </a:xfrm>
        </p:spPr>
        <p:txBody>
          <a:bodyPr>
            <a:normAutofit fontScale="90000"/>
          </a:bodyPr>
          <a:lstStyle/>
          <a:p>
            <a:pPr eaLnBrk="1" hangingPunct="1"/>
            <a:r>
              <a:rPr lang="en-US" dirty="0" smtClean="0"/>
              <a:t>The Current State of School Reform</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91880908"/>
              </p:ext>
            </p:extLst>
          </p:nvPr>
        </p:nvGraphicFramePr>
        <p:xfrm>
          <a:off x="0" y="1676400"/>
          <a:ext cx="9144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4570414" y="2057402"/>
            <a:ext cx="1586" cy="1754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657601" y="4953000"/>
            <a:ext cx="1828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4" name="TextBox 15"/>
          <p:cNvSpPr txBox="1">
            <a:spLocks noChangeArrowheads="1"/>
          </p:cNvSpPr>
          <p:nvPr/>
        </p:nvSpPr>
        <p:spPr bwMode="auto">
          <a:xfrm>
            <a:off x="3681671" y="1626513"/>
            <a:ext cx="1742785" cy="584775"/>
          </a:xfrm>
          <a:prstGeom prst="rect">
            <a:avLst/>
          </a:prstGeom>
          <a:noFill/>
          <a:ln w="9525">
            <a:noFill/>
            <a:miter lim="800000"/>
            <a:headEnd/>
            <a:tailEnd/>
          </a:ln>
        </p:spPr>
        <p:txBody>
          <a:bodyPr wrap="none">
            <a:spAutoFit/>
          </a:bodyPr>
          <a:lstStyle/>
          <a:p>
            <a:pPr algn="ctr"/>
            <a:r>
              <a:rPr lang="en-US" sz="3200" dirty="0">
                <a:latin typeface="+mj-lt"/>
              </a:rPr>
              <a:t>The Clash</a:t>
            </a:r>
          </a:p>
        </p:txBody>
      </p:sp>
      <p:sp>
        <p:nvSpPr>
          <p:cNvPr id="27655" name="TextBox 16"/>
          <p:cNvSpPr txBox="1">
            <a:spLocks noChangeArrowheads="1"/>
          </p:cNvSpPr>
          <p:nvPr/>
        </p:nvSpPr>
        <p:spPr bwMode="auto">
          <a:xfrm>
            <a:off x="3628918" y="5867400"/>
            <a:ext cx="1837362" cy="584775"/>
          </a:xfrm>
          <a:prstGeom prst="rect">
            <a:avLst/>
          </a:prstGeom>
          <a:noFill/>
          <a:ln w="9525">
            <a:noFill/>
            <a:miter lim="800000"/>
            <a:headEnd/>
            <a:tailEnd/>
          </a:ln>
        </p:spPr>
        <p:txBody>
          <a:bodyPr wrap="none">
            <a:spAutoFit/>
          </a:bodyPr>
          <a:lstStyle/>
          <a:p>
            <a:pPr algn="ctr"/>
            <a:r>
              <a:rPr lang="en-US" sz="3200" dirty="0">
                <a:latin typeface="+mj-lt"/>
              </a:rPr>
              <a:t>Stalemate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2</a:t>
            </a:r>
            <a:r>
              <a:rPr lang="en-US" baseline="30000" dirty="0" smtClean="0"/>
              <a:t>nd</a:t>
            </a:r>
            <a:r>
              <a:rPr lang="en-US" dirty="0" smtClean="0"/>
              <a:t> Edition Insights</a:t>
            </a:r>
            <a:endParaRPr lang="en-US" dirty="0"/>
          </a:p>
        </p:txBody>
      </p:sp>
      <p:sp>
        <p:nvSpPr>
          <p:cNvPr id="3" name="Content Placeholder 2"/>
          <p:cNvSpPr>
            <a:spLocks noGrp="1"/>
          </p:cNvSpPr>
          <p:nvPr>
            <p:ph sz="quarter" idx="1"/>
          </p:nvPr>
        </p:nvSpPr>
        <p:spPr/>
        <p:txBody>
          <a:bodyPr/>
          <a:lstStyle/>
          <a:p>
            <a:r>
              <a:rPr lang="en-US" dirty="0" smtClean="0"/>
              <a:t>NCLB and other external drivers made culture worse over the last nine years.</a:t>
            </a:r>
          </a:p>
          <a:p>
            <a:r>
              <a:rPr lang="en-US" dirty="0" err="1" smtClean="0"/>
              <a:t>Tweener</a:t>
            </a:r>
            <a:r>
              <a:rPr lang="en-US" dirty="0" smtClean="0"/>
              <a:t> turnover dropped, but burnout (Survivors) increased.</a:t>
            </a:r>
          </a:p>
          <a:p>
            <a:r>
              <a:rPr lang="en-US" dirty="0" smtClean="0"/>
              <a:t>Research has increasingly identified culture as the top driver of school improvement.</a:t>
            </a:r>
          </a:p>
          <a:p>
            <a:r>
              <a:rPr lang="en-US" dirty="0" smtClean="0"/>
              <a:t>Good leadership and school culture development cannot be separated.</a:t>
            </a:r>
            <a:endParaRPr lang="en-US" dirty="0"/>
          </a:p>
        </p:txBody>
      </p:sp>
    </p:spTree>
    <p:extLst>
      <p:ext uri="{BB962C8B-B14F-4D97-AF65-F5344CB8AC3E}">
        <p14:creationId xmlns:p14="http://schemas.microsoft.com/office/powerpoint/2010/main" val="108169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A Major Shift in Paradigm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5018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A5248B5-CF39-4E3D-8295-2C0E9227BB1B}"/>
                                            </p:graphicEl>
                                          </p:spTgt>
                                        </p:tgtEl>
                                        <p:attrNameLst>
                                          <p:attrName>style.visibility</p:attrName>
                                        </p:attrNameLst>
                                      </p:cBhvr>
                                      <p:to>
                                        <p:strVal val="visible"/>
                                      </p:to>
                                    </p:set>
                                    <p:animEffect transition="in" filter="fade">
                                      <p:cBhvr>
                                        <p:cTn id="7" dur="2000"/>
                                        <p:tgtEl>
                                          <p:spTgt spid="4">
                                            <p:graphicEl>
                                              <a:dgm id="{4A5248B5-CF39-4E3D-8295-2C0E9227BB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5E12276-95BA-4840-9DFC-61905F2379F5}"/>
                                            </p:graphicEl>
                                          </p:spTgt>
                                        </p:tgtEl>
                                        <p:attrNameLst>
                                          <p:attrName>style.visibility</p:attrName>
                                        </p:attrNameLst>
                                      </p:cBhvr>
                                      <p:to>
                                        <p:strVal val="visible"/>
                                      </p:to>
                                    </p:set>
                                    <p:animEffect transition="in" filter="fade">
                                      <p:cBhvr>
                                        <p:cTn id="12" dur="2000"/>
                                        <p:tgtEl>
                                          <p:spTgt spid="4">
                                            <p:graphicEl>
                                              <a:dgm id="{65E12276-95BA-4840-9DFC-61905F2379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Two Forms of Change</a:t>
            </a:r>
          </a:p>
        </p:txBody>
      </p:sp>
      <p:sp>
        <p:nvSpPr>
          <p:cNvPr id="4099" name="Rectangle 3"/>
          <p:cNvSpPr>
            <a:spLocks noGrp="1" noChangeArrowheads="1"/>
          </p:cNvSpPr>
          <p:nvPr>
            <p:ph sz="quarter" idx="1"/>
          </p:nvPr>
        </p:nvSpPr>
        <p:spPr/>
        <p:txBody>
          <a:bodyPr/>
          <a:lstStyle/>
          <a:p>
            <a:pPr eaLnBrk="1" hangingPunct="1"/>
            <a:endParaRPr lang="en-US" dirty="0" smtClean="0"/>
          </a:p>
          <a:p>
            <a:pPr eaLnBrk="1" hangingPunct="1"/>
            <a:r>
              <a:rPr lang="en-US" sz="3600" dirty="0" smtClean="0">
                <a:solidFill>
                  <a:srgbClr val="FF0000"/>
                </a:solidFill>
              </a:rPr>
              <a:t>Technical</a:t>
            </a:r>
          </a:p>
          <a:p>
            <a:pPr eaLnBrk="1" hangingPunct="1">
              <a:buFontTx/>
              <a:buNone/>
            </a:pPr>
            <a:endParaRPr lang="en-US" sz="3600" dirty="0" smtClean="0"/>
          </a:p>
          <a:p>
            <a:pPr eaLnBrk="1" hangingPunct="1">
              <a:buFontTx/>
              <a:buNone/>
            </a:pPr>
            <a:endParaRPr lang="en-US" sz="3600" dirty="0" smtClean="0"/>
          </a:p>
          <a:p>
            <a:pPr eaLnBrk="1" hangingPunct="1"/>
            <a:r>
              <a:rPr lang="en-US" sz="3600" dirty="0" smtClean="0"/>
              <a:t>Cultural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52400"/>
            <a:ext cx="7620000" cy="1143000"/>
          </a:xfrm>
        </p:spPr>
        <p:txBody>
          <a:bodyPr/>
          <a:lstStyle/>
          <a:p>
            <a:pPr marL="54864" eaLnBrk="1" fontAlgn="auto" hangingPunct="1">
              <a:spcAft>
                <a:spcPts val="0"/>
              </a:spcAft>
              <a:defRPr/>
            </a:pPr>
            <a:r>
              <a:rPr lang="en-US" b="1" dirty="0" smtClean="0">
                <a:solidFill>
                  <a:schemeClr val="accent2"/>
                </a:solidFill>
              </a:rPr>
              <a:t>Healthy</a:t>
            </a:r>
            <a:r>
              <a:rPr lang="en-US" dirty="0" smtClean="0">
                <a:solidFill>
                  <a:schemeClr val="tx1"/>
                </a:solidFill>
              </a:rPr>
              <a:t> </a:t>
            </a:r>
            <a:r>
              <a:rPr lang="en-US" dirty="0" smtClean="0"/>
              <a:t>School Culture</a:t>
            </a:r>
          </a:p>
        </p:txBody>
      </p:sp>
      <p:sp>
        <p:nvSpPr>
          <p:cNvPr id="16387" name="Rectangle 3"/>
          <p:cNvSpPr>
            <a:spLocks noGrp="1" noChangeArrowheads="1"/>
          </p:cNvSpPr>
          <p:nvPr>
            <p:ph sz="quarter" idx="1"/>
          </p:nvPr>
        </p:nvSpPr>
        <p:spPr>
          <a:xfrm>
            <a:off x="533400" y="1600200"/>
            <a:ext cx="8305800" cy="5029200"/>
          </a:xfrm>
        </p:spPr>
        <p:txBody>
          <a:bodyPr>
            <a:normAutofit fontScale="77500" lnSpcReduction="20000"/>
          </a:bodyPr>
          <a:lstStyle/>
          <a:p>
            <a:pPr marL="0" indent="0" eaLnBrk="1" fontAlgn="auto" hangingPunct="1">
              <a:lnSpc>
                <a:spcPct val="120000"/>
              </a:lnSpc>
              <a:spcBef>
                <a:spcPts val="0"/>
              </a:spcBef>
              <a:spcAft>
                <a:spcPts val="0"/>
              </a:spcAft>
              <a:buFontTx/>
              <a:buNone/>
              <a:defRPr/>
            </a:pPr>
            <a:r>
              <a:rPr lang="en-US" sz="3900" dirty="0" smtClean="0"/>
              <a:t>“Educators have an unwavering belief in the ability of all of their students to achieve success, and they pass that belief on to others in overt and covert ways. </a:t>
            </a:r>
            <a:br>
              <a:rPr lang="en-US" sz="3900" dirty="0" smtClean="0"/>
            </a:br>
            <a:endParaRPr lang="en-US" sz="3900" dirty="0" smtClean="0"/>
          </a:p>
          <a:p>
            <a:pPr marL="0" indent="0" eaLnBrk="1" fontAlgn="auto" hangingPunct="1">
              <a:lnSpc>
                <a:spcPct val="120000"/>
              </a:lnSpc>
              <a:spcBef>
                <a:spcPts val="0"/>
              </a:spcBef>
              <a:spcAft>
                <a:spcPts val="0"/>
              </a:spcAft>
              <a:buFontTx/>
              <a:buNone/>
              <a:defRPr/>
            </a:pPr>
            <a:r>
              <a:rPr lang="en-US" sz="3900" dirty="0" smtClean="0"/>
              <a:t>“Educators create policies and procedures and adopt practices that support their belief in the ability of every student.”</a:t>
            </a:r>
          </a:p>
          <a:p>
            <a:pPr algn="ctr" eaLnBrk="1" fontAlgn="auto" hangingPunct="1">
              <a:spcBef>
                <a:spcPts val="0"/>
              </a:spcBef>
              <a:spcAft>
                <a:spcPts val="0"/>
              </a:spcAft>
              <a:buFontTx/>
              <a:buNone/>
              <a:defRPr/>
            </a:pPr>
            <a:endParaRPr lang="en-US" dirty="0" smtClean="0"/>
          </a:p>
          <a:p>
            <a:pPr algn="r" eaLnBrk="1" fontAlgn="auto" hangingPunct="1">
              <a:spcBef>
                <a:spcPts val="0"/>
              </a:spcBef>
              <a:spcAft>
                <a:spcPts val="0"/>
              </a:spcAft>
              <a:buFontTx/>
              <a:buNone/>
              <a:defRPr/>
            </a:pPr>
            <a:r>
              <a:rPr lang="en-US" sz="2800" dirty="0" smtClean="0">
                <a:cs typeface="Arial"/>
              </a:rPr>
              <a:t> —</a:t>
            </a:r>
            <a:r>
              <a:rPr lang="en-US" sz="2800" dirty="0" smtClean="0"/>
              <a:t>Kent D. Peterson in Cromwell, “Is Your School Culture Toxic </a:t>
            </a:r>
          </a:p>
          <a:p>
            <a:pPr algn="r" eaLnBrk="1" fontAlgn="auto" hangingPunct="1">
              <a:spcBef>
                <a:spcPts val="0"/>
              </a:spcBef>
              <a:spcAft>
                <a:spcPts val="0"/>
              </a:spcAft>
              <a:buFontTx/>
              <a:buNone/>
              <a:defRPr/>
            </a:pPr>
            <a:r>
              <a:rPr lang="en-US" sz="2800" dirty="0" smtClean="0"/>
              <a:t>or Positive?” </a:t>
            </a:r>
            <a:r>
              <a:rPr lang="en-US" sz="2800" i="1" dirty="0" smtClean="0"/>
              <a:t>Education World </a:t>
            </a:r>
            <a:r>
              <a:rPr lang="en-US" sz="2800" dirty="0" smtClean="0"/>
              <a:t>(2002)</a:t>
            </a:r>
          </a:p>
          <a:p>
            <a:pPr algn="r" eaLnBrk="1" fontAlgn="auto" hangingPunct="1">
              <a:spcBef>
                <a:spcPts val="0"/>
              </a:spcBef>
              <a:spcAft>
                <a:spcPts val="0"/>
              </a:spcAft>
              <a:buFontTx/>
              <a:buNone/>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620000" cy="1143000"/>
          </a:xfrm>
        </p:spPr>
        <p:txBody>
          <a:bodyPr/>
          <a:lstStyle/>
          <a:p>
            <a:pPr marL="54864" eaLnBrk="1" fontAlgn="auto" hangingPunct="1">
              <a:spcAft>
                <a:spcPts val="0"/>
              </a:spcAft>
              <a:defRPr/>
            </a:pPr>
            <a:r>
              <a:rPr lang="en-US" b="1" dirty="0" smtClean="0">
                <a:solidFill>
                  <a:schemeClr val="accent2"/>
                </a:solidFill>
              </a:rPr>
              <a:t>Toxic</a:t>
            </a:r>
            <a:r>
              <a:rPr lang="en-US" dirty="0" smtClean="0">
                <a:solidFill>
                  <a:schemeClr val="tx1"/>
                </a:solidFill>
              </a:rPr>
              <a:t> </a:t>
            </a:r>
            <a:r>
              <a:rPr lang="en-US" dirty="0" smtClean="0"/>
              <a:t>School Culture</a:t>
            </a:r>
          </a:p>
        </p:txBody>
      </p:sp>
      <p:sp>
        <p:nvSpPr>
          <p:cNvPr id="12291" name="Rectangle 3"/>
          <p:cNvSpPr>
            <a:spLocks noGrp="1" noChangeArrowheads="1"/>
          </p:cNvSpPr>
          <p:nvPr>
            <p:ph sz="quarter" idx="1"/>
          </p:nvPr>
        </p:nvSpPr>
        <p:spPr>
          <a:xfrm>
            <a:off x="457200" y="1600200"/>
            <a:ext cx="8382000" cy="5257800"/>
          </a:xfrm>
        </p:spPr>
        <p:txBody>
          <a:bodyPr rtlCol="0">
            <a:normAutofit fontScale="62500" lnSpcReduction="20000"/>
          </a:bodyPr>
          <a:lstStyle/>
          <a:p>
            <a:pPr marL="0" indent="0" eaLnBrk="1" fontAlgn="auto" hangingPunct="1">
              <a:lnSpc>
                <a:spcPct val="120000"/>
              </a:lnSpc>
              <a:spcBef>
                <a:spcPts val="0"/>
              </a:spcBef>
              <a:spcAft>
                <a:spcPts val="0"/>
              </a:spcAft>
              <a:buFontTx/>
              <a:buNone/>
              <a:defRPr/>
            </a:pPr>
            <a:r>
              <a:rPr lang="en-US" sz="4300" dirty="0" smtClean="0"/>
              <a:t>“Educators believe that student success is based on students’ level of concern, attentiveness, prior knowledge, and willingness to comply with the demands of the school, and they articulate that belief in overt and covert ways. </a:t>
            </a:r>
            <a:r>
              <a:rPr lang="en-US" sz="2300" dirty="0" smtClean="0"/>
              <a:t/>
            </a:r>
            <a:br>
              <a:rPr lang="en-US" sz="2300" dirty="0" smtClean="0"/>
            </a:br>
            <a:r>
              <a:rPr lang="en-US" sz="2300" dirty="0" smtClean="0"/>
              <a:t/>
            </a:r>
            <a:br>
              <a:rPr lang="en-US" sz="2300" dirty="0" smtClean="0"/>
            </a:br>
            <a:r>
              <a:rPr lang="en-US" sz="4300" dirty="0" smtClean="0"/>
              <a:t>“Educators create policies and procedures and adopt practices that support their belief in the impossibility of universal achievement.”</a:t>
            </a:r>
          </a:p>
          <a:p>
            <a:pPr algn="r" eaLnBrk="1" fontAlgn="auto" hangingPunct="1">
              <a:lnSpc>
                <a:spcPct val="120000"/>
              </a:lnSpc>
              <a:spcBef>
                <a:spcPts val="0"/>
              </a:spcBef>
              <a:spcAft>
                <a:spcPts val="0"/>
              </a:spcAft>
              <a:buFontTx/>
              <a:buNone/>
              <a:defRPr/>
            </a:pPr>
            <a:endParaRPr lang="en-US" sz="1800" dirty="0" smtClean="0"/>
          </a:p>
          <a:p>
            <a:pPr algn="r">
              <a:lnSpc>
                <a:spcPct val="120000"/>
              </a:lnSpc>
              <a:spcBef>
                <a:spcPts val="0"/>
              </a:spcBef>
              <a:buNone/>
              <a:defRPr/>
            </a:pPr>
            <a:r>
              <a:rPr lang="en-US" sz="2600" dirty="0" smtClean="0">
                <a:cs typeface="Arial"/>
              </a:rPr>
              <a:t> </a:t>
            </a:r>
            <a:r>
              <a:rPr lang="en-US" sz="3400" dirty="0" smtClean="0">
                <a:cs typeface="Arial"/>
              </a:rPr>
              <a:t>—</a:t>
            </a:r>
            <a:r>
              <a:rPr lang="en-US" sz="3400" dirty="0" smtClean="0"/>
              <a:t>Kent D. Peterson in Cromwell, “Is Your School Culture Toxic or Positive?” </a:t>
            </a:r>
            <a:r>
              <a:rPr lang="en-US" sz="3400" i="1" dirty="0" smtClean="0"/>
              <a:t>Education World </a:t>
            </a:r>
            <a:r>
              <a:rPr lang="en-US" sz="3400" dirty="0" smtClean="0"/>
              <a:t>(2002)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Difference</a:t>
            </a:r>
            <a:endParaRPr lang="en-US" dirty="0"/>
          </a:p>
        </p:txBody>
      </p:sp>
      <p:sp>
        <p:nvSpPr>
          <p:cNvPr id="4" name="Content Placeholder 3"/>
          <p:cNvSpPr>
            <a:spLocks noGrp="1"/>
          </p:cNvSpPr>
          <p:nvPr>
            <p:ph sz="quarter" idx="2"/>
          </p:nvPr>
        </p:nvSpPr>
        <p:spPr/>
        <p:txBody>
          <a:bodyPr/>
          <a:lstStyle/>
          <a:p>
            <a:endParaRPr lang="en-US" dirty="0" smtClean="0"/>
          </a:p>
          <a:p>
            <a:pPr marL="411480" indent="-411480"/>
            <a:r>
              <a:rPr lang="en-US" sz="4000" dirty="0" smtClean="0"/>
              <a:t>Reflective</a:t>
            </a:r>
          </a:p>
          <a:p>
            <a:pPr marL="411480" indent="-411480"/>
            <a:endParaRPr lang="en-US" sz="4000" dirty="0" smtClean="0"/>
          </a:p>
          <a:p>
            <a:pPr marL="411480" indent="-411480"/>
            <a:r>
              <a:rPr lang="en-US" sz="4000" dirty="0" smtClean="0"/>
              <a:t>Prescriptive</a:t>
            </a:r>
            <a:endParaRPr lang="en-US" sz="4000" dirty="0"/>
          </a:p>
        </p:txBody>
      </p:sp>
      <p:sp>
        <p:nvSpPr>
          <p:cNvPr id="6" name="Content Placeholder 5"/>
          <p:cNvSpPr>
            <a:spLocks noGrp="1"/>
          </p:cNvSpPr>
          <p:nvPr>
            <p:ph sz="quarter" idx="4"/>
          </p:nvPr>
        </p:nvSpPr>
        <p:spPr/>
        <p:txBody>
          <a:bodyPr/>
          <a:lstStyle/>
          <a:p>
            <a:pPr>
              <a:buNone/>
            </a:pPr>
            <a:endParaRPr lang="en-US" dirty="0" smtClean="0"/>
          </a:p>
          <a:p>
            <a:pPr marL="411480" indent="-411480"/>
            <a:r>
              <a:rPr lang="en-US" sz="4000" dirty="0" smtClean="0"/>
              <a:t>Descriptive</a:t>
            </a:r>
          </a:p>
          <a:p>
            <a:pPr marL="411480" indent="-411480">
              <a:buNone/>
            </a:pPr>
            <a:endParaRPr lang="en-US" sz="4000" dirty="0" smtClean="0"/>
          </a:p>
          <a:p>
            <a:pPr marL="411480" indent="-411480"/>
            <a:r>
              <a:rPr lang="en-US" sz="4000" dirty="0" smtClean="0"/>
              <a:t>Deflective</a:t>
            </a:r>
            <a:endParaRPr lang="en-US" sz="4000" dirty="0"/>
          </a:p>
        </p:txBody>
      </p:sp>
      <p:sp>
        <p:nvSpPr>
          <p:cNvPr id="3" name="Text Placeholder 2"/>
          <p:cNvSpPr>
            <a:spLocks noGrp="1"/>
          </p:cNvSpPr>
          <p:nvPr>
            <p:ph type="body" sz="quarter" idx="1"/>
          </p:nvPr>
        </p:nvSpPr>
        <p:spPr/>
        <p:txBody>
          <a:bodyPr/>
          <a:lstStyle/>
          <a:p>
            <a:pPr algn="ctr"/>
            <a:r>
              <a:rPr lang="en-US" sz="3200" dirty="0" smtClean="0"/>
              <a:t>Healthy</a:t>
            </a:r>
            <a:endParaRPr lang="en-US" sz="3200" dirty="0"/>
          </a:p>
        </p:txBody>
      </p:sp>
      <p:sp>
        <p:nvSpPr>
          <p:cNvPr id="5" name="Text Placeholder 4"/>
          <p:cNvSpPr>
            <a:spLocks noGrp="1"/>
          </p:cNvSpPr>
          <p:nvPr>
            <p:ph type="body" sz="quarter" idx="3"/>
          </p:nvPr>
        </p:nvSpPr>
        <p:spPr/>
        <p:txBody>
          <a:bodyPr/>
          <a:lstStyle/>
          <a:p>
            <a:pPr algn="ctr"/>
            <a:r>
              <a:rPr lang="en-US" sz="3200" dirty="0" smtClean="0"/>
              <a:t>Toxic</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Objective</a:t>
            </a:r>
            <a:endParaRPr lang="en-US" dirty="0"/>
          </a:p>
        </p:txBody>
      </p:sp>
      <p:sp>
        <p:nvSpPr>
          <p:cNvPr id="3" name="Content Placeholder 2"/>
          <p:cNvSpPr>
            <a:spLocks noGrp="1"/>
          </p:cNvSpPr>
          <p:nvPr>
            <p:ph sz="quarter" idx="1"/>
          </p:nvPr>
        </p:nvSpPr>
        <p:spPr/>
        <p:txBody>
          <a:bodyPr>
            <a:normAutofit/>
          </a:bodyPr>
          <a:lstStyle/>
          <a:p>
            <a:pPr>
              <a:buNone/>
            </a:pPr>
            <a:endParaRPr lang="en-US" sz="2400" dirty="0" smtClean="0"/>
          </a:p>
          <a:p>
            <a:pPr marL="0" indent="0">
              <a:buNone/>
            </a:pPr>
            <a:r>
              <a:rPr lang="en-US" sz="4000" dirty="0" smtClean="0"/>
              <a:t>School culture is about creating </a:t>
            </a:r>
            <a:br>
              <a:rPr lang="en-US" sz="4000" dirty="0" smtClean="0"/>
            </a:br>
            <a:r>
              <a:rPr lang="en-US" sz="4000" dirty="0" smtClean="0"/>
              <a:t>an environment that improves </a:t>
            </a:r>
            <a:r>
              <a:rPr lang="en-US" sz="4000" b="1" i="1" dirty="0" smtClean="0"/>
              <a:t>productivity</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Theoretical Framework</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3200" dirty="0" smtClean="0"/>
              <a:t>“Theories </a:t>
            </a:r>
            <a:r>
              <a:rPr lang="en-US" sz="3200" dirty="0"/>
              <a:t>are formulated to explain, predict, and understand phenomena and, in many cases, to challenge and extend existing knowledge within the limits of critical bounding assumptions. The theoretical framework is the structure that can hold or support a theory of a research study</a:t>
            </a:r>
            <a:r>
              <a:rPr lang="en-US" sz="3200" dirty="0" smtClean="0"/>
              <a:t>.”</a:t>
            </a:r>
          </a:p>
          <a:p>
            <a:pPr marL="0" indent="0">
              <a:buNone/>
            </a:pPr>
            <a:endParaRPr lang="en-US" dirty="0"/>
          </a:p>
          <a:p>
            <a:pPr marL="0" indent="0" algn="r">
              <a:buNone/>
            </a:pPr>
            <a:endParaRPr lang="en-US" sz="1500" dirty="0" smtClean="0"/>
          </a:p>
          <a:p>
            <a:pPr marL="0" indent="0" algn="r">
              <a:buNone/>
            </a:pPr>
            <a:r>
              <a:rPr lang="en-US" sz="1500" dirty="0" smtClean="0"/>
              <a:t>Abend</a:t>
            </a:r>
            <a:r>
              <a:rPr lang="en-US" sz="1500" dirty="0"/>
              <a:t>, Gabriel. "The Meaning of Theory." </a:t>
            </a:r>
            <a:r>
              <a:rPr lang="en-US" sz="1500" i="1" dirty="0"/>
              <a:t>Sociological Theory</a:t>
            </a:r>
            <a:r>
              <a:rPr lang="en-US" sz="1500" dirty="0"/>
              <a:t> 26 (June 2008): 173–199; Swanson, Richard A. </a:t>
            </a:r>
            <a:r>
              <a:rPr lang="en-US" sz="1500" i="1" dirty="0"/>
              <a:t>Theory Building in Applied Disciplines</a:t>
            </a:r>
            <a:r>
              <a:rPr lang="en-US" sz="1500" dirty="0"/>
              <a:t>. San Francisco, CA: </a:t>
            </a:r>
            <a:r>
              <a:rPr lang="en-US" sz="1500" dirty="0" err="1"/>
              <a:t>Berrett</a:t>
            </a:r>
            <a:r>
              <a:rPr lang="en-US" sz="1500" dirty="0"/>
              <a:t>-Koehler Publishers 2013.</a:t>
            </a:r>
          </a:p>
        </p:txBody>
      </p:sp>
    </p:spTree>
    <p:extLst>
      <p:ext uri="{BB962C8B-B14F-4D97-AF65-F5344CB8AC3E}">
        <p14:creationId xmlns:p14="http://schemas.microsoft.com/office/powerpoint/2010/main" val="38144411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2773</TotalTime>
  <Words>863</Words>
  <Application>Microsoft Office PowerPoint</Application>
  <PresentationFormat>On-screen Show (4:3)</PresentationFormat>
  <Paragraphs>152</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Tw Cen MT</vt:lpstr>
      <vt:lpstr>Wingdings</vt:lpstr>
      <vt:lpstr>Wingdings 2</vt:lpstr>
      <vt:lpstr>Median</vt:lpstr>
      <vt:lpstr>Transforming School Culture How to Overcome Staff Division (2nd Edition Update)</vt:lpstr>
      <vt:lpstr>Call to Arms</vt:lpstr>
      <vt:lpstr>A Major Shift in Paradigm</vt:lpstr>
      <vt:lpstr>Two Forms of Change</vt:lpstr>
      <vt:lpstr>Healthy School Culture</vt:lpstr>
      <vt:lpstr>Toxic School Culture</vt:lpstr>
      <vt:lpstr>The Real Difference</vt:lpstr>
      <vt:lpstr>Real Objective</vt:lpstr>
      <vt:lpstr>Theoretical Framework</vt:lpstr>
      <vt:lpstr>PowerPoint Presentation</vt:lpstr>
      <vt:lpstr>Adult Drama</vt:lpstr>
      <vt:lpstr>The Quandary</vt:lpstr>
      <vt:lpstr>Believers</vt:lpstr>
      <vt:lpstr>The Believers</vt:lpstr>
      <vt:lpstr>Pause to Think!</vt:lpstr>
      <vt:lpstr>Tweeners</vt:lpstr>
      <vt:lpstr>The Tweeners</vt:lpstr>
      <vt:lpstr>Pause to Think!</vt:lpstr>
      <vt:lpstr>Survivors</vt:lpstr>
      <vt:lpstr>Survivors</vt:lpstr>
      <vt:lpstr>Pause to Think!</vt:lpstr>
      <vt:lpstr>Fundamentalists</vt:lpstr>
      <vt:lpstr>The Fundamentalists</vt:lpstr>
      <vt:lpstr>Methods: The Three D’s</vt:lpstr>
      <vt:lpstr>Pause to Think!</vt:lpstr>
      <vt:lpstr>The Real Difference</vt:lpstr>
      <vt:lpstr>The Current State of School Reform</vt:lpstr>
      <vt:lpstr>New 2nd Edition Insights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School Culture: How to Overcome Staff Division</dc:title>
  <dc:creator>Anthony Shaheed Muhammad</dc:creator>
  <cp:lastModifiedBy>Anthony Muhammad</cp:lastModifiedBy>
  <cp:revision>82</cp:revision>
  <dcterms:created xsi:type="dcterms:W3CDTF">2009-04-12T23:45:42Z</dcterms:created>
  <dcterms:modified xsi:type="dcterms:W3CDTF">2018-09-19T07:17:03Z</dcterms:modified>
</cp:coreProperties>
</file>