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C7B018BB-80A7-4F77-B60F-C8B233D01FF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5CB"/>
          </a:solidFill>
        </a:fill>
      </a:tcStyle>
    </a:wholeTbl>
    <a:band2H>
      <a:tcTxStyle/>
      <a:tcStyle>
        <a:tcBdr/>
        <a:fill>
          <a:solidFill>
            <a:srgbClr val="F0F3E7"/>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ECA"/>
          </a:solidFill>
        </a:fill>
      </a:tcStyle>
    </a:wholeTbl>
    <a:band2H>
      <a:tcTxStyle/>
      <a:tcStyle>
        <a:tcBdr/>
        <a:fill>
          <a:solidFill>
            <a:srgbClr val="FFEFE6"/>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Corbel"/>
          <a:ea typeface="Corbel"/>
          <a:cs typeface="Corbe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7D7D8"/>
          </a:solidFill>
        </a:fill>
      </a:tcStyle>
    </a:wholeTbl>
    <a:band2H>
      <a:tcTxStyle/>
      <a:tcStyle>
        <a:tcBdr/>
        <a:fill>
          <a:solidFill>
            <a:srgbClr val="ECECEC"/>
          </a:solidFill>
        </a:fill>
      </a:tcStyle>
    </a:band2H>
    <a:firstCol>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Corbel"/>
          <a:ea typeface="Corbel"/>
          <a:cs typeface="Corbe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Corbel"/>
          <a:ea typeface="Corbel"/>
          <a:cs typeface="Corbe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Corbel"/>
          <a:ea typeface="Corbel"/>
          <a:cs typeface="Corbe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Corbel"/>
          <a:ea typeface="Corbel"/>
          <a:cs typeface="Corbe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Corbel"/>
          <a:ea typeface="Corbel"/>
          <a:cs typeface="Corbe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Corbel"/>
          <a:ea typeface="Corbel"/>
          <a:cs typeface="Corbe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341" autoAdjust="0"/>
  </p:normalViewPr>
  <p:slideViewPr>
    <p:cSldViewPr snapToGrid="0">
      <p:cViewPr varScale="1">
        <p:scale>
          <a:sx n="81" d="100"/>
          <a:sy n="81" d="100"/>
        </p:scale>
        <p:origin x="96"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1143000" y="685800"/>
            <a:ext cx="4572000" cy="3429000"/>
          </a:xfrm>
          <a:prstGeom prst="rect">
            <a:avLst/>
          </a:prstGeom>
        </p:spPr>
        <p:txBody>
          <a:bodyPr/>
          <a:lstStyle/>
          <a:p>
            <a:endParaRPr/>
          </a:p>
        </p:txBody>
      </p:sp>
      <p:sp>
        <p:nvSpPr>
          <p:cNvPr id="125" name="Shape 12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475390363"/>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Jan. 4 2019</a:t>
            </a:r>
          </a:p>
          <a:p>
            <a:r>
              <a:rPr lang="en-US" dirty="0" smtClean="0"/>
              <a:t>David </a:t>
            </a:r>
            <a:r>
              <a:rPr lang="en-US" dirty="0" err="1" smtClean="0"/>
              <a:t>Henkhaus</a:t>
            </a:r>
            <a:endParaRPr lang="en-US" dirty="0" smtClean="0"/>
          </a:p>
          <a:p>
            <a:endParaRPr lang="en-US" dirty="0" smtClean="0"/>
          </a:p>
          <a:p>
            <a:r>
              <a:rPr lang="en-US" dirty="0" smtClean="0"/>
              <a:t>Here is  the email address for David </a:t>
            </a:r>
            <a:r>
              <a:rPr lang="en-US" dirty="0" err="1" smtClean="0"/>
              <a:t>Henkhaus</a:t>
            </a:r>
            <a:r>
              <a:rPr lang="en-US" dirty="0" smtClean="0"/>
              <a:t>: david-henkhaus@uiowa.edu</a:t>
            </a:r>
          </a:p>
          <a:p>
            <a:endParaRPr lang="en-US" dirty="0"/>
          </a:p>
        </p:txBody>
      </p:sp>
    </p:spTree>
    <p:extLst>
      <p:ext uri="{BB962C8B-B14F-4D97-AF65-F5344CB8AC3E}">
        <p14:creationId xmlns:p14="http://schemas.microsoft.com/office/powerpoint/2010/main" val="3980593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These are new manuals inserted</a:t>
            </a:r>
            <a:r>
              <a:rPr lang="en-US" baseline="0" dirty="0" smtClean="0"/>
              <a:t> on the portal. These are two of the primary documents available now</a:t>
            </a:r>
            <a:endParaRPr lang="en-US" dirty="0"/>
          </a:p>
        </p:txBody>
      </p:sp>
    </p:spTree>
    <p:extLst>
      <p:ext uri="{BB962C8B-B14F-4D97-AF65-F5344CB8AC3E}">
        <p14:creationId xmlns:p14="http://schemas.microsoft.com/office/powerpoint/2010/main" val="271177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Test coordinator training is also on this site, as a refresher for those who attended the training</a:t>
            </a:r>
          </a:p>
          <a:p>
            <a:r>
              <a:rPr lang="en-US" dirty="0" smtClean="0"/>
              <a:t>Technology coordinator training  also has new information</a:t>
            </a:r>
            <a:endParaRPr lang="en-US" dirty="0"/>
          </a:p>
        </p:txBody>
      </p:sp>
    </p:spTree>
    <p:extLst>
      <p:ext uri="{BB962C8B-B14F-4D97-AF65-F5344CB8AC3E}">
        <p14:creationId xmlns:p14="http://schemas.microsoft.com/office/powerpoint/2010/main" val="2989964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Test preparation </a:t>
            </a:r>
            <a:endParaRPr lang="en-US" dirty="0"/>
          </a:p>
        </p:txBody>
      </p:sp>
    </p:spTree>
    <p:extLst>
      <p:ext uri="{BB962C8B-B14F-4D97-AF65-F5344CB8AC3E}">
        <p14:creationId xmlns:p14="http://schemas.microsoft.com/office/powerpoint/2010/main" val="2963109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Click on the subject area . It will bring up a full page of practice items across grade levels </a:t>
            </a:r>
          </a:p>
          <a:p>
            <a:r>
              <a:rPr lang="en-US" dirty="0" smtClean="0"/>
              <a:t>Text to speech directions….</a:t>
            </a:r>
          </a:p>
          <a:p>
            <a:r>
              <a:rPr lang="en-US" dirty="0" smtClean="0"/>
              <a:t>These</a:t>
            </a:r>
            <a:r>
              <a:rPr lang="en-US" baseline="0" dirty="0" smtClean="0"/>
              <a:t> are not live items just practice items used with students so that they get comfortable navigating the computer system  </a:t>
            </a:r>
          </a:p>
          <a:p>
            <a:r>
              <a:rPr lang="en-US" baseline="0" dirty="0" smtClean="0"/>
              <a:t>These practice tests are ½ of the length of a compete test. These practice tests a representative of each of the item types across subject areas</a:t>
            </a:r>
          </a:p>
          <a:p>
            <a:endParaRPr lang="en-US" dirty="0"/>
          </a:p>
        </p:txBody>
      </p:sp>
    </p:spTree>
    <p:extLst>
      <p:ext uri="{BB962C8B-B14F-4D97-AF65-F5344CB8AC3E}">
        <p14:creationId xmlns:p14="http://schemas.microsoft.com/office/powerpoint/2010/main" val="206349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58365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Modules of mechanics of testing administration, adding new users, new proctors…. </a:t>
            </a:r>
          </a:p>
          <a:p>
            <a:r>
              <a:rPr lang="en-US" dirty="0" smtClean="0"/>
              <a:t>How</a:t>
            </a:r>
            <a:r>
              <a:rPr lang="en-US" baseline="0" dirty="0" smtClean="0"/>
              <a:t> to start and stop a testing session.</a:t>
            </a:r>
          </a:p>
          <a:p>
            <a:r>
              <a:rPr lang="en-US" baseline="0" dirty="0" smtClean="0"/>
              <a:t>Also an introduction</a:t>
            </a:r>
          </a:p>
          <a:p>
            <a:endParaRPr lang="en-US" baseline="0" dirty="0" smtClean="0"/>
          </a:p>
          <a:p>
            <a:endParaRPr lang="en-US" baseline="0" dirty="0" smtClean="0"/>
          </a:p>
          <a:p>
            <a:r>
              <a:rPr lang="en-US" baseline="0" dirty="0" smtClean="0"/>
              <a:t>Jan 28,  session accessibility and accommodations, and a test overview with test specifications  </a:t>
            </a:r>
          </a:p>
        </p:txBody>
      </p:sp>
    </p:spTree>
    <p:extLst>
      <p:ext uri="{BB962C8B-B14F-4D97-AF65-F5344CB8AC3E}">
        <p14:creationId xmlns:p14="http://schemas.microsoft.com/office/powerpoint/2010/main" val="2139809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Rectangle 6"/>
          <p:cNvSpPr/>
          <p:nvPr/>
        </p:nvSpPr>
        <p:spPr>
          <a:xfrm>
            <a:off x="231139" y="243840"/>
            <a:ext cx="11724642" cy="6377940"/>
          </a:xfrm>
          <a:prstGeom prst="rect">
            <a:avLst/>
          </a:prstGeom>
          <a:solidFill>
            <a:srgbClr val="FFFFFF"/>
          </a:solidFill>
          <a:ln w="12700">
            <a:solidFill>
              <a:srgbClr val="000000"/>
            </a:solidFill>
          </a:ln>
        </p:spPr>
        <p:txBody>
          <a:bodyPr lIns="45719" rIns="45719"/>
          <a:lstStyle/>
          <a:p>
            <a:endParaRPr/>
          </a:p>
        </p:txBody>
      </p:sp>
      <p:sp>
        <p:nvSpPr>
          <p:cNvPr id="13" name="Title Text"/>
          <p:cNvSpPr txBox="1">
            <a:spLocks noGrp="1"/>
          </p:cNvSpPr>
          <p:nvPr>
            <p:ph type="title"/>
          </p:nvPr>
        </p:nvSpPr>
        <p:spPr>
          <a:xfrm>
            <a:off x="1109980" y="882375"/>
            <a:ext cx="9966960" cy="2926081"/>
          </a:xfrm>
          <a:prstGeom prst="rect">
            <a:avLst/>
          </a:prstGeom>
        </p:spPr>
        <p:txBody>
          <a:bodyPr anchor="b"/>
          <a:lstStyle>
            <a:lvl1pPr algn="ctr">
              <a:lnSpc>
                <a:spcPct val="85000"/>
              </a:lnSpc>
              <a:defRPr sz="7200" cap="all"/>
            </a:lvl1pPr>
          </a:lstStyle>
          <a:p>
            <a:r>
              <a:t>Title Text</a:t>
            </a:r>
          </a:p>
        </p:txBody>
      </p:sp>
      <p:sp>
        <p:nvSpPr>
          <p:cNvPr id="14" name="Body Level One…"/>
          <p:cNvSpPr txBox="1">
            <a:spLocks noGrp="1"/>
          </p:cNvSpPr>
          <p:nvPr>
            <p:ph type="body" sz="quarter" idx="1"/>
          </p:nvPr>
        </p:nvSpPr>
        <p:spPr>
          <a:xfrm>
            <a:off x="1709529" y="3869633"/>
            <a:ext cx="8767862" cy="1388166"/>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r>
              <a:t>Body Level One</a:t>
            </a:r>
          </a:p>
          <a:p>
            <a:pPr lvl="1"/>
            <a:r>
              <a:t>Body Level Two</a:t>
            </a:r>
          </a:p>
          <a:p>
            <a:pPr lvl="2"/>
            <a:r>
              <a:t>Body Level Three</a:t>
            </a:r>
          </a:p>
          <a:p>
            <a:pPr lvl="3"/>
            <a:r>
              <a:t>Body Level Four</a:t>
            </a:r>
          </a:p>
          <a:p>
            <a:pPr lvl="4"/>
            <a:r>
              <a:t>Body Level Five</a:t>
            </a:r>
          </a:p>
        </p:txBody>
      </p:sp>
      <p:sp>
        <p:nvSpPr>
          <p:cNvPr id="15" name="Straight Connector 7"/>
          <p:cNvSpPr/>
          <p:nvPr/>
        </p:nvSpPr>
        <p:spPr>
          <a:xfrm>
            <a:off x="1978660" y="3733800"/>
            <a:ext cx="8229602" cy="0"/>
          </a:xfrm>
          <a:prstGeom prst="line">
            <a:avLst/>
          </a:prstGeom>
          <a:ln w="10000">
            <a:solidFill>
              <a:srgbClr val="000000"/>
            </a:solidFill>
          </a:ln>
        </p:spPr>
        <p:txBody>
          <a:bodyPr lIns="45719" rIns="45719"/>
          <a:lstStyle/>
          <a:p>
            <a:endParaRPr/>
          </a:p>
        </p:txBody>
      </p:sp>
      <p:sp>
        <p:nvSpPr>
          <p:cNvPr id="1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6" name="Title Text"/>
          <p:cNvSpPr txBox="1">
            <a:spLocks noGrp="1"/>
          </p:cNvSpPr>
          <p:nvPr>
            <p:ph type="title"/>
          </p:nvPr>
        </p:nvSpPr>
        <p:spPr>
          <a:prstGeom prst="rect">
            <a:avLst/>
          </a:prstGeom>
        </p:spPr>
        <p:txBody>
          <a:bodyPr/>
          <a:lstStyle/>
          <a:p>
            <a:r>
              <a:t>Title Text</a:t>
            </a:r>
          </a:p>
        </p:txBody>
      </p:sp>
      <p:sp>
        <p:nvSpPr>
          <p:cNvPr id="97" name="Body Level One…"/>
          <p:cNvSpPr txBox="1">
            <a:spLocks noGrp="1"/>
          </p:cNvSpPr>
          <p:nvPr>
            <p:ph type="body" idx="1"/>
          </p:nvPr>
        </p:nvSpPr>
        <p:spPr>
          <a:xfrm>
            <a:off x="1143000" y="2057400"/>
            <a:ext cx="9872872" cy="4038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5" name="Title Text"/>
          <p:cNvSpPr txBox="1">
            <a:spLocks noGrp="1"/>
          </p:cNvSpPr>
          <p:nvPr>
            <p:ph type="title"/>
          </p:nvPr>
        </p:nvSpPr>
        <p:spPr>
          <a:xfrm>
            <a:off x="8724900" y="762000"/>
            <a:ext cx="2324100" cy="5410200"/>
          </a:xfrm>
          <a:prstGeom prst="rect">
            <a:avLst/>
          </a:prstGeom>
        </p:spPr>
        <p:txBody>
          <a:bodyPr/>
          <a:lstStyle/>
          <a:p>
            <a:r>
              <a:t>Title Text</a:t>
            </a:r>
          </a:p>
        </p:txBody>
      </p:sp>
      <p:sp>
        <p:nvSpPr>
          <p:cNvPr id="106" name="Body Level One…"/>
          <p:cNvSpPr txBox="1">
            <a:spLocks noGrp="1"/>
          </p:cNvSpPr>
          <p:nvPr>
            <p:ph type="body" idx="1"/>
          </p:nvPr>
        </p:nvSpPr>
        <p:spPr>
          <a:xfrm>
            <a:off x="1143000" y="762000"/>
            <a:ext cx="7429500" cy="54102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Statement and Image Option5">
    <p:bg>
      <p:bgPr>
        <a:solidFill>
          <a:srgbClr val="FFFFFF"/>
        </a:solidFill>
        <a:effectLst/>
      </p:bgPr>
    </p:bg>
    <p:spTree>
      <p:nvGrpSpPr>
        <p:cNvPr id="1" name=""/>
        <p:cNvGrpSpPr/>
        <p:nvPr/>
      </p:nvGrpSpPr>
      <p:grpSpPr>
        <a:xfrm>
          <a:off x="0" y="0"/>
          <a:ext cx="0" cy="0"/>
          <a:chOff x="0" y="0"/>
          <a:chExt cx="0" cy="0"/>
        </a:xfrm>
      </p:grpSpPr>
      <p:sp>
        <p:nvSpPr>
          <p:cNvPr id="114" name="Title Text"/>
          <p:cNvSpPr txBox="1">
            <a:spLocks noGrp="1"/>
          </p:cNvSpPr>
          <p:nvPr>
            <p:ph type="title"/>
          </p:nvPr>
        </p:nvSpPr>
        <p:spPr>
          <a:xfrm>
            <a:off x="4931833" y="418050"/>
            <a:ext cx="4694176" cy="1144959"/>
          </a:xfrm>
          <a:prstGeom prst="rect">
            <a:avLst/>
          </a:prstGeom>
        </p:spPr>
        <p:txBody>
          <a:bodyPr anchor="t"/>
          <a:lstStyle>
            <a:lvl1pPr>
              <a:lnSpc>
                <a:spcPts val="4000"/>
              </a:lnSpc>
              <a:defRPr sz="3400">
                <a:solidFill>
                  <a:srgbClr val="565349"/>
                </a:solidFill>
              </a:defRPr>
            </a:lvl1pPr>
          </a:lstStyle>
          <a:p>
            <a:r>
              <a:t>Title Text</a:t>
            </a:r>
          </a:p>
        </p:txBody>
      </p:sp>
      <p:sp>
        <p:nvSpPr>
          <p:cNvPr id="115" name="Body Level One…"/>
          <p:cNvSpPr txBox="1">
            <a:spLocks noGrp="1"/>
          </p:cNvSpPr>
          <p:nvPr>
            <p:ph type="body" sz="half" idx="1"/>
          </p:nvPr>
        </p:nvSpPr>
        <p:spPr>
          <a:xfrm>
            <a:off x="4931833" y="1695450"/>
            <a:ext cx="6648451" cy="3124201"/>
          </a:xfrm>
          <a:prstGeom prst="rect">
            <a:avLst/>
          </a:prstGeom>
        </p:spPr>
        <p:txBody>
          <a:bodyPr/>
          <a:lstStyle>
            <a:lvl1pPr marL="0" indent="0">
              <a:lnSpc>
                <a:spcPts val="1900"/>
              </a:lnSpc>
              <a:buClrTx/>
              <a:buSzTx/>
              <a:buFontTx/>
              <a:buNone/>
              <a:defRPr sz="1600"/>
            </a:lvl1pPr>
            <a:lvl2pPr marL="0" indent="0">
              <a:lnSpc>
                <a:spcPts val="1900"/>
              </a:lnSpc>
              <a:buClrTx/>
              <a:buSzTx/>
              <a:buFontTx/>
              <a:buNone/>
              <a:defRPr sz="1600"/>
            </a:lvl2pPr>
            <a:lvl3pPr marL="630399" indent="-227199">
              <a:lnSpc>
                <a:spcPts val="1900"/>
              </a:lnSpc>
              <a:buClrTx/>
              <a:buFontTx/>
              <a:defRPr sz="1600"/>
            </a:lvl3pPr>
            <a:lvl4pPr marL="1005839" indent="-182880">
              <a:lnSpc>
                <a:spcPts val="1900"/>
              </a:lnSpc>
              <a:buClrTx/>
              <a:buFontTx/>
              <a:defRPr sz="1600"/>
            </a:lvl4pPr>
            <a:lvl5pPr marL="1280160" indent="-182880">
              <a:lnSpc>
                <a:spcPts val="1900"/>
              </a:lnSpc>
              <a:buClrTx/>
              <a:buFontTx/>
              <a:defRPr sz="1600"/>
            </a:lvl5pPr>
          </a:lstStyle>
          <a:p>
            <a:r>
              <a:t>Body Level One</a:t>
            </a:r>
          </a:p>
          <a:p>
            <a:pPr lvl="1"/>
            <a:r>
              <a:t>Body Level Two</a:t>
            </a:r>
          </a:p>
          <a:p>
            <a:pPr lvl="2"/>
            <a:r>
              <a:t>Body Level Three</a:t>
            </a:r>
          </a:p>
          <a:p>
            <a:pPr lvl="3"/>
            <a:r>
              <a:t>Body Level Four</a:t>
            </a:r>
          </a:p>
          <a:p>
            <a:pPr lvl="4"/>
            <a:r>
              <a:t>Body Level Five</a:t>
            </a:r>
          </a:p>
        </p:txBody>
      </p:sp>
      <p:sp>
        <p:nvSpPr>
          <p:cNvPr id="116" name="Picture Placeholder 5"/>
          <p:cNvSpPr>
            <a:spLocks noGrp="1"/>
          </p:cNvSpPr>
          <p:nvPr>
            <p:ph type="pic" sz="half" idx="13"/>
          </p:nvPr>
        </p:nvSpPr>
        <p:spPr>
          <a:xfrm>
            <a:off x="0" y="0"/>
            <a:ext cx="4368800" cy="6858000"/>
          </a:xfrm>
          <a:prstGeom prst="rect">
            <a:avLst/>
          </a:prstGeom>
        </p:spPr>
        <p:txBody>
          <a:bodyPr lIns="91439" rIns="91439">
            <a:noAutofit/>
          </a:bodyPr>
          <a:lstStyle/>
          <a:p>
            <a:endParaRPr/>
          </a:p>
        </p:txBody>
      </p:sp>
      <p:sp>
        <p:nvSpPr>
          <p:cNvPr id="117" name="Straight Connector 4"/>
          <p:cNvSpPr/>
          <p:nvPr/>
        </p:nvSpPr>
        <p:spPr>
          <a:xfrm>
            <a:off x="11286722" y="6504779"/>
            <a:ext cx="1" cy="86401"/>
          </a:xfrm>
          <a:prstGeom prst="line">
            <a:avLst/>
          </a:prstGeom>
          <a:ln w="6350">
            <a:solidFill>
              <a:srgbClr val="DDDDDD"/>
            </a:solidFill>
          </a:ln>
        </p:spPr>
        <p:txBody>
          <a:bodyPr lIns="45719" rIns="45719"/>
          <a:lstStyle/>
          <a:p>
            <a:endParaRPr/>
          </a:p>
        </p:txBody>
      </p:sp>
      <p:sp>
        <p:nvSpPr>
          <p:cNvPr id="118" name="Slide Number"/>
          <p:cNvSpPr txBox="1">
            <a:spLocks noGrp="1"/>
          </p:cNvSpPr>
          <p:nvPr>
            <p:ph type="sldNum" sz="quarter" idx="2"/>
          </p:nvPr>
        </p:nvSpPr>
        <p:spPr>
          <a:xfrm>
            <a:off x="11330354" y="6488844"/>
            <a:ext cx="127001" cy="127001"/>
          </a:xfrm>
          <a:prstGeom prst="rect">
            <a:avLst/>
          </a:prstGeom>
        </p:spPr>
        <p:txBody>
          <a:bodyPr lIns="0" tIns="0" rIns="0" bIns="0"/>
          <a:lstStyle>
            <a:lvl1pPr algn="l">
              <a:defRPr sz="800">
                <a:solidFill>
                  <a:srgbClr val="003057"/>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3" name="Title Text"/>
          <p:cNvSpPr txBox="1">
            <a:spLocks noGrp="1"/>
          </p:cNvSpPr>
          <p:nvPr>
            <p:ph type="title"/>
          </p:nvPr>
        </p:nvSpPr>
        <p:spPr>
          <a:prstGeom prst="rect">
            <a:avLst/>
          </a:prstGeom>
        </p:spPr>
        <p:txBody>
          <a:bodyPr/>
          <a:lstStyle/>
          <a:p>
            <a:r>
              <a:t>Title Text</a:t>
            </a:r>
          </a:p>
        </p:txBody>
      </p:sp>
      <p:sp>
        <p:nvSpPr>
          <p:cNvPr id="24" name="Body Level One…"/>
          <p:cNvSpPr txBox="1">
            <a:spLocks noGrp="1"/>
          </p:cNvSpPr>
          <p:nvPr>
            <p:ph type="body" idx="1"/>
          </p:nvPr>
        </p:nvSpPr>
        <p:spPr>
          <a:xfrm>
            <a:off x="1143000" y="2057400"/>
            <a:ext cx="9872872" cy="4038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2" name="Title Text"/>
          <p:cNvSpPr txBox="1">
            <a:spLocks noGrp="1"/>
          </p:cNvSpPr>
          <p:nvPr>
            <p:ph type="title"/>
          </p:nvPr>
        </p:nvSpPr>
        <p:spPr>
          <a:xfrm>
            <a:off x="1106424" y="1173574"/>
            <a:ext cx="9966960" cy="2926081"/>
          </a:xfrm>
          <a:prstGeom prst="rect">
            <a:avLst/>
          </a:prstGeom>
        </p:spPr>
        <p:txBody>
          <a:bodyPr anchor="b"/>
          <a:lstStyle>
            <a:lvl1pPr algn="ctr">
              <a:lnSpc>
                <a:spcPct val="85000"/>
              </a:lnSpc>
              <a:defRPr sz="7200" cap="all"/>
            </a:lvl1pPr>
          </a:lstStyle>
          <a:p>
            <a:r>
              <a:t>Title Text</a:t>
            </a:r>
          </a:p>
        </p:txBody>
      </p:sp>
      <p:sp>
        <p:nvSpPr>
          <p:cNvPr id="33" name="Body Level One…"/>
          <p:cNvSpPr txBox="1">
            <a:spLocks noGrp="1"/>
          </p:cNvSpPr>
          <p:nvPr>
            <p:ph type="body" sz="quarter" idx="1"/>
          </p:nvPr>
        </p:nvSpPr>
        <p:spPr>
          <a:xfrm>
            <a:off x="1709927" y="4154520"/>
            <a:ext cx="8769097" cy="1363807"/>
          </a:xfrm>
          <a:prstGeom prst="rect">
            <a:avLst/>
          </a:prstGeom>
        </p:spPr>
        <p:txBody>
          <a:bodyPr/>
          <a:lstStyle>
            <a:lvl1pPr marL="0" indent="0" algn="ctr">
              <a:buClrTx/>
              <a:buSzTx/>
              <a:buFontTx/>
              <a:buNone/>
            </a:lvl1pPr>
            <a:lvl2pPr marL="0" indent="457200" algn="ctr">
              <a:buClrTx/>
              <a:buSzTx/>
              <a:buFontTx/>
              <a:buNone/>
            </a:lvl2pPr>
            <a:lvl3pPr marL="0" indent="914400" algn="ctr">
              <a:buClrTx/>
              <a:buSzTx/>
              <a:buFontTx/>
              <a:buNone/>
            </a:lvl3pPr>
            <a:lvl4pPr marL="0" indent="1371600" algn="ctr">
              <a:buClrTx/>
              <a:buSzTx/>
              <a:buFontTx/>
              <a:buNone/>
            </a:lvl4pPr>
            <a:lvl5pPr marL="0" indent="1828800" algn="ctr">
              <a:buClrTx/>
              <a:buSzTx/>
              <a:buFontTx/>
              <a:buNone/>
            </a:lvl5pPr>
          </a:lstStyle>
          <a:p>
            <a:r>
              <a:t>Body Level One</a:t>
            </a:r>
          </a:p>
          <a:p>
            <a:pPr lvl="1"/>
            <a:r>
              <a:t>Body Level Two</a:t>
            </a:r>
          </a:p>
          <a:p>
            <a:pPr lvl="2"/>
            <a:r>
              <a:t>Body Level Three</a:t>
            </a:r>
          </a:p>
          <a:p>
            <a:pPr lvl="3"/>
            <a:r>
              <a:t>Body Level Four</a:t>
            </a:r>
          </a:p>
          <a:p>
            <a:pPr lvl="4"/>
            <a:r>
              <a:t>Body Level Five</a:t>
            </a:r>
          </a:p>
        </p:txBody>
      </p:sp>
      <p:sp>
        <p:nvSpPr>
          <p:cNvPr id="34" name="Straight Connector 6"/>
          <p:cNvSpPr/>
          <p:nvPr/>
        </p:nvSpPr>
        <p:spPr>
          <a:xfrm>
            <a:off x="1981200" y="4020408"/>
            <a:ext cx="8229602" cy="1"/>
          </a:xfrm>
          <a:prstGeom prst="line">
            <a:avLst/>
          </a:prstGeom>
          <a:ln w="10000">
            <a:solidFill>
              <a:srgbClr val="000000"/>
            </a:solidFill>
          </a:ln>
        </p:spPr>
        <p:txBody>
          <a:bodyPr lIns="45719" rIns="45719"/>
          <a:lstStyle/>
          <a:p>
            <a:endParaRP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p>
            <a:r>
              <a:t>Title Text</a:t>
            </a:r>
          </a:p>
        </p:txBody>
      </p:sp>
      <p:sp>
        <p:nvSpPr>
          <p:cNvPr id="43" name="Body Level One…"/>
          <p:cNvSpPr txBox="1">
            <a:spLocks noGrp="1"/>
          </p:cNvSpPr>
          <p:nvPr>
            <p:ph type="body" sz="half" idx="1"/>
          </p:nvPr>
        </p:nvSpPr>
        <p:spPr>
          <a:xfrm>
            <a:off x="1143000" y="2057399"/>
            <a:ext cx="4754880" cy="402336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1" name="Title Text"/>
          <p:cNvSpPr txBox="1">
            <a:spLocks noGrp="1"/>
          </p:cNvSpPr>
          <p:nvPr>
            <p:ph type="title"/>
          </p:nvPr>
        </p:nvSpPr>
        <p:spPr>
          <a:prstGeom prst="rect">
            <a:avLst/>
          </a:prstGeom>
        </p:spPr>
        <p:txBody>
          <a:bodyPr/>
          <a:lstStyle/>
          <a:p>
            <a:r>
              <a:t>Title Text</a:t>
            </a:r>
          </a:p>
        </p:txBody>
      </p:sp>
      <p:sp>
        <p:nvSpPr>
          <p:cNvPr id="52" name="Body Level One…"/>
          <p:cNvSpPr txBox="1">
            <a:spLocks noGrp="1"/>
          </p:cNvSpPr>
          <p:nvPr>
            <p:ph type="body" sz="quarter" idx="1"/>
          </p:nvPr>
        </p:nvSpPr>
        <p:spPr>
          <a:xfrm>
            <a:off x="1143000" y="2001510"/>
            <a:ext cx="4754880" cy="777241"/>
          </a:xfrm>
          <a:prstGeom prst="rect">
            <a:avLst/>
          </a:prstGeom>
        </p:spPr>
        <p:txBody>
          <a:bodyPr anchor="ctr"/>
          <a:lstStyle>
            <a:lvl1pPr marL="0" indent="0">
              <a:spcBef>
                <a:spcPts val="0"/>
              </a:spcBef>
              <a:buClrTx/>
              <a:buSzTx/>
              <a:buFontTx/>
              <a:buNone/>
              <a:defRPr sz="2400"/>
            </a:lvl1pPr>
            <a:lvl2pPr marL="0" indent="457200">
              <a:spcBef>
                <a:spcPts val="0"/>
              </a:spcBef>
              <a:buClrTx/>
              <a:buSzTx/>
              <a:buFontTx/>
              <a:buNone/>
              <a:defRPr sz="2400"/>
            </a:lvl2pPr>
            <a:lvl3pPr marL="0" indent="914400">
              <a:spcBef>
                <a:spcPts val="0"/>
              </a:spcBef>
              <a:buClrTx/>
              <a:buSzTx/>
              <a:buFontTx/>
              <a:buNone/>
              <a:defRPr sz="2400"/>
            </a:lvl3pPr>
            <a:lvl4pPr marL="0" indent="1371600">
              <a:spcBef>
                <a:spcPts val="0"/>
              </a:spcBef>
              <a:buClrTx/>
              <a:buSzTx/>
              <a:buFontTx/>
              <a:buNone/>
              <a:defRPr sz="2400"/>
            </a:lvl4pPr>
            <a:lvl5pPr marL="0" indent="1828800">
              <a:spcBef>
                <a:spcPts val="0"/>
              </a:spcBef>
              <a:buClrTx/>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53" name="Text Placeholder 4"/>
          <p:cNvSpPr>
            <a:spLocks noGrp="1"/>
          </p:cNvSpPr>
          <p:nvPr>
            <p:ph type="body" sz="quarter" idx="13"/>
          </p:nvPr>
        </p:nvSpPr>
        <p:spPr>
          <a:xfrm>
            <a:off x="6269173" y="1999032"/>
            <a:ext cx="4754881" cy="777241"/>
          </a:xfrm>
          <a:prstGeom prst="rect">
            <a:avLst/>
          </a:prstGeom>
        </p:spPr>
        <p:txBody>
          <a:bodyPr anchor="ctr"/>
          <a:lstStyle/>
          <a:p>
            <a:pPr marL="0" indent="0">
              <a:spcBef>
                <a:spcPts val="0"/>
              </a:spcBef>
              <a:buClrTx/>
              <a:buSzTx/>
              <a:buFontTx/>
              <a:buNone/>
              <a:defRPr sz="2400"/>
            </a:pPr>
            <a:endParaRPr/>
          </a:p>
        </p:txBody>
      </p:sp>
      <p:sp>
        <p:nvSpPr>
          <p:cNvPr id="5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1" name="Title Text"/>
          <p:cNvSpPr txBox="1">
            <a:spLocks noGrp="1"/>
          </p:cNvSpPr>
          <p:nvPr>
            <p:ph type="title"/>
          </p:nvPr>
        </p:nvSpPr>
        <p:spPr>
          <a:prstGeom prst="rect">
            <a:avLst/>
          </a:prstGeom>
        </p:spPr>
        <p:txBody>
          <a:bodyPr/>
          <a:lstStyle/>
          <a:p>
            <a:r>
              <a:t>Title Text</a:t>
            </a:r>
          </a:p>
        </p:txBody>
      </p:sp>
      <p:sp>
        <p:nvSpPr>
          <p:cNvPr id="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6" name="Title Text"/>
          <p:cNvSpPr txBox="1">
            <a:spLocks noGrp="1"/>
          </p:cNvSpPr>
          <p:nvPr>
            <p:ph type="title"/>
          </p:nvPr>
        </p:nvSpPr>
        <p:spPr>
          <a:xfrm>
            <a:off x="1143000" y="1097280"/>
            <a:ext cx="3931921" cy="1737361"/>
          </a:xfrm>
          <a:prstGeom prst="rect">
            <a:avLst/>
          </a:prstGeom>
        </p:spPr>
        <p:txBody>
          <a:bodyPr anchor="b"/>
          <a:lstStyle>
            <a:lvl1pPr>
              <a:defRPr sz="4000"/>
            </a:lvl1pPr>
          </a:lstStyle>
          <a:p>
            <a:r>
              <a:t>Title Text</a:t>
            </a:r>
          </a:p>
        </p:txBody>
      </p:sp>
      <p:sp>
        <p:nvSpPr>
          <p:cNvPr id="77" name="Body Level One…"/>
          <p:cNvSpPr txBox="1">
            <a:spLocks noGrp="1"/>
          </p:cNvSpPr>
          <p:nvPr>
            <p:ph type="body" sz="half" idx="1"/>
          </p:nvPr>
        </p:nvSpPr>
        <p:spPr>
          <a:xfrm>
            <a:off x="5852159" y="1097280"/>
            <a:ext cx="5212080" cy="4663441"/>
          </a:xfrm>
          <a:prstGeom prst="rect">
            <a:avLst/>
          </a:prstGeom>
        </p:spPr>
        <p:txBody>
          <a:bodyPr/>
          <a:lstStyle>
            <a:lvl1pPr>
              <a:defRPr sz="3200"/>
            </a:lvl1pPr>
            <a:lvl2pPr marL="483325" indent="-209005">
              <a:defRPr sz="3200"/>
            </a:lvl2pPr>
            <a:lvl3pPr marL="792480" indent="-243840">
              <a:defRPr sz="3200"/>
            </a:lvl3pPr>
            <a:lvl4pPr marL="1115567" indent="-292608">
              <a:defRPr sz="3200"/>
            </a:lvl4pPr>
            <a:lvl5pPr marL="1389888" indent="-292608">
              <a:defRPr sz="3200"/>
            </a:lvl5pPr>
          </a:lstStyle>
          <a:p>
            <a:r>
              <a:t>Body Level One</a:t>
            </a:r>
          </a:p>
          <a:p>
            <a:pPr lvl="1"/>
            <a:r>
              <a:t>Body Level Two</a:t>
            </a:r>
          </a:p>
          <a:p>
            <a:pPr lvl="2"/>
            <a:r>
              <a:t>Body Level Three</a:t>
            </a:r>
          </a:p>
          <a:p>
            <a:pPr lvl="3"/>
            <a:r>
              <a:t>Body Level Four</a:t>
            </a:r>
          </a:p>
          <a:p>
            <a:pPr lvl="4"/>
            <a:r>
              <a:t>Body Level Five</a:t>
            </a:r>
          </a:p>
        </p:txBody>
      </p:sp>
      <p:sp>
        <p:nvSpPr>
          <p:cNvPr id="78" name="Text Placeholder 3"/>
          <p:cNvSpPr>
            <a:spLocks noGrp="1"/>
          </p:cNvSpPr>
          <p:nvPr>
            <p:ph type="body" sz="quarter" idx="13"/>
          </p:nvPr>
        </p:nvSpPr>
        <p:spPr>
          <a:xfrm>
            <a:off x="1142999" y="2834639"/>
            <a:ext cx="3931922" cy="3017521"/>
          </a:xfrm>
          <a:prstGeom prst="rect">
            <a:avLst/>
          </a:prstGeom>
        </p:spPr>
        <p:txBody>
          <a:bodyPr/>
          <a:lstStyle/>
          <a:p>
            <a:pPr marL="0" indent="0">
              <a:lnSpc>
                <a:spcPct val="100000"/>
              </a:lnSpc>
              <a:spcBef>
                <a:spcPts val="1000"/>
              </a:spcBef>
              <a:buClrTx/>
              <a:buSzTx/>
              <a:buFontTx/>
              <a:buNone/>
              <a:defRPr sz="1700"/>
            </a:pPr>
            <a:endParaRPr/>
          </a:p>
        </p:txBody>
      </p:sp>
      <p:sp>
        <p:nvSpPr>
          <p:cNvPr id="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6" name="Title Text"/>
          <p:cNvSpPr txBox="1">
            <a:spLocks noGrp="1"/>
          </p:cNvSpPr>
          <p:nvPr>
            <p:ph type="title"/>
          </p:nvPr>
        </p:nvSpPr>
        <p:spPr>
          <a:xfrm>
            <a:off x="1143000" y="1097280"/>
            <a:ext cx="3931921" cy="1737361"/>
          </a:xfrm>
          <a:prstGeom prst="rect">
            <a:avLst/>
          </a:prstGeom>
        </p:spPr>
        <p:txBody>
          <a:bodyPr anchor="b"/>
          <a:lstStyle>
            <a:lvl1pPr>
              <a:defRPr sz="4000"/>
            </a:lvl1pPr>
          </a:lstStyle>
          <a:p>
            <a:r>
              <a:t>Title Text</a:t>
            </a:r>
          </a:p>
        </p:txBody>
      </p:sp>
      <p:sp>
        <p:nvSpPr>
          <p:cNvPr id="87" name="Picture Placeholder 2"/>
          <p:cNvSpPr>
            <a:spLocks noGrp="1"/>
          </p:cNvSpPr>
          <p:nvPr>
            <p:ph type="pic" sz="half" idx="13"/>
          </p:nvPr>
        </p:nvSpPr>
        <p:spPr>
          <a:xfrm>
            <a:off x="5413247" y="1069847"/>
            <a:ext cx="6099049" cy="4800601"/>
          </a:xfrm>
          <a:prstGeom prst="rect">
            <a:avLst/>
          </a:prstGeom>
        </p:spPr>
        <p:txBody>
          <a:bodyPr lIns="91439" rIns="91439">
            <a:noAutofit/>
          </a:bodyPr>
          <a:lstStyle/>
          <a:p>
            <a:endParaRPr/>
          </a:p>
        </p:txBody>
      </p:sp>
      <p:sp>
        <p:nvSpPr>
          <p:cNvPr id="88" name="Body Level One…"/>
          <p:cNvSpPr txBox="1">
            <a:spLocks noGrp="1"/>
          </p:cNvSpPr>
          <p:nvPr>
            <p:ph type="body" sz="quarter" idx="1"/>
          </p:nvPr>
        </p:nvSpPr>
        <p:spPr>
          <a:xfrm>
            <a:off x="1143000" y="2834639"/>
            <a:ext cx="3931921" cy="2880361"/>
          </a:xfrm>
          <a:prstGeom prst="rect">
            <a:avLst/>
          </a:prstGeom>
        </p:spPr>
        <p:txBody>
          <a:bodyPr/>
          <a:lstStyle>
            <a:lvl1pPr marL="0" indent="0">
              <a:lnSpc>
                <a:spcPct val="100000"/>
              </a:lnSpc>
              <a:spcBef>
                <a:spcPts val="1000"/>
              </a:spcBef>
              <a:buClrTx/>
              <a:buSzTx/>
              <a:buFontTx/>
              <a:buNone/>
              <a:defRPr sz="1700"/>
            </a:lvl1pPr>
            <a:lvl2pPr marL="0" indent="457200">
              <a:lnSpc>
                <a:spcPct val="100000"/>
              </a:lnSpc>
              <a:spcBef>
                <a:spcPts val="1000"/>
              </a:spcBef>
              <a:buClrTx/>
              <a:buSzTx/>
              <a:buFontTx/>
              <a:buNone/>
              <a:defRPr sz="1700"/>
            </a:lvl2pPr>
            <a:lvl3pPr marL="0" indent="914400">
              <a:lnSpc>
                <a:spcPct val="100000"/>
              </a:lnSpc>
              <a:spcBef>
                <a:spcPts val="1000"/>
              </a:spcBef>
              <a:buClrTx/>
              <a:buSzTx/>
              <a:buFontTx/>
              <a:buNone/>
              <a:defRPr sz="1700"/>
            </a:lvl3pPr>
            <a:lvl4pPr marL="0" indent="1371600">
              <a:lnSpc>
                <a:spcPct val="100000"/>
              </a:lnSpc>
              <a:spcBef>
                <a:spcPts val="1000"/>
              </a:spcBef>
              <a:buClrTx/>
              <a:buSzTx/>
              <a:buFontTx/>
              <a:buNone/>
              <a:defRPr sz="1700"/>
            </a:lvl4pPr>
            <a:lvl5pPr marL="0" indent="1828800">
              <a:lnSpc>
                <a:spcPct val="100000"/>
              </a:lnSpc>
              <a:spcBef>
                <a:spcPts val="1000"/>
              </a:spcBef>
              <a:buClrTx/>
              <a:buSzTx/>
              <a:buFontTx/>
              <a:buNone/>
              <a:defRPr sz="1700"/>
            </a:lvl5pPr>
          </a:lstStyle>
          <a:p>
            <a:r>
              <a:t>Body Level One</a:t>
            </a:r>
          </a:p>
          <a:p>
            <a:pPr lvl="1"/>
            <a:r>
              <a:t>Body Level Two</a:t>
            </a:r>
          </a:p>
          <a:p>
            <a:pPr lvl="2"/>
            <a:r>
              <a:t>Body Level Three</a:t>
            </a:r>
          </a:p>
          <a:p>
            <a:pPr lvl="3"/>
            <a:r>
              <a:t>Body Level Four</a:t>
            </a:r>
          </a:p>
          <a:p>
            <a:pPr lvl="4"/>
            <a:r>
              <a:t>Body Level Five</a:t>
            </a:r>
          </a:p>
        </p:txBody>
      </p:sp>
      <p:sp>
        <p:nvSpPr>
          <p:cNvPr id="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9EE0">
            <a:alpha val="64000"/>
          </a:srgbClr>
        </a:solidFill>
        <a:effectLst/>
      </p:bgPr>
    </p:bg>
    <p:spTree>
      <p:nvGrpSpPr>
        <p:cNvPr id="1" name=""/>
        <p:cNvGrpSpPr/>
        <p:nvPr/>
      </p:nvGrpSpPr>
      <p:grpSpPr>
        <a:xfrm>
          <a:off x="0" y="0"/>
          <a:ext cx="0" cy="0"/>
          <a:chOff x="0" y="0"/>
          <a:chExt cx="0" cy="0"/>
        </a:xfrm>
      </p:grpSpPr>
      <p:sp>
        <p:nvSpPr>
          <p:cNvPr id="2" name="Rectangle 6"/>
          <p:cNvSpPr/>
          <p:nvPr/>
        </p:nvSpPr>
        <p:spPr>
          <a:xfrm>
            <a:off x="231139" y="243840"/>
            <a:ext cx="11724642" cy="6377940"/>
          </a:xfrm>
          <a:prstGeom prst="rect">
            <a:avLst/>
          </a:prstGeom>
          <a:solidFill>
            <a:srgbClr val="FFFFFF"/>
          </a:solidFill>
          <a:ln w="12700">
            <a:solidFill>
              <a:srgbClr val="000000"/>
            </a:solidFill>
          </a:ln>
        </p:spPr>
        <p:txBody>
          <a:bodyPr lIns="45719" rIns="45719"/>
          <a:lstStyle/>
          <a:p>
            <a:endParaRPr/>
          </a:p>
        </p:txBody>
      </p:sp>
      <p:sp>
        <p:nvSpPr>
          <p:cNvPr id="3" name="Title Text"/>
          <p:cNvSpPr txBox="1">
            <a:spLocks noGrp="1"/>
          </p:cNvSpPr>
          <p:nvPr>
            <p:ph type="title"/>
          </p:nvPr>
        </p:nvSpPr>
        <p:spPr>
          <a:xfrm>
            <a:off x="1143000" y="609600"/>
            <a:ext cx="9875520" cy="1356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4" name="Body Level One…"/>
          <p:cNvSpPr txBox="1">
            <a:spLocks noGrp="1"/>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2"/>
          </p:nvPr>
        </p:nvSpPr>
        <p:spPr>
          <a:xfrm>
            <a:off x="10779206" y="6271770"/>
            <a:ext cx="256541" cy="269241"/>
          </a:xfrm>
          <a:prstGeom prst="rect">
            <a:avLst/>
          </a:prstGeom>
          <a:ln w="12700">
            <a:miter lim="400000"/>
          </a:ln>
        </p:spPr>
        <p:txBody>
          <a:bodyPr wrap="none" lIns="45719" rIns="45719" anchor="ctr">
            <a:spAutoFit/>
          </a:bodyPr>
          <a:lstStyle>
            <a:lvl1pPr algn="r">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orbel"/>
          <a:ea typeface="Corbel"/>
          <a:cs typeface="Corbel"/>
          <a:sym typeface="Corbel"/>
        </a:defRPr>
      </a:lvl9pPr>
    </p:titleStyle>
    <p:bodyStyle>
      <a:lvl1pPr marL="228600" marR="0" indent="-182879"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1pPr>
      <a:lvl2pPr marL="475487" marR="0" indent="-201167"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2pPr>
      <a:lvl3pPr marL="772159" marR="0" indent="-223520"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3pPr>
      <a:lvl4pPr marL="1074419" marR="0" indent="-251460"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4pPr>
      <a:lvl5pPr marL="1348740" marR="0" indent="-251460"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5pPr>
      <a:lvl6pPr marL="1685725" marR="0" indent="-314325"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6pPr>
      <a:lvl7pPr marL="1985724" marR="0" indent="-314325"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7pPr>
      <a:lvl8pPr marL="2285725" marR="0" indent="-314325"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8pPr>
      <a:lvl9pPr marL="2585724" marR="0" indent="-314325" algn="l" defTabSz="914400" rtl="0" latinLnBrk="0">
        <a:lnSpc>
          <a:spcPct val="90000"/>
        </a:lnSpc>
        <a:spcBef>
          <a:spcPts val="1400"/>
        </a:spcBef>
        <a:spcAft>
          <a:spcPts val="0"/>
        </a:spcAft>
        <a:buClr>
          <a:srgbClr val="000000"/>
        </a:buClr>
        <a:buSzPct val="80000"/>
        <a:buFont typeface="Gill Sans Light"/>
        <a:buChar char="•"/>
        <a:tabLst/>
        <a:defRPr sz="2200" b="0" i="0" u="none" strike="noStrike" cap="none" spc="0" baseline="0">
          <a:ln>
            <a:noFill/>
          </a:ln>
          <a:solidFill>
            <a:srgbClr val="000000"/>
          </a:solidFill>
          <a:uFillTx/>
          <a:latin typeface="Corbel"/>
          <a:ea typeface="Corbel"/>
          <a:cs typeface="Corbel"/>
          <a:sym typeface="Corbel"/>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orbe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owa.pearsonaccessnext.com/"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iowa.pearsonaccessnex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itle 1"/>
          <p:cNvSpPr txBox="1">
            <a:spLocks noGrp="1"/>
          </p:cNvSpPr>
          <p:nvPr>
            <p:ph type="ctrTitle"/>
          </p:nvPr>
        </p:nvSpPr>
        <p:spPr>
          <a:xfrm>
            <a:off x="360216" y="1770123"/>
            <a:ext cx="11471565" cy="1739347"/>
          </a:xfrm>
          <a:prstGeom prst="rect">
            <a:avLst/>
          </a:prstGeom>
        </p:spPr>
        <p:txBody>
          <a:bodyPr>
            <a:normAutofit fontScale="90000"/>
          </a:bodyPr>
          <a:lstStyle/>
          <a:p>
            <a:pPr defTabSz="841247">
              <a:defRPr sz="4416" b="1" cap="none">
                <a:solidFill>
                  <a:srgbClr val="FFCC00"/>
                </a:solidFill>
                <a:latin typeface="Comic Sans MS"/>
                <a:ea typeface="Comic Sans MS"/>
                <a:cs typeface="Comic Sans MS"/>
                <a:sym typeface="Comic Sans MS"/>
              </a:defRPr>
            </a:pPr>
            <a:r>
              <a:t/>
            </a:r>
            <a:br/>
            <a:r>
              <a:rPr>
                <a:latin typeface="Times New Roman"/>
                <a:ea typeface="Times New Roman"/>
                <a:cs typeface="Times New Roman"/>
                <a:sym typeface="Times New Roman"/>
              </a:rPr>
              <a:t>Iowa Statewide Assessment of Student Progress</a:t>
            </a:r>
          </a:p>
        </p:txBody>
      </p:sp>
      <p:sp>
        <p:nvSpPr>
          <p:cNvPr id="128" name="Subtitle 2"/>
          <p:cNvSpPr txBox="1">
            <a:spLocks noGrp="1"/>
          </p:cNvSpPr>
          <p:nvPr>
            <p:ph type="subTitle" sz="quarter" idx="1"/>
          </p:nvPr>
        </p:nvSpPr>
        <p:spPr>
          <a:xfrm>
            <a:off x="1523999" y="4270569"/>
            <a:ext cx="9144001" cy="1309256"/>
          </a:xfrm>
          <a:prstGeom prst="rect">
            <a:avLst/>
          </a:prstGeom>
        </p:spPr>
        <p:txBody>
          <a:bodyPr/>
          <a:lstStyle/>
          <a:p>
            <a:pPr defTabSz="868680">
              <a:lnSpc>
                <a:spcPct val="72000"/>
              </a:lnSpc>
              <a:spcBef>
                <a:spcPts val="1300"/>
              </a:spcBef>
              <a:defRPr sz="4275"/>
            </a:pPr>
            <a:r>
              <a:t>Curriculum Network Meeting </a:t>
            </a:r>
            <a:endParaRPr sz="5130"/>
          </a:p>
          <a:p>
            <a:pPr defTabSz="868680">
              <a:lnSpc>
                <a:spcPct val="72000"/>
              </a:lnSpc>
              <a:spcBef>
                <a:spcPts val="1300"/>
              </a:spcBef>
              <a:defRPr sz="4275"/>
            </a:pPr>
            <a:r>
              <a:t>January 4, 2019</a:t>
            </a:r>
          </a:p>
        </p:txBody>
      </p:sp>
      <p:pic>
        <p:nvPicPr>
          <p:cNvPr id="129" name="Picture 3" descr="Picture 3"/>
          <p:cNvPicPr>
            <a:picLocks noChangeAspect="1"/>
          </p:cNvPicPr>
          <p:nvPr/>
        </p:nvPicPr>
        <p:blipFill>
          <a:blip r:embed="rId3">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ubtitle 2"/>
          <p:cNvSpPr txBox="1">
            <a:spLocks noGrp="1"/>
          </p:cNvSpPr>
          <p:nvPr>
            <p:ph type="subTitle" sz="quarter" idx="1"/>
          </p:nvPr>
        </p:nvSpPr>
        <p:spPr>
          <a:xfrm>
            <a:off x="1523999" y="2834962"/>
            <a:ext cx="9144001" cy="1309256"/>
          </a:xfrm>
          <a:prstGeom prst="rect">
            <a:avLst/>
          </a:prstGeom>
        </p:spPr>
        <p:txBody>
          <a:bodyPr/>
          <a:lstStyle>
            <a:lvl1pPr>
              <a:defRPr sz="5400"/>
            </a:lvl1pPr>
          </a:lstStyle>
          <a:p>
            <a:r>
              <a:t>Professional Development</a:t>
            </a:r>
          </a:p>
        </p:txBody>
      </p:sp>
      <p:pic>
        <p:nvPicPr>
          <p:cNvPr id="163" name="Picture 3" descr="Picture 3"/>
          <p:cNvPicPr>
            <a:picLocks noChangeAspect="1"/>
          </p:cNvPicPr>
          <p:nvPr/>
        </p:nvPicPr>
        <p:blipFill>
          <a:blip r:embed="rId2">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itle 1"/>
          <p:cNvSpPr txBox="1">
            <a:spLocks noGrp="1"/>
          </p:cNvSpPr>
          <p:nvPr>
            <p:ph type="title"/>
          </p:nvPr>
        </p:nvSpPr>
        <p:spPr>
          <a:xfrm>
            <a:off x="969608" y="-97888"/>
            <a:ext cx="11184675" cy="1868978"/>
          </a:xfrm>
          <a:prstGeom prst="rect">
            <a:avLst/>
          </a:prstGeom>
        </p:spPr>
        <p:txBody>
          <a:bodyPr/>
          <a:lstStyle>
            <a:lvl1pPr algn="ctr"/>
          </a:lstStyle>
          <a:p>
            <a:r>
              <a:t>Future Trainings</a:t>
            </a:r>
          </a:p>
        </p:txBody>
      </p:sp>
      <p:graphicFrame>
        <p:nvGraphicFramePr>
          <p:cNvPr id="166" name="Content Placeholder 3"/>
          <p:cNvGraphicFramePr/>
          <p:nvPr/>
        </p:nvGraphicFramePr>
        <p:xfrm>
          <a:off x="734293" y="1284159"/>
          <a:ext cx="10639952" cy="4581281"/>
        </p:xfrm>
        <a:graphic>
          <a:graphicData uri="http://schemas.openxmlformats.org/drawingml/2006/table">
            <a:tbl>
              <a:tblPr firstRow="1" bandRow="1">
                <a:tableStyleId>{4C3C2611-4C71-4FC5-86AE-919BDF0F9419}</a:tableStyleId>
              </a:tblPr>
              <a:tblGrid>
                <a:gridCol w="1714993"/>
                <a:gridCol w="1720932"/>
                <a:gridCol w="7204027"/>
              </a:tblGrid>
              <a:tr h="358342">
                <a:tc>
                  <a:txBody>
                    <a:bodyPr/>
                    <a:lstStyle/>
                    <a:p>
                      <a:pPr algn="ctr" defTabSz="914400">
                        <a:defRPr sz="1800" b="0">
                          <a:solidFill>
                            <a:srgbClr val="000000"/>
                          </a:solidFill>
                        </a:defRPr>
                      </a:pPr>
                      <a:r>
                        <a:rPr sz="1600">
                          <a:solidFill>
                            <a:srgbClr val="FFFFFF"/>
                          </a:solidFill>
                        </a:rPr>
                        <a:t>Module</a:t>
                      </a:r>
                    </a:p>
                  </a:txBody>
                  <a:tcPr marL="45720" marR="45720" horzOverflow="overflow"/>
                </a:tc>
                <a:tc>
                  <a:txBody>
                    <a:bodyPr/>
                    <a:lstStyle/>
                    <a:p>
                      <a:pPr algn="ctr" defTabSz="914400">
                        <a:defRPr sz="1800" b="0">
                          <a:solidFill>
                            <a:srgbClr val="000000"/>
                          </a:solidFill>
                        </a:defRPr>
                      </a:pPr>
                      <a:r>
                        <a:rPr sz="1600">
                          <a:solidFill>
                            <a:srgbClr val="FFFFFF"/>
                          </a:solidFill>
                        </a:rPr>
                        <a:t>Dates</a:t>
                      </a:r>
                    </a:p>
                  </a:txBody>
                  <a:tcPr marL="45720" marR="45720" horzOverflow="overflow"/>
                </a:tc>
                <a:tc>
                  <a:txBody>
                    <a:bodyPr/>
                    <a:lstStyle/>
                    <a:p>
                      <a:pPr algn="ctr" defTabSz="914400">
                        <a:defRPr sz="1800" b="0">
                          <a:solidFill>
                            <a:srgbClr val="000000"/>
                          </a:solidFill>
                        </a:defRPr>
                      </a:pPr>
                      <a:r>
                        <a:rPr sz="1600">
                          <a:solidFill>
                            <a:srgbClr val="FFFFFF"/>
                          </a:solidFill>
                        </a:rPr>
                        <a:t>Focus</a:t>
                      </a:r>
                    </a:p>
                  </a:txBody>
                  <a:tcPr marL="45720" marR="45720" horzOverflow="overflow"/>
                </a:tc>
              </a:tr>
              <a:tr h="852111">
                <a:tc>
                  <a:txBody>
                    <a:bodyPr/>
                    <a:lstStyle/>
                    <a:p>
                      <a:pPr algn="l" defTabSz="914400">
                        <a:defRPr sz="1800"/>
                      </a:pPr>
                      <a:r>
                        <a:rPr sz="1600"/>
                        <a:t>Assessment System Modules</a:t>
                      </a:r>
                    </a:p>
                  </a:txBody>
                  <a:tcPr marL="45720" marR="45720" horzOverflow="overflow"/>
                </a:tc>
                <a:tc>
                  <a:txBody>
                    <a:bodyPr/>
                    <a:lstStyle/>
                    <a:p>
                      <a:pPr algn="l" defTabSz="914400">
                        <a:defRPr sz="1800"/>
                      </a:pPr>
                      <a:r>
                        <a:rPr sz="1600"/>
                        <a:t>January 11</a:t>
                      </a:r>
                    </a:p>
                  </a:txBody>
                  <a:tcPr marL="45720" marR="45720" horzOverflow="overflow"/>
                </a:tc>
                <a:tc>
                  <a:txBody>
                    <a:bodyPr/>
                    <a:lstStyle/>
                    <a:p>
                      <a:pPr algn="l" defTabSz="914400">
                        <a:defRPr sz="1800"/>
                      </a:pPr>
                      <a:r>
                        <a:rPr sz="1600"/>
                        <a:t>Modules that provide an overview of the administration platform, processes for paper and online testing, the delivery platform, reporting and test security.</a:t>
                      </a:r>
                    </a:p>
                  </a:txBody>
                  <a:tcPr marL="45720" marR="45720" horzOverflow="overflow"/>
                </a:tc>
              </a:tr>
              <a:tr h="666568">
                <a:tc>
                  <a:txBody>
                    <a:bodyPr/>
                    <a:lstStyle/>
                    <a:p>
                      <a:pPr algn="l" defTabSz="914400">
                        <a:defRPr sz="1800"/>
                      </a:pPr>
                      <a:r>
                        <a:rPr sz="1600"/>
                        <a:t>Accessibility and Accommodations</a:t>
                      </a:r>
                    </a:p>
                  </a:txBody>
                  <a:tcPr marL="45720" marR="45720" horzOverflow="overflow"/>
                </a:tc>
                <a:tc>
                  <a:txBody>
                    <a:bodyPr/>
                    <a:lstStyle/>
                    <a:p>
                      <a:pPr algn="l" defTabSz="914400">
                        <a:defRPr sz="1800"/>
                      </a:pPr>
                      <a:r>
                        <a:rPr sz="1600"/>
                        <a:t>January 28</a:t>
                      </a:r>
                    </a:p>
                  </a:txBody>
                  <a:tcPr marL="45720" marR="45720" horzOverflow="overflow"/>
                </a:tc>
                <a:tc>
                  <a:txBody>
                    <a:bodyPr/>
                    <a:lstStyle/>
                    <a:p>
                      <a:pPr algn="l" defTabSz="914400">
                        <a:defRPr sz="1600"/>
                      </a:pPr>
                      <a:r>
                        <a:t>Introduces the Accessibility and Accommodations Manual and offer opportunities to train educators on system tools, features and accommodations.</a:t>
                      </a:r>
                    </a:p>
                  </a:txBody>
                  <a:tcPr marL="45720" marR="45720" horzOverflow="overflow"/>
                </a:tc>
              </a:tr>
              <a:tr h="627100">
                <a:tc>
                  <a:txBody>
                    <a:bodyPr/>
                    <a:lstStyle/>
                    <a:p>
                      <a:pPr algn="l" defTabSz="914400">
                        <a:defRPr sz="1800"/>
                      </a:pPr>
                      <a:r>
                        <a:rPr sz="1600"/>
                        <a:t>Test Overview</a:t>
                      </a:r>
                    </a:p>
                  </a:txBody>
                  <a:tcPr marL="45720" marR="45720" horzOverflow="overflow"/>
                </a:tc>
                <a:tc>
                  <a:txBody>
                    <a:bodyPr/>
                    <a:lstStyle/>
                    <a:p>
                      <a:pPr algn="l" defTabSz="914400">
                        <a:defRPr sz="1800"/>
                      </a:pPr>
                      <a:r>
                        <a:rPr sz="1600"/>
                        <a:t>January 28</a:t>
                      </a:r>
                    </a:p>
                  </a:txBody>
                  <a:tcPr marL="45720" marR="45720" horzOverflow="overflow"/>
                </a:tc>
                <a:tc>
                  <a:txBody>
                    <a:bodyPr/>
                    <a:lstStyle/>
                    <a:p>
                      <a:pPr algn="l" defTabSz="914400">
                        <a:defRPr sz="1800"/>
                      </a:pPr>
                      <a:r>
                        <a:rPr sz="1600"/>
                        <a:t>Reviews test specifications, item types, practice items, formula sheets.</a:t>
                      </a:r>
                    </a:p>
                  </a:txBody>
                  <a:tcPr marL="45720" marR="45720" horzOverflow="overflow"/>
                </a:tc>
              </a:tr>
              <a:tr h="627100">
                <a:tc>
                  <a:txBody>
                    <a:bodyPr/>
                    <a:lstStyle/>
                    <a:p>
                      <a:pPr algn="l" defTabSz="914400">
                        <a:defRPr sz="1800"/>
                      </a:pPr>
                      <a:r>
                        <a:rPr sz="1600"/>
                        <a:t>Test Administration</a:t>
                      </a:r>
                    </a:p>
                  </a:txBody>
                  <a:tcPr marL="45720" marR="45720" horzOverflow="overflow"/>
                </a:tc>
                <a:tc>
                  <a:txBody>
                    <a:bodyPr/>
                    <a:lstStyle/>
                    <a:p>
                      <a:pPr algn="l" defTabSz="914400">
                        <a:defRPr sz="1800"/>
                      </a:pPr>
                      <a:r>
                        <a:rPr sz="1600"/>
                        <a:t>January 30</a:t>
                      </a:r>
                    </a:p>
                  </a:txBody>
                  <a:tcPr marL="45720" marR="45720" horzOverflow="overflow"/>
                </a:tc>
                <a:tc>
                  <a:txBody>
                    <a:bodyPr/>
                    <a:lstStyle/>
                    <a:p>
                      <a:pPr algn="l" defTabSz="914400">
                        <a:defRPr sz="1800"/>
                      </a:pPr>
                      <a:r>
                        <a:rPr sz="1600"/>
                        <a:t>Focuses on preparing for test administration and managing and monitoring live testing.  Topics will include creating and managing user accounts, creating student files, creating and managing test sessions.</a:t>
                      </a:r>
                    </a:p>
                  </a:txBody>
                  <a:tcPr marL="45720" marR="45720" horzOverflow="overflow"/>
                </a:tc>
              </a:tr>
              <a:tr h="627100">
                <a:tc>
                  <a:txBody>
                    <a:bodyPr/>
                    <a:lstStyle/>
                    <a:p>
                      <a:pPr algn="l" defTabSz="914400">
                        <a:defRPr sz="1800"/>
                      </a:pPr>
                      <a:r>
                        <a:rPr sz="1600"/>
                        <a:t>Test Security</a:t>
                      </a:r>
                    </a:p>
                  </a:txBody>
                  <a:tcPr marL="45720" marR="45720" horzOverflow="overflow"/>
                </a:tc>
                <a:tc>
                  <a:txBody>
                    <a:bodyPr/>
                    <a:lstStyle/>
                    <a:p>
                      <a:pPr algn="l" defTabSz="914400">
                        <a:defRPr sz="1800"/>
                      </a:pPr>
                      <a:r>
                        <a:rPr sz="1600"/>
                        <a:t>January 30</a:t>
                      </a:r>
                    </a:p>
                  </a:txBody>
                  <a:tcPr marL="45720" marR="45720" horzOverflow="overflow"/>
                </a:tc>
                <a:tc>
                  <a:txBody>
                    <a:bodyPr/>
                    <a:lstStyle/>
                    <a:p>
                      <a:pPr algn="l" defTabSz="914400">
                        <a:defRPr sz="1800"/>
                      </a:pPr>
                      <a:r>
                        <a:rPr sz="1600"/>
                        <a:t>Policies and procedures to ensure the security and integrity of the testing program.  Will have guidance for administrators, teachers, and students.</a:t>
                      </a:r>
                    </a:p>
                  </a:txBody>
                  <a:tcPr marL="45720" marR="45720" horzOverflow="overflow"/>
                </a:tc>
              </a:tr>
              <a:tr h="627100">
                <a:tc>
                  <a:txBody>
                    <a:bodyPr/>
                    <a:lstStyle/>
                    <a:p>
                      <a:pPr algn="l" defTabSz="914400">
                        <a:defRPr sz="1800"/>
                      </a:pPr>
                      <a:r>
                        <a:rPr sz="1600"/>
                        <a:t>Score Reports </a:t>
                      </a:r>
                    </a:p>
                  </a:txBody>
                  <a:tcPr marL="45720" marR="45720" horzOverflow="overflow"/>
                </a:tc>
                <a:tc>
                  <a:txBody>
                    <a:bodyPr/>
                    <a:lstStyle/>
                    <a:p>
                      <a:pPr algn="l" defTabSz="914400">
                        <a:defRPr sz="1800"/>
                      </a:pPr>
                      <a:r>
                        <a:rPr sz="1600"/>
                        <a:t>August 2019</a:t>
                      </a:r>
                    </a:p>
                  </a:txBody>
                  <a:tcPr marL="45720" marR="45720" horzOverflow="overflow"/>
                </a:tc>
                <a:tc>
                  <a:txBody>
                    <a:bodyPr/>
                    <a:lstStyle/>
                    <a:p>
                      <a:pPr algn="l" defTabSz="914400">
                        <a:defRPr sz="1800"/>
                      </a:pPr>
                      <a:r>
                        <a:rPr sz="1600"/>
                        <a:t>Will include an overview of the state’s results, student reports, metrics.</a:t>
                      </a:r>
                    </a:p>
                  </a:txBody>
                  <a:tcPr marL="45720" marR="45720" horzOverflow="overflow"/>
                </a:tc>
              </a:tr>
            </a:tbl>
          </a:graphicData>
        </a:graphic>
      </p:graphicFrame>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ubtitle 2"/>
          <p:cNvSpPr txBox="1">
            <a:spLocks noGrp="1"/>
          </p:cNvSpPr>
          <p:nvPr>
            <p:ph type="subTitle" sz="quarter" idx="1"/>
          </p:nvPr>
        </p:nvSpPr>
        <p:spPr>
          <a:xfrm>
            <a:off x="1523999" y="2834962"/>
            <a:ext cx="9144001" cy="1309256"/>
          </a:xfrm>
          <a:prstGeom prst="rect">
            <a:avLst/>
          </a:prstGeom>
        </p:spPr>
        <p:txBody>
          <a:bodyPr/>
          <a:lstStyle>
            <a:lvl1pPr>
              <a:defRPr sz="5400"/>
            </a:lvl1pPr>
          </a:lstStyle>
          <a:p>
            <a:r>
              <a:t>Preparing for Testing</a:t>
            </a:r>
          </a:p>
        </p:txBody>
      </p:sp>
      <p:pic>
        <p:nvPicPr>
          <p:cNvPr id="169" name="Picture 3" descr="Picture 3"/>
          <p:cNvPicPr>
            <a:picLocks noChangeAspect="1"/>
          </p:cNvPicPr>
          <p:nvPr/>
        </p:nvPicPr>
        <p:blipFill>
          <a:blip r:embed="rId2">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1" name="Content Placeholder 3"/>
          <p:cNvGraphicFramePr/>
          <p:nvPr/>
        </p:nvGraphicFramePr>
        <p:xfrm>
          <a:off x="757990" y="685801"/>
          <a:ext cx="10960768" cy="5539122"/>
        </p:xfrm>
        <a:graphic>
          <a:graphicData uri="http://schemas.openxmlformats.org/drawingml/2006/table">
            <a:tbl>
              <a:tblPr firstRow="1" bandRow="1">
                <a:tableStyleId>{4C3C2611-4C71-4FC5-86AE-919BDF0F9419}</a:tableStyleId>
              </a:tblPr>
              <a:tblGrid>
                <a:gridCol w="1612231"/>
                <a:gridCol w="9348537"/>
              </a:tblGrid>
              <a:tr h="426528">
                <a:tc>
                  <a:txBody>
                    <a:bodyPr/>
                    <a:lstStyle/>
                    <a:p>
                      <a:pPr algn="l" defTabSz="914400">
                        <a:defRPr sz="2400" b="0"/>
                      </a:pPr>
                      <a:endParaRPr/>
                    </a:p>
                  </a:txBody>
                  <a:tcPr marL="45720" marR="45720" horzOverflow="overflow"/>
                </a:tc>
                <a:tc>
                  <a:txBody>
                    <a:bodyPr/>
                    <a:lstStyle/>
                    <a:p>
                      <a:pPr algn="ctr" defTabSz="914400">
                        <a:defRPr sz="1800" b="0">
                          <a:solidFill>
                            <a:srgbClr val="000000"/>
                          </a:solidFill>
                        </a:defRPr>
                      </a:pPr>
                      <a:r>
                        <a:rPr sz="2800">
                          <a:solidFill>
                            <a:srgbClr val="FFFFFF"/>
                          </a:solidFill>
                        </a:rPr>
                        <a:t>Preparing for Testing</a:t>
                      </a:r>
                    </a:p>
                  </a:txBody>
                  <a:tcPr marL="45720" marR="45720" horzOverflow="overflow"/>
                </a:tc>
              </a:tr>
              <a:tr h="426528">
                <a:tc>
                  <a:txBody>
                    <a:bodyPr/>
                    <a:lstStyle/>
                    <a:p>
                      <a:pPr algn="l" defTabSz="914400">
                        <a:defRPr sz="1800"/>
                      </a:pPr>
                      <a:r>
                        <a:rPr sz="2400"/>
                        <a:t>January</a:t>
                      </a:r>
                    </a:p>
                  </a:txBody>
                  <a:tcPr marL="45720" marR="45720" horzOverflow="overflow"/>
                </a:tc>
                <a:tc>
                  <a:txBody>
                    <a:bodyPr/>
                    <a:lstStyle/>
                    <a:p>
                      <a:pPr algn="l" defTabSz="914400">
                        <a:defRPr sz="2400"/>
                      </a:pPr>
                      <a:r>
                        <a:t>Attend/review training sessions</a:t>
                      </a:r>
                    </a:p>
                    <a:p>
                      <a:pPr algn="l" defTabSz="914400">
                        <a:defRPr sz="2400"/>
                      </a:pPr>
                      <a:r>
                        <a:t>Update student registrations</a:t>
                      </a:r>
                    </a:p>
                    <a:p>
                      <a:pPr algn="l" defTabSz="914400">
                        <a:defRPr sz="2400"/>
                      </a:pPr>
                      <a:r>
                        <a:t>Enter testing window into PearsonAccess</a:t>
                      </a:r>
                      <a:r>
                        <a:rPr baseline="30000"/>
                        <a:t> next</a:t>
                      </a:r>
                      <a:r>
                        <a:t> (prior to January 18)</a:t>
                      </a:r>
                    </a:p>
                    <a:p>
                      <a:pPr algn="l" defTabSz="914400">
                        <a:defRPr sz="2400"/>
                      </a:pPr>
                      <a:r>
                        <a:t>Assign students to online or paper/ pencil tests (prior to January 18)</a:t>
                      </a:r>
                    </a:p>
                    <a:p>
                      <a:pPr algn="l" defTabSz="914400">
                        <a:defRPr sz="2400"/>
                      </a:pPr>
                      <a:r>
                        <a:t>Full Local Infrastructure Trial (begins January 28—for Online testing)</a:t>
                      </a:r>
                    </a:p>
                  </a:txBody>
                  <a:tcPr marL="45720" marR="45720" horzOverflow="overflow"/>
                </a:tc>
              </a:tr>
              <a:tr h="921618">
                <a:tc>
                  <a:txBody>
                    <a:bodyPr/>
                    <a:lstStyle/>
                    <a:p>
                      <a:pPr algn="l" defTabSz="914400">
                        <a:defRPr sz="1800"/>
                      </a:pPr>
                      <a:r>
                        <a:rPr sz="2400"/>
                        <a:t>February</a:t>
                      </a:r>
                    </a:p>
                  </a:txBody>
                  <a:tcPr marL="45720" marR="45720" horzOverflow="overflow"/>
                </a:tc>
                <a:tc>
                  <a:txBody>
                    <a:bodyPr/>
                    <a:lstStyle/>
                    <a:p>
                      <a:pPr algn="l" defTabSz="914400">
                        <a:defRPr sz="2400"/>
                      </a:pPr>
                      <a:r>
                        <a:t>Tech Infrastructure Remediation (if needed)</a:t>
                      </a:r>
                    </a:p>
                  </a:txBody>
                  <a:tcPr marL="45720" marR="45720" horzOverflow="overflow"/>
                </a:tc>
              </a:tr>
              <a:tr h="2179104">
                <a:tc>
                  <a:txBody>
                    <a:bodyPr/>
                    <a:lstStyle/>
                    <a:p>
                      <a:pPr algn="l" defTabSz="914400">
                        <a:defRPr sz="1800"/>
                      </a:pPr>
                      <a:r>
                        <a:rPr sz="2400"/>
                        <a:t>Before local testing window</a:t>
                      </a:r>
                    </a:p>
                  </a:txBody>
                  <a:tcPr marL="45720" marR="45720" horzOverflow="overflow"/>
                </a:tc>
                <a:tc>
                  <a:txBody>
                    <a:bodyPr/>
                    <a:lstStyle/>
                    <a:p>
                      <a:pPr algn="l" defTabSz="914400">
                        <a:defRPr sz="2400"/>
                      </a:pPr>
                      <a:r>
                        <a:t>Prepare students for online testing (using practice tests)</a:t>
                      </a:r>
                    </a:p>
                    <a:p>
                      <a:pPr algn="l" defTabSz="914400">
                        <a:defRPr sz="2400"/>
                      </a:pPr>
                      <a:r>
                        <a:t>Become familiar with the administration directions</a:t>
                      </a:r>
                    </a:p>
                    <a:p>
                      <a:pPr algn="l" defTabSz="914400">
                        <a:defRPr sz="2400"/>
                      </a:pPr>
                      <a:r>
                        <a:t>Work with technology staff to ensure testing devices are ready </a:t>
                      </a:r>
                    </a:p>
                    <a:p>
                      <a:pPr algn="l" defTabSz="914400">
                        <a:defRPr sz="2400"/>
                      </a:pPr>
                      <a:r>
                        <a:t>For online testing, create test sessions and add students to test sessions in PearsonAccess</a:t>
                      </a:r>
                      <a:r>
                        <a:rPr baseline="30000"/>
                        <a:t> next</a:t>
                      </a:r>
                      <a:r>
                        <a:t>, confirm accommodations</a:t>
                      </a:r>
                    </a:p>
                  </a:txBody>
                  <a:tcPr marL="45720" marR="45720" horzOverflow="overflow"/>
                </a:tc>
              </a:tr>
            </a:tbl>
          </a:graphicData>
        </a:graphic>
      </p:graphicFrame>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itle 1"/>
          <p:cNvSpPr txBox="1">
            <a:spLocks noGrp="1"/>
          </p:cNvSpPr>
          <p:nvPr>
            <p:ph type="title"/>
          </p:nvPr>
        </p:nvSpPr>
        <p:spPr>
          <a:xfrm>
            <a:off x="1142999" y="609599"/>
            <a:ext cx="10359192" cy="1356362"/>
          </a:xfrm>
          <a:prstGeom prst="rect">
            <a:avLst/>
          </a:prstGeom>
        </p:spPr>
        <p:txBody>
          <a:bodyPr/>
          <a:lstStyle/>
          <a:p>
            <a:r>
              <a:t>Establish Testing Window (March 4–May 31)</a:t>
            </a:r>
          </a:p>
        </p:txBody>
      </p:sp>
      <p:sp>
        <p:nvSpPr>
          <p:cNvPr id="174" name="Content Placeholder 2"/>
          <p:cNvSpPr txBox="1">
            <a:spLocks noGrp="1"/>
          </p:cNvSpPr>
          <p:nvPr>
            <p:ph type="body" idx="1"/>
          </p:nvPr>
        </p:nvSpPr>
        <p:spPr>
          <a:xfrm>
            <a:off x="782053" y="1744579"/>
            <a:ext cx="10720138" cy="4351421"/>
          </a:xfrm>
          <a:prstGeom prst="rect">
            <a:avLst/>
          </a:prstGeom>
        </p:spPr>
        <p:txBody>
          <a:bodyPr/>
          <a:lstStyle/>
          <a:p>
            <a:pPr>
              <a:buFontTx/>
              <a:buChar char="✓"/>
              <a:defRPr sz="2800"/>
            </a:pPr>
            <a:r>
              <a:t>Specific testing schedule is established by the district.</a:t>
            </a:r>
          </a:p>
          <a:p>
            <a:pPr>
              <a:buFontTx/>
              <a:buChar char="✓"/>
              <a:defRPr sz="2800"/>
            </a:pPr>
            <a:r>
              <a:t>Interests of students should be prioritized when setting the local testing schedule.   </a:t>
            </a:r>
            <a:r>
              <a:rPr i="1"/>
              <a:t>Administering the entire ISASP on one day may work well for scheduling, but it is likely very demanding for some students.   Although the ISASP tests are not timed, students should be allowed to continue working on a test as long as they are making progress.  </a:t>
            </a:r>
          </a:p>
          <a:p>
            <a:pPr>
              <a:buFontTx/>
              <a:buChar char="✓"/>
              <a:defRPr sz="2800"/>
            </a:pPr>
            <a:r>
              <a:t>Test security should be maintained.  </a:t>
            </a:r>
            <a:r>
              <a:rPr i="1"/>
              <a:t>Administering one test on the same day in a school before administering the next subject may help minimize exposure and maximize security.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Title 1"/>
          <p:cNvSpPr txBox="1">
            <a:spLocks noGrp="1"/>
          </p:cNvSpPr>
          <p:nvPr>
            <p:ph type="ctrTitle"/>
          </p:nvPr>
        </p:nvSpPr>
        <p:spPr>
          <a:xfrm>
            <a:off x="360216" y="1770123"/>
            <a:ext cx="11471565" cy="1739347"/>
          </a:xfrm>
          <a:prstGeom prst="rect">
            <a:avLst/>
          </a:prstGeom>
        </p:spPr>
        <p:txBody>
          <a:bodyPr>
            <a:normAutofit fontScale="90000"/>
          </a:bodyPr>
          <a:lstStyle/>
          <a:p>
            <a:pPr defTabSz="841247">
              <a:defRPr sz="4416" b="1" cap="none">
                <a:solidFill>
                  <a:srgbClr val="FFCC00"/>
                </a:solidFill>
                <a:latin typeface="Comic Sans MS"/>
                <a:ea typeface="Comic Sans MS"/>
                <a:cs typeface="Comic Sans MS"/>
                <a:sym typeface="Comic Sans MS"/>
              </a:defRPr>
            </a:pPr>
            <a:r>
              <a:t/>
            </a:r>
            <a:br/>
            <a:r>
              <a:rPr>
                <a:latin typeface="Times New Roman"/>
                <a:ea typeface="Times New Roman"/>
                <a:cs typeface="Times New Roman"/>
                <a:sym typeface="Times New Roman"/>
              </a:rPr>
              <a:t>Iowa Statewide Assessment of Student Progress</a:t>
            </a:r>
          </a:p>
        </p:txBody>
      </p:sp>
      <p:sp>
        <p:nvSpPr>
          <p:cNvPr id="177" name="Subtitle 2"/>
          <p:cNvSpPr txBox="1">
            <a:spLocks noGrp="1"/>
          </p:cNvSpPr>
          <p:nvPr>
            <p:ph type="subTitle" sz="quarter" idx="1"/>
          </p:nvPr>
        </p:nvSpPr>
        <p:spPr>
          <a:xfrm>
            <a:off x="1523997" y="4092499"/>
            <a:ext cx="9144001" cy="1788411"/>
          </a:xfrm>
          <a:prstGeom prst="rect">
            <a:avLst/>
          </a:prstGeom>
        </p:spPr>
        <p:txBody>
          <a:bodyPr/>
          <a:lstStyle/>
          <a:p>
            <a:pPr defTabSz="795527">
              <a:lnSpc>
                <a:spcPct val="72000"/>
              </a:lnSpc>
              <a:spcBef>
                <a:spcPts val="1200"/>
              </a:spcBef>
              <a:defRPr sz="3393"/>
            </a:pPr>
            <a:r>
              <a:t>ISASP Portal</a:t>
            </a:r>
            <a:endParaRPr sz="870"/>
          </a:p>
          <a:p>
            <a:pPr defTabSz="795527">
              <a:lnSpc>
                <a:spcPct val="72000"/>
              </a:lnSpc>
              <a:spcBef>
                <a:spcPts val="1200"/>
              </a:spcBef>
              <a:defRPr sz="2175" u="sng">
                <a:solidFill>
                  <a:srgbClr val="0070C0"/>
                </a:solidFill>
              </a:defRPr>
            </a:pPr>
            <a:r>
              <a:rPr>
                <a:solidFill>
                  <a:srgbClr val="F59E00"/>
                </a:solidFill>
                <a:uFill>
                  <a:solidFill>
                    <a:srgbClr val="F59E00"/>
                  </a:solidFill>
                </a:uFill>
                <a:hlinkClick r:id="rId2"/>
              </a:rPr>
              <a:t>Iowa Statewide Assessment of Student Progress (ISASP) portal</a:t>
            </a:r>
            <a:r>
              <a:t/>
            </a:r>
            <a:br/>
            <a:endParaRPr sz="4698"/>
          </a:p>
          <a:p>
            <a:pPr defTabSz="795527">
              <a:lnSpc>
                <a:spcPct val="72000"/>
              </a:lnSpc>
              <a:spcBef>
                <a:spcPts val="1200"/>
              </a:spcBef>
              <a:defRPr sz="2175"/>
            </a:pPr>
            <a:r>
              <a:t>URL:  http://iowa.pearsonaccessnext.com/</a:t>
            </a:r>
          </a:p>
        </p:txBody>
      </p:sp>
      <p:pic>
        <p:nvPicPr>
          <p:cNvPr id="178" name="Picture 3" descr="Picture 3"/>
          <p:cNvPicPr>
            <a:picLocks noChangeAspect="1"/>
          </p:cNvPicPr>
          <p:nvPr/>
        </p:nvPicPr>
        <p:blipFill>
          <a:blip r:embed="rId3">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Title 1"/>
          <p:cNvSpPr txBox="1">
            <a:spLocks noGrp="1"/>
          </p:cNvSpPr>
          <p:nvPr>
            <p:ph type="ctrTitle"/>
          </p:nvPr>
        </p:nvSpPr>
        <p:spPr>
          <a:xfrm>
            <a:off x="360216" y="1770123"/>
            <a:ext cx="11471565" cy="1739347"/>
          </a:xfrm>
          <a:prstGeom prst="rect">
            <a:avLst/>
          </a:prstGeom>
        </p:spPr>
        <p:txBody>
          <a:bodyPr>
            <a:normAutofit fontScale="90000"/>
          </a:bodyPr>
          <a:lstStyle/>
          <a:p>
            <a:pPr defTabSz="841247">
              <a:defRPr sz="4416" b="1" cap="none">
                <a:solidFill>
                  <a:srgbClr val="FFCC00"/>
                </a:solidFill>
                <a:latin typeface="Comic Sans MS"/>
                <a:ea typeface="Comic Sans MS"/>
                <a:cs typeface="Comic Sans MS"/>
                <a:sym typeface="Comic Sans MS"/>
              </a:defRPr>
            </a:pPr>
            <a:r>
              <a:t/>
            </a:r>
            <a:br/>
            <a:r>
              <a:rPr>
                <a:latin typeface="Times New Roman"/>
                <a:ea typeface="Times New Roman"/>
                <a:cs typeface="Times New Roman"/>
                <a:sym typeface="Times New Roman"/>
              </a:rPr>
              <a:t>Iowa Statewide Assessment of Student Progress</a:t>
            </a:r>
          </a:p>
        </p:txBody>
      </p:sp>
      <p:sp>
        <p:nvSpPr>
          <p:cNvPr id="181" name="Subtitle 2"/>
          <p:cNvSpPr txBox="1">
            <a:spLocks noGrp="1"/>
          </p:cNvSpPr>
          <p:nvPr>
            <p:ph type="subTitle" sz="quarter" idx="1"/>
          </p:nvPr>
        </p:nvSpPr>
        <p:spPr>
          <a:xfrm>
            <a:off x="1523999" y="4270569"/>
            <a:ext cx="9144001" cy="1309256"/>
          </a:xfrm>
          <a:prstGeom prst="rect">
            <a:avLst/>
          </a:prstGeom>
        </p:spPr>
        <p:txBody>
          <a:bodyPr/>
          <a:lstStyle/>
          <a:p>
            <a:pPr>
              <a:defRPr sz="2800"/>
            </a:pPr>
            <a:r>
              <a:t>Thank you!</a:t>
            </a:r>
          </a:p>
          <a:p>
            <a:pPr>
              <a:defRPr sz="2800"/>
            </a:pPr>
            <a:r>
              <a:t>David-Henkhaus@uiowa.edu</a:t>
            </a:r>
          </a:p>
        </p:txBody>
      </p:sp>
      <p:pic>
        <p:nvPicPr>
          <p:cNvPr id="182" name="Picture 3" descr="Picture 3"/>
          <p:cNvPicPr>
            <a:picLocks noChangeAspect="1"/>
          </p:cNvPicPr>
          <p:nvPr/>
        </p:nvPicPr>
        <p:blipFill>
          <a:blip r:embed="rId2">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itle 1"/>
          <p:cNvSpPr txBox="1">
            <a:spLocks noGrp="1"/>
          </p:cNvSpPr>
          <p:nvPr>
            <p:ph type="title"/>
          </p:nvPr>
        </p:nvSpPr>
        <p:spPr>
          <a:xfrm>
            <a:off x="1142999" y="609599"/>
            <a:ext cx="9875522" cy="1356362"/>
          </a:xfrm>
          <a:prstGeom prst="rect">
            <a:avLst/>
          </a:prstGeom>
        </p:spPr>
        <p:txBody>
          <a:bodyPr/>
          <a:lstStyle>
            <a:lvl1pPr defTabSz="713231">
              <a:defRPr sz="3743">
                <a:solidFill>
                  <a:srgbClr val="FFCC00"/>
                </a:solidFill>
                <a:latin typeface="Comic Sans MS"/>
                <a:ea typeface="Comic Sans MS"/>
                <a:cs typeface="Comic Sans MS"/>
                <a:sym typeface="Comic Sans MS"/>
              </a:defRPr>
            </a:lvl1pPr>
          </a:lstStyle>
          <a:p>
            <a:r>
              <a:t/>
            </a:r>
            <a:br/>
            <a:endParaRPr/>
          </a:p>
        </p:txBody>
      </p:sp>
      <p:sp>
        <p:nvSpPr>
          <p:cNvPr id="185" name="Content Placeholder 5"/>
          <p:cNvSpPr txBox="1">
            <a:spLocks noGrp="1"/>
          </p:cNvSpPr>
          <p:nvPr>
            <p:ph type="body" idx="1"/>
          </p:nvPr>
        </p:nvSpPr>
        <p:spPr>
          <a:xfrm>
            <a:off x="1142999" y="2057400"/>
            <a:ext cx="9872873" cy="4038600"/>
          </a:xfrm>
          <a:prstGeom prst="rect">
            <a:avLst/>
          </a:prstGeom>
        </p:spPr>
        <p:txBody>
          <a:bodyPr/>
          <a:lstStyle/>
          <a:p>
            <a:endParaRPr/>
          </a:p>
        </p:txBody>
      </p:sp>
      <p:pic>
        <p:nvPicPr>
          <p:cNvPr id="186" name="Picture 4" descr="Picture 4"/>
          <p:cNvPicPr>
            <a:picLocks noChangeAspect="1"/>
          </p:cNvPicPr>
          <p:nvPr/>
        </p:nvPicPr>
        <p:blipFill>
          <a:blip r:embed="rId2">
            <a:extLst/>
          </a:blip>
          <a:stretch>
            <a:fillRect/>
          </a:stretch>
        </p:blipFill>
        <p:spPr>
          <a:xfrm>
            <a:off x="3847170" y="2665141"/>
            <a:ext cx="4529634" cy="2482144"/>
          </a:xfrm>
          <a:prstGeom prst="rect">
            <a:avLst/>
          </a:prstGeom>
          <a:ln w="12700">
            <a:miter lim="400000"/>
          </a:ln>
        </p:spPr>
      </p:pic>
      <p:pic>
        <p:nvPicPr>
          <p:cNvPr id="187" name="Picture 3" descr="Picture 3"/>
          <p:cNvPicPr>
            <a:picLocks noChangeAspect="1"/>
          </p:cNvPicPr>
          <p:nvPr/>
        </p:nvPicPr>
        <p:blipFill>
          <a:blip r:embed="rId3">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Title 1"/>
          <p:cNvSpPr txBox="1">
            <a:spLocks noGrp="1"/>
          </p:cNvSpPr>
          <p:nvPr>
            <p:ph type="title"/>
          </p:nvPr>
        </p:nvSpPr>
        <p:spPr>
          <a:xfrm>
            <a:off x="1142999" y="1097279"/>
            <a:ext cx="3931922" cy="1737362"/>
          </a:xfrm>
          <a:prstGeom prst="rect">
            <a:avLst/>
          </a:prstGeom>
        </p:spPr>
        <p:txBody>
          <a:bodyPr/>
          <a:lstStyle/>
          <a:p>
            <a:r>
              <a:t>Agenda</a:t>
            </a:r>
          </a:p>
        </p:txBody>
      </p:sp>
      <p:sp>
        <p:nvSpPr>
          <p:cNvPr id="132" name="Text Placeholder 3"/>
          <p:cNvSpPr txBox="1">
            <a:spLocks noGrp="1"/>
          </p:cNvSpPr>
          <p:nvPr>
            <p:ph type="body" sz="quarter" idx="1"/>
          </p:nvPr>
        </p:nvSpPr>
        <p:spPr>
          <a:xfrm>
            <a:off x="1142999" y="2834639"/>
            <a:ext cx="5079126" cy="2880361"/>
          </a:xfrm>
          <a:prstGeom prst="rect">
            <a:avLst/>
          </a:prstGeom>
        </p:spPr>
        <p:txBody>
          <a:bodyPr/>
          <a:lstStyle/>
          <a:p>
            <a:pPr>
              <a:defRPr sz="2000"/>
            </a:pPr>
            <a:r>
              <a:t>Portal Updates (Training and Documentation)</a:t>
            </a:r>
          </a:p>
          <a:p>
            <a:pPr>
              <a:defRPr sz="2000"/>
            </a:pPr>
            <a:r>
              <a:t>Professional Development</a:t>
            </a:r>
          </a:p>
          <a:p>
            <a:pPr>
              <a:defRPr sz="2000"/>
            </a:pPr>
            <a:r>
              <a:t>Preparing for Testing</a:t>
            </a:r>
          </a:p>
          <a:p>
            <a:pPr>
              <a:defRPr sz="2000"/>
            </a:pPr>
            <a:r>
              <a:t>Questions and Discussion</a:t>
            </a:r>
          </a:p>
        </p:txBody>
      </p:sp>
      <p:pic>
        <p:nvPicPr>
          <p:cNvPr id="133" name="Picture Placeholder 4" descr="Picture Placeholder 4"/>
          <p:cNvPicPr>
            <a:picLocks noGrp="1" noChangeAspect="1"/>
          </p:cNvPicPr>
          <p:nvPr>
            <p:ph type="pic" idx="13"/>
          </p:nvPr>
        </p:nvPicPr>
        <p:blipFill>
          <a:blip r:embed="rId2">
            <a:extLst/>
          </a:blip>
          <a:srcRect t="15051" b="15051"/>
          <a:stretch>
            <a:fillRect/>
          </a:stretch>
        </p:blipFill>
        <p:spPr>
          <a:xfrm>
            <a:off x="6816435" y="1691880"/>
            <a:ext cx="3384298" cy="2663803"/>
          </a:xfrm>
          <a:prstGeom prst="rect">
            <a:avLst/>
          </a:prstGeom>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Title 1"/>
          <p:cNvSpPr txBox="1">
            <a:spLocks noGrp="1"/>
          </p:cNvSpPr>
          <p:nvPr>
            <p:ph type="title"/>
          </p:nvPr>
        </p:nvSpPr>
        <p:spPr>
          <a:xfrm>
            <a:off x="1142999" y="609599"/>
            <a:ext cx="9875522" cy="1356362"/>
          </a:xfrm>
          <a:prstGeom prst="rect">
            <a:avLst/>
          </a:prstGeom>
        </p:spPr>
        <p:txBody>
          <a:bodyPr/>
          <a:lstStyle/>
          <a:p>
            <a:r>
              <a:t>ISASP Portal</a:t>
            </a:r>
          </a:p>
        </p:txBody>
      </p:sp>
      <p:sp>
        <p:nvSpPr>
          <p:cNvPr id="136" name="Content Placeholder 2"/>
          <p:cNvSpPr txBox="1">
            <a:spLocks noGrp="1"/>
          </p:cNvSpPr>
          <p:nvPr>
            <p:ph type="body" idx="1"/>
          </p:nvPr>
        </p:nvSpPr>
        <p:spPr>
          <a:xfrm>
            <a:off x="1142999" y="2057400"/>
            <a:ext cx="9872873" cy="4038600"/>
          </a:xfrm>
          <a:prstGeom prst="rect">
            <a:avLst/>
          </a:prstGeom>
        </p:spPr>
        <p:txBody>
          <a:bodyPr/>
          <a:lstStyle/>
          <a:p>
            <a:pPr marL="0" indent="45719">
              <a:buSzTx/>
              <a:buNone/>
            </a:pPr>
            <a:endParaRPr/>
          </a:p>
          <a:p>
            <a:pPr marL="0" indent="45719">
              <a:buSzTx/>
              <a:buNone/>
            </a:pPr>
            <a:endParaRPr/>
          </a:p>
          <a:p>
            <a:pPr>
              <a:defRPr u="sng">
                <a:solidFill>
                  <a:srgbClr val="0070C0"/>
                </a:solidFill>
              </a:defRPr>
            </a:pPr>
            <a:r>
              <a:rPr>
                <a:solidFill>
                  <a:srgbClr val="F59E00"/>
                </a:solidFill>
                <a:uFill>
                  <a:solidFill>
                    <a:srgbClr val="F59E00"/>
                  </a:solidFill>
                </a:uFill>
                <a:hlinkClick r:id="rId2"/>
              </a:rPr>
              <a:t>Iowa Statewide Assessment of Student Progress (ISASP) portal</a:t>
            </a:r>
          </a:p>
          <a:p>
            <a:r>
              <a:t>http://iowa.pearsonaccessnext.com/</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ubtitle 2"/>
          <p:cNvSpPr txBox="1">
            <a:spLocks noGrp="1"/>
          </p:cNvSpPr>
          <p:nvPr>
            <p:ph type="subTitle" sz="quarter" idx="1"/>
          </p:nvPr>
        </p:nvSpPr>
        <p:spPr>
          <a:xfrm>
            <a:off x="1523999" y="2834962"/>
            <a:ext cx="9144001" cy="1309256"/>
          </a:xfrm>
          <a:prstGeom prst="rect">
            <a:avLst/>
          </a:prstGeom>
        </p:spPr>
        <p:txBody>
          <a:bodyPr/>
          <a:lstStyle>
            <a:lvl1pPr>
              <a:defRPr sz="5400"/>
            </a:lvl1pPr>
          </a:lstStyle>
          <a:p>
            <a:r>
              <a:t>Updates to the Portal</a:t>
            </a:r>
          </a:p>
        </p:txBody>
      </p:sp>
      <p:pic>
        <p:nvPicPr>
          <p:cNvPr id="139" name="Picture 3" descr="Picture 3"/>
          <p:cNvPicPr>
            <a:picLocks noChangeAspect="1"/>
          </p:cNvPicPr>
          <p:nvPr/>
        </p:nvPicPr>
        <p:blipFill>
          <a:blip r:embed="rId2">
            <a:extLst/>
          </a:blip>
          <a:srcRect l="58784" t="1724" r="6528" b="74138"/>
          <a:stretch>
            <a:fillRect/>
          </a:stretch>
        </p:blipFill>
        <p:spPr>
          <a:xfrm>
            <a:off x="5004497" y="353709"/>
            <a:ext cx="2193745" cy="187912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ontent Placeholder 4"/>
          <p:cNvSpPr txBox="1">
            <a:spLocks noGrp="1"/>
          </p:cNvSpPr>
          <p:nvPr>
            <p:ph type="body" sz="quarter" idx="1"/>
          </p:nvPr>
        </p:nvSpPr>
        <p:spPr>
          <a:xfrm>
            <a:off x="1143000" y="2721482"/>
            <a:ext cx="4754880" cy="3383281"/>
          </a:xfrm>
          <a:prstGeom prst="rect">
            <a:avLst/>
          </a:prstGeom>
        </p:spPr>
        <p:txBody>
          <a:bodyPr anchor="t"/>
          <a:lstStyle/>
          <a:p>
            <a:pPr marL="228600" indent="-182879">
              <a:spcBef>
                <a:spcPts val="1400"/>
              </a:spcBef>
              <a:buClr>
                <a:srgbClr val="000000"/>
              </a:buClr>
              <a:buSzPct val="80000"/>
              <a:buFont typeface="Gill Sans Light"/>
              <a:buChar char="•"/>
              <a:defRPr sz="2200"/>
            </a:pPr>
            <a:endParaRPr/>
          </a:p>
        </p:txBody>
      </p:sp>
      <p:pic>
        <p:nvPicPr>
          <p:cNvPr id="142" name="Picture 7" descr="Picture 7"/>
          <p:cNvPicPr>
            <a:picLocks noChangeAspect="1"/>
          </p:cNvPicPr>
          <p:nvPr/>
        </p:nvPicPr>
        <p:blipFill>
          <a:blip r:embed="rId3">
            <a:extLst/>
          </a:blip>
          <a:srcRect l="58784" t="1724" r="6528" b="74138"/>
          <a:stretch>
            <a:fillRect/>
          </a:stretch>
        </p:blipFill>
        <p:spPr>
          <a:xfrm>
            <a:off x="10707623" y="5632703"/>
            <a:ext cx="1243372" cy="980747"/>
          </a:xfrm>
          <a:prstGeom prst="rect">
            <a:avLst/>
          </a:prstGeom>
          <a:ln w="12700">
            <a:miter lim="400000"/>
          </a:ln>
        </p:spPr>
      </p:pic>
      <p:pic>
        <p:nvPicPr>
          <p:cNvPr id="143" name="Picture 1" descr="Picture 1"/>
          <p:cNvPicPr>
            <a:picLocks noChangeAspect="1"/>
          </p:cNvPicPr>
          <p:nvPr/>
        </p:nvPicPr>
        <p:blipFill>
          <a:blip r:embed="rId4">
            <a:extLst/>
          </a:blip>
          <a:stretch>
            <a:fillRect/>
          </a:stretch>
        </p:blipFill>
        <p:spPr>
          <a:xfrm>
            <a:off x="870857" y="695156"/>
            <a:ext cx="10278837" cy="5741024"/>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ontent Placeholder 4"/>
          <p:cNvSpPr txBox="1">
            <a:spLocks noGrp="1"/>
          </p:cNvSpPr>
          <p:nvPr>
            <p:ph type="body" sz="quarter" idx="1"/>
          </p:nvPr>
        </p:nvSpPr>
        <p:spPr>
          <a:xfrm>
            <a:off x="1143000" y="2721482"/>
            <a:ext cx="4754880" cy="3383281"/>
          </a:xfrm>
          <a:prstGeom prst="rect">
            <a:avLst/>
          </a:prstGeom>
        </p:spPr>
        <p:txBody>
          <a:bodyPr anchor="t"/>
          <a:lstStyle/>
          <a:p>
            <a:pPr marL="228600" indent="-182879">
              <a:spcBef>
                <a:spcPts val="1400"/>
              </a:spcBef>
              <a:buClr>
                <a:srgbClr val="000000"/>
              </a:buClr>
              <a:buSzPct val="80000"/>
              <a:buFont typeface="Gill Sans Light"/>
              <a:buChar char="•"/>
              <a:defRPr sz="2200"/>
            </a:pPr>
            <a:endParaRPr/>
          </a:p>
        </p:txBody>
      </p:sp>
      <p:pic>
        <p:nvPicPr>
          <p:cNvPr id="146" name="Picture 7" descr="Picture 7"/>
          <p:cNvPicPr>
            <a:picLocks noChangeAspect="1"/>
          </p:cNvPicPr>
          <p:nvPr/>
        </p:nvPicPr>
        <p:blipFill>
          <a:blip r:embed="rId3">
            <a:extLst/>
          </a:blip>
          <a:srcRect l="58784" t="1724" r="6528" b="74138"/>
          <a:stretch>
            <a:fillRect/>
          </a:stretch>
        </p:blipFill>
        <p:spPr>
          <a:xfrm>
            <a:off x="10707623" y="5632703"/>
            <a:ext cx="1243372" cy="980747"/>
          </a:xfrm>
          <a:prstGeom prst="rect">
            <a:avLst/>
          </a:prstGeom>
          <a:ln w="12700">
            <a:miter lim="400000"/>
          </a:ln>
        </p:spPr>
      </p:pic>
      <p:pic>
        <p:nvPicPr>
          <p:cNvPr id="147" name="Picture 2" descr="Picture 2"/>
          <p:cNvPicPr>
            <a:picLocks noChangeAspect="1"/>
          </p:cNvPicPr>
          <p:nvPr/>
        </p:nvPicPr>
        <p:blipFill>
          <a:blip r:embed="rId4">
            <a:extLst/>
          </a:blip>
          <a:stretch>
            <a:fillRect/>
          </a:stretch>
        </p:blipFill>
        <p:spPr>
          <a:xfrm>
            <a:off x="600075" y="485775"/>
            <a:ext cx="10525125" cy="5636506"/>
          </a:xfrm>
          <a:prstGeom prst="rect">
            <a:avLst/>
          </a:prstGeom>
          <a:ln w="12700">
            <a:miter lim="400000"/>
          </a:ln>
        </p:spPr>
      </p:pic>
      <p:sp>
        <p:nvSpPr>
          <p:cNvPr id="148" name="5-Point Star 3"/>
          <p:cNvSpPr/>
          <p:nvPr/>
        </p:nvSpPr>
        <p:spPr>
          <a:xfrm>
            <a:off x="647779" y="4354284"/>
            <a:ext cx="272301" cy="238452"/>
          </a:xfrm>
          <a:prstGeom prst="star5">
            <a:avLst>
              <a:gd name="adj" fmla="val 19098"/>
              <a:gd name="hf" fmla="val 105146"/>
              <a:gd name="vf" fmla="val 110557"/>
            </a:avLst>
          </a:prstGeom>
          <a:solidFill>
            <a:schemeClr val="accent1"/>
          </a:solidFill>
          <a:ln w="19050">
            <a:solidFill>
              <a:srgbClr val="79861C"/>
            </a:solidFill>
          </a:ln>
        </p:spPr>
        <p:txBody>
          <a:bodyPr lIns="45719" rIns="45719" anchor="ctr"/>
          <a:lstStyle/>
          <a:p>
            <a:pPr algn="ctr">
              <a:defRPr>
                <a:solidFill>
                  <a:srgbClr val="FFFFFF"/>
                </a:solidFill>
              </a:defRPr>
            </a:pPr>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ontent Placeholder 4"/>
          <p:cNvSpPr txBox="1">
            <a:spLocks noGrp="1"/>
          </p:cNvSpPr>
          <p:nvPr>
            <p:ph type="body" sz="quarter" idx="1"/>
          </p:nvPr>
        </p:nvSpPr>
        <p:spPr>
          <a:xfrm>
            <a:off x="1143000" y="2721482"/>
            <a:ext cx="4754880" cy="3383281"/>
          </a:xfrm>
          <a:prstGeom prst="rect">
            <a:avLst/>
          </a:prstGeom>
        </p:spPr>
        <p:txBody>
          <a:bodyPr anchor="t"/>
          <a:lstStyle/>
          <a:p>
            <a:pPr marL="228600" indent="-182879">
              <a:spcBef>
                <a:spcPts val="1400"/>
              </a:spcBef>
              <a:buClr>
                <a:srgbClr val="000000"/>
              </a:buClr>
              <a:buSzPct val="80000"/>
              <a:buFont typeface="Gill Sans Light"/>
              <a:buChar char="•"/>
              <a:defRPr sz="2200"/>
            </a:pPr>
            <a:endParaRPr/>
          </a:p>
        </p:txBody>
      </p:sp>
      <p:pic>
        <p:nvPicPr>
          <p:cNvPr id="151" name="Picture 7" descr="Picture 7"/>
          <p:cNvPicPr>
            <a:picLocks noChangeAspect="1"/>
          </p:cNvPicPr>
          <p:nvPr/>
        </p:nvPicPr>
        <p:blipFill>
          <a:blip r:embed="rId3">
            <a:extLst/>
          </a:blip>
          <a:srcRect l="58784" t="1724" r="6528" b="74138"/>
          <a:stretch>
            <a:fillRect/>
          </a:stretch>
        </p:blipFill>
        <p:spPr>
          <a:xfrm>
            <a:off x="10707623" y="5632703"/>
            <a:ext cx="1243372" cy="980747"/>
          </a:xfrm>
          <a:prstGeom prst="rect">
            <a:avLst/>
          </a:prstGeom>
          <a:ln w="12700">
            <a:miter lim="400000"/>
          </a:ln>
        </p:spPr>
      </p:pic>
      <p:pic>
        <p:nvPicPr>
          <p:cNvPr id="152" name="Picture 1" descr="Picture 1"/>
          <p:cNvPicPr>
            <a:picLocks noChangeAspect="1"/>
          </p:cNvPicPr>
          <p:nvPr/>
        </p:nvPicPr>
        <p:blipFill>
          <a:blip r:embed="rId4">
            <a:extLst/>
          </a:blip>
          <a:stretch>
            <a:fillRect/>
          </a:stretch>
        </p:blipFill>
        <p:spPr>
          <a:xfrm>
            <a:off x="1066799" y="480421"/>
            <a:ext cx="9399628" cy="6018351"/>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Picture 1" descr="Picture 1"/>
          <p:cNvPicPr>
            <a:picLocks noChangeAspect="1"/>
          </p:cNvPicPr>
          <p:nvPr/>
        </p:nvPicPr>
        <p:blipFill>
          <a:blip r:embed="rId3">
            <a:extLst/>
          </a:blip>
          <a:stretch>
            <a:fillRect/>
          </a:stretch>
        </p:blipFill>
        <p:spPr>
          <a:xfrm>
            <a:off x="979714" y="488926"/>
            <a:ext cx="10359119" cy="5984672"/>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itle 1"/>
          <p:cNvSpPr txBox="1">
            <a:spLocks noGrp="1"/>
          </p:cNvSpPr>
          <p:nvPr>
            <p:ph type="title"/>
          </p:nvPr>
        </p:nvSpPr>
        <p:spPr>
          <a:xfrm>
            <a:off x="1142999" y="609599"/>
            <a:ext cx="9875522" cy="1356362"/>
          </a:xfrm>
          <a:prstGeom prst="rect">
            <a:avLst/>
          </a:prstGeom>
        </p:spPr>
        <p:txBody>
          <a:bodyPr/>
          <a:lstStyle/>
          <a:p>
            <a:r>
              <a:t>Practice Test Opportunities</a:t>
            </a:r>
          </a:p>
        </p:txBody>
      </p:sp>
      <p:sp>
        <p:nvSpPr>
          <p:cNvPr id="157" name="Text Placeholder 2"/>
          <p:cNvSpPr txBox="1">
            <a:spLocks noGrp="1"/>
          </p:cNvSpPr>
          <p:nvPr>
            <p:ph type="body" sz="quarter" idx="1"/>
          </p:nvPr>
        </p:nvSpPr>
        <p:spPr>
          <a:xfrm>
            <a:off x="1143000" y="1838225"/>
            <a:ext cx="4754880" cy="777241"/>
          </a:xfrm>
          <a:prstGeom prst="rect">
            <a:avLst/>
          </a:prstGeom>
        </p:spPr>
        <p:txBody>
          <a:bodyPr/>
          <a:lstStyle/>
          <a:p>
            <a:r>
              <a:t>Practice Tests</a:t>
            </a:r>
          </a:p>
        </p:txBody>
      </p:sp>
      <p:sp>
        <p:nvSpPr>
          <p:cNvPr id="158" name="Content Placeholder 3"/>
          <p:cNvSpPr txBox="1"/>
          <p:nvPr/>
        </p:nvSpPr>
        <p:spPr>
          <a:xfrm>
            <a:off x="1143000" y="2721482"/>
            <a:ext cx="4754880" cy="33832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marL="228600" indent="-182879" defTabSz="914400">
              <a:lnSpc>
                <a:spcPct val="90000"/>
              </a:lnSpc>
              <a:spcBef>
                <a:spcPts val="1400"/>
              </a:spcBef>
              <a:buClr>
                <a:srgbClr val="000000"/>
              </a:buClr>
              <a:buSzPct val="80000"/>
              <a:buFont typeface="Gill Sans Light"/>
              <a:buChar char="•"/>
              <a:defRPr sz="2200"/>
            </a:pPr>
            <a:r>
              <a:t>Reading, Language and Writing, Mathematics, and Science</a:t>
            </a:r>
          </a:p>
          <a:p>
            <a:pPr marL="228600" indent="-182879" defTabSz="914400">
              <a:lnSpc>
                <a:spcPct val="90000"/>
              </a:lnSpc>
              <a:spcBef>
                <a:spcPts val="1400"/>
              </a:spcBef>
              <a:buClr>
                <a:srgbClr val="000000"/>
              </a:buClr>
              <a:buSzPct val="80000"/>
              <a:buFont typeface="Gill Sans Light"/>
              <a:buChar char="•"/>
              <a:defRPr sz="2200"/>
            </a:pPr>
            <a:r>
              <a:t>Covers all grades of ISASP</a:t>
            </a:r>
          </a:p>
          <a:p>
            <a:pPr marL="228600" indent="-182879" defTabSz="914400">
              <a:lnSpc>
                <a:spcPct val="90000"/>
              </a:lnSpc>
              <a:spcBef>
                <a:spcPts val="1400"/>
              </a:spcBef>
              <a:buClr>
                <a:srgbClr val="000000"/>
              </a:buClr>
              <a:buSzPct val="80000"/>
              <a:buFont typeface="Gill Sans Light"/>
              <a:buChar char="•"/>
              <a:defRPr sz="2200"/>
            </a:pPr>
            <a:r>
              <a:t>Include rubrics for the constructed-response items</a:t>
            </a:r>
          </a:p>
          <a:p>
            <a:pPr marL="228600" indent="-182879" defTabSz="914400">
              <a:lnSpc>
                <a:spcPct val="90000"/>
              </a:lnSpc>
              <a:spcBef>
                <a:spcPts val="1400"/>
              </a:spcBef>
              <a:buClr>
                <a:srgbClr val="000000"/>
              </a:buClr>
              <a:buSzPct val="80000"/>
              <a:buFont typeface="Gill Sans Light"/>
              <a:buChar char="•"/>
              <a:defRPr sz="2200"/>
            </a:pPr>
            <a:r>
              <a:t>Text-to-speech, giving students for whom the technology is warranted an opportunity to become familiar  with the process</a:t>
            </a:r>
          </a:p>
        </p:txBody>
      </p:sp>
      <p:sp>
        <p:nvSpPr>
          <p:cNvPr id="159" name="Text Placeholder 4"/>
          <p:cNvSpPr>
            <a:spLocks noGrp="1"/>
          </p:cNvSpPr>
          <p:nvPr>
            <p:ph type="body" idx="13"/>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marL="0" indent="0">
              <a:spcBef>
                <a:spcPts val="0"/>
              </a:spcBef>
              <a:buClrTx/>
              <a:buSzTx/>
              <a:buFontTx/>
              <a:buNone/>
              <a:defRPr sz="2400"/>
            </a:lvl1pPr>
          </a:lstStyle>
          <a:p>
            <a:r>
              <a:t>TestNav 8</a:t>
            </a:r>
          </a:p>
        </p:txBody>
      </p:sp>
      <p:sp>
        <p:nvSpPr>
          <p:cNvPr id="160" name="Content Placeholder 5"/>
          <p:cNvSpPr txBox="1"/>
          <p:nvPr/>
        </p:nvSpPr>
        <p:spPr>
          <a:xfrm>
            <a:off x="6269173" y="2719322"/>
            <a:ext cx="4754881" cy="33832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pPr marL="228600" indent="-182879" defTabSz="914400">
              <a:lnSpc>
                <a:spcPct val="90000"/>
              </a:lnSpc>
              <a:spcBef>
                <a:spcPts val="1400"/>
              </a:spcBef>
              <a:buClr>
                <a:srgbClr val="000000"/>
              </a:buClr>
              <a:buSzPct val="80000"/>
              <a:buFont typeface="Gill Sans Light"/>
              <a:buChar char="•"/>
              <a:defRPr sz="2200"/>
            </a:pPr>
            <a:r>
              <a:t>Tutorials</a:t>
            </a:r>
          </a:p>
          <a:p>
            <a:pPr marL="228600" indent="-182879" defTabSz="914400">
              <a:lnSpc>
                <a:spcPct val="90000"/>
              </a:lnSpc>
              <a:spcBef>
                <a:spcPts val="1400"/>
              </a:spcBef>
              <a:buClr>
                <a:srgbClr val="000000"/>
              </a:buClr>
              <a:buSzPct val="80000"/>
              <a:buFont typeface="Gill Sans Light"/>
              <a:buChar char="•"/>
              <a:defRPr sz="2200"/>
            </a:pPr>
            <a:r>
              <a:t>Familiarize students and staff with mechanics of the online testing platform</a:t>
            </a:r>
          </a:p>
          <a:p>
            <a:pPr marL="228600" indent="-182879" defTabSz="914400">
              <a:lnSpc>
                <a:spcPct val="90000"/>
              </a:lnSpc>
              <a:spcBef>
                <a:spcPts val="1400"/>
              </a:spcBef>
              <a:buClr>
                <a:srgbClr val="000000"/>
              </a:buClr>
              <a:buSzPct val="80000"/>
              <a:buFont typeface="Gill Sans Light"/>
              <a:buChar char="•"/>
              <a:defRPr sz="2200"/>
            </a:pPr>
            <a:r>
              <a:t>Another opportunity to confirm tech infrastructure readiness/ suitability</a:t>
            </a:r>
          </a:p>
        </p:txBody>
      </p:sp>
    </p:spTree>
  </p:cSld>
  <p:clrMapOvr>
    <a:masterClrMapping/>
  </p:clrMapOvr>
  <p:transition spd="med"/>
</p:sld>
</file>

<file path=ppt/theme/theme1.xml><?xml version="1.0" encoding="utf-8"?>
<a:theme xmlns:a="http://schemas.openxmlformats.org/drawingml/2006/main" name="Basis">
  <a:themeElements>
    <a:clrScheme name="Basis">
      <a:dk1>
        <a:srgbClr val="000000"/>
      </a:dk1>
      <a:lt1>
        <a:srgbClr val="0A9EE0">
          <a:alpha val="64000"/>
        </a:srgbClr>
      </a:lt1>
      <a:dk2>
        <a:srgbClr val="A7A7A7"/>
      </a:dk2>
      <a:lt2>
        <a:srgbClr val="535353"/>
      </a:lt2>
      <a:accent1>
        <a:srgbClr val="A6B727"/>
      </a:accent1>
      <a:accent2>
        <a:srgbClr val="DF5327"/>
      </a:accent2>
      <a:accent3>
        <a:srgbClr val="FE9E00"/>
      </a:accent3>
      <a:accent4>
        <a:srgbClr val="418AB3"/>
      </a:accent4>
      <a:accent5>
        <a:srgbClr val="D7D447"/>
      </a:accent5>
      <a:accent6>
        <a:srgbClr val="818183"/>
      </a:accent6>
      <a:hlink>
        <a:srgbClr val="0000FF"/>
      </a:hlink>
      <a:folHlink>
        <a:srgbClr val="FF00FF"/>
      </a:folHlink>
    </a:clrScheme>
    <a:fontScheme name="Basis">
      <a:majorFont>
        <a:latin typeface="Calibri"/>
        <a:ea typeface="Calibri"/>
        <a:cs typeface="Calibri"/>
      </a:majorFont>
      <a:minorFont>
        <a:latin typeface="Helvetica"/>
        <a:ea typeface="Helvetica"/>
        <a:cs typeface="Helvetica"/>
      </a:minorFont>
    </a:fontScheme>
    <a:fmtScheme name="Bas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254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Basis">
  <a:themeElements>
    <a:clrScheme name="Basis">
      <a:dk1>
        <a:srgbClr val="000000"/>
      </a:dk1>
      <a:lt1>
        <a:srgbClr val="FFFFFF"/>
      </a:lt1>
      <a:dk2>
        <a:srgbClr val="A7A7A7"/>
      </a:dk2>
      <a:lt2>
        <a:srgbClr val="535353"/>
      </a:lt2>
      <a:accent1>
        <a:srgbClr val="A6B727"/>
      </a:accent1>
      <a:accent2>
        <a:srgbClr val="DF5327"/>
      </a:accent2>
      <a:accent3>
        <a:srgbClr val="FE9E00"/>
      </a:accent3>
      <a:accent4>
        <a:srgbClr val="418AB3"/>
      </a:accent4>
      <a:accent5>
        <a:srgbClr val="D7D447"/>
      </a:accent5>
      <a:accent6>
        <a:srgbClr val="818183"/>
      </a:accent6>
      <a:hlink>
        <a:srgbClr val="0000FF"/>
      </a:hlink>
      <a:folHlink>
        <a:srgbClr val="FF00FF"/>
      </a:folHlink>
    </a:clrScheme>
    <a:fontScheme name="Basis">
      <a:majorFont>
        <a:latin typeface="Calibri"/>
        <a:ea typeface="Calibri"/>
        <a:cs typeface="Calibri"/>
      </a:majorFont>
      <a:minorFont>
        <a:latin typeface="Helvetica"/>
        <a:ea typeface="Helvetica"/>
        <a:cs typeface="Helvetica"/>
      </a:minorFont>
    </a:fontScheme>
    <a:fmtScheme name="Bas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9050" cap="flat">
          <a:solidFill>
            <a:schemeClr val="accent1"/>
          </a:solidFill>
          <a:prstDash val="solid"/>
          <a:round/>
        </a:ln>
        <a:effectLst>
          <a:outerShdw blurRad="38100" dist="25400" dir="5400000" rotWithShape="0">
            <a:srgbClr val="000000">
              <a:alpha val="4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905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Corbel"/>
            <a:ea typeface="Corbel"/>
            <a:cs typeface="Corbel"/>
            <a:sym typeface="Corbe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215</TotalTime>
  <Words>659</Words>
  <Application>Microsoft Office PowerPoint</Application>
  <PresentationFormat>Widescreen</PresentationFormat>
  <Paragraphs>92</Paragraphs>
  <Slides>17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Comic Sans MS</vt:lpstr>
      <vt:lpstr>Corbel</vt:lpstr>
      <vt:lpstr>Gill Sans Light</vt:lpstr>
      <vt:lpstr>Times New Roman</vt:lpstr>
      <vt:lpstr>Basis</vt:lpstr>
      <vt:lpstr> Iowa Statewide Assessment of Student Progress</vt:lpstr>
      <vt:lpstr>Agenda</vt:lpstr>
      <vt:lpstr>ISASP Portal</vt:lpstr>
      <vt:lpstr>PowerPoint Presentation</vt:lpstr>
      <vt:lpstr>PowerPoint Presentation</vt:lpstr>
      <vt:lpstr>PowerPoint Presentation</vt:lpstr>
      <vt:lpstr>PowerPoint Presentation</vt:lpstr>
      <vt:lpstr>PowerPoint Presentation</vt:lpstr>
      <vt:lpstr>Practice Test Opportunities</vt:lpstr>
      <vt:lpstr>PowerPoint Presentation</vt:lpstr>
      <vt:lpstr>Future Trainings</vt:lpstr>
      <vt:lpstr>PowerPoint Presentation</vt:lpstr>
      <vt:lpstr>PowerPoint Presentation</vt:lpstr>
      <vt:lpstr>Establish Testing Window (March 4–May 31)</vt:lpstr>
      <vt:lpstr> Iowa Statewide Assessment of Student Progress</vt:lpstr>
      <vt:lpstr> Iowa Statewide Assessment of Student Progress</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Iowa Statewide Assessment of Student Progress</dc:title>
  <dc:creator>Jon McKenzie [AEA 267]</dc:creator>
  <cp:lastModifiedBy>Jon McKenzie [AEA 267]</cp:lastModifiedBy>
  <cp:revision>4</cp:revision>
  <dcterms:modified xsi:type="dcterms:W3CDTF">2019-01-04T18:16:11Z</dcterms:modified>
</cp:coreProperties>
</file>