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7" r:id="rId3"/>
    <p:sldId id="275" r:id="rId4"/>
    <p:sldId id="276" r:id="rId5"/>
    <p:sldId id="271" r:id="rId6"/>
    <p:sldId id="257" r:id="rId7"/>
    <p:sldId id="272" r:id="rId8"/>
    <p:sldId id="258" r:id="rId9"/>
    <p:sldId id="259" r:id="rId10"/>
    <p:sldId id="262" r:id="rId11"/>
    <p:sldId id="263" r:id="rId12"/>
    <p:sldId id="265" r:id="rId13"/>
    <p:sldId id="266" r:id="rId14"/>
    <p:sldId id="268" r:id="rId15"/>
    <p:sldId id="274" r:id="rId16"/>
    <p:sldId id="270"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07" autoAdjust="0"/>
    <p:restoredTop sz="93466" autoAdjust="0"/>
  </p:normalViewPr>
  <p:slideViewPr>
    <p:cSldViewPr snapToGrid="0">
      <p:cViewPr varScale="1">
        <p:scale>
          <a:sx n="58" d="100"/>
          <a:sy n="58" d="100"/>
        </p:scale>
        <p:origin x="656" y="4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r>
              <a:rPr lang="en-US" sz="3600" b="1" dirty="0"/>
              <a:t>SAM</a:t>
            </a:r>
            <a:r>
              <a:rPr lang="en-US" sz="3600" b="1" baseline="0" dirty="0"/>
              <a:t> Models</a:t>
            </a:r>
            <a:r>
              <a:rPr lang="en-US" sz="3600" b="1" dirty="0"/>
              <a:t> Nationwide</a:t>
            </a:r>
          </a:p>
        </c:rich>
      </c:tx>
      <c:layout>
        <c:manualLayout>
          <c:xMode val="edge"/>
          <c:yMode val="edge"/>
          <c:x val="7.2677430130456577E-2"/>
          <c:y val="1.8293650793650792E-2"/>
        </c:manualLayout>
      </c:layout>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0A4-41A2-A3BD-CAC5FF042EF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0A4-41A2-A3BD-CAC5FF042EF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0A4-41A2-A3BD-CAC5FF042EFD}"/>
              </c:ext>
            </c:extLst>
          </c:dPt>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Sheet1!$A$1:$A$3</c:f>
              <c:strCache>
                <c:ptCount val="3"/>
                <c:pt idx="0">
                  <c:v>Model 1</c:v>
                </c:pt>
                <c:pt idx="1">
                  <c:v>Model 2</c:v>
                </c:pt>
                <c:pt idx="2">
                  <c:v>Model 3</c:v>
                </c:pt>
              </c:strCache>
            </c:strRef>
          </c:cat>
          <c:val>
            <c:numRef>
              <c:f>Sheet1!$B$1:$B$3</c:f>
              <c:numCache>
                <c:formatCode>General</c:formatCode>
                <c:ptCount val="3"/>
                <c:pt idx="0">
                  <c:v>80</c:v>
                </c:pt>
                <c:pt idx="1">
                  <c:v>40</c:v>
                </c:pt>
                <c:pt idx="2">
                  <c:v>800</c:v>
                </c:pt>
              </c:numCache>
            </c:numRef>
          </c:val>
          <c:extLst>
            <c:ext xmlns:c16="http://schemas.microsoft.com/office/drawing/2014/chart" uri="{C3380CC4-5D6E-409C-BE32-E72D297353CC}">
              <c16:uniqueId val="{00000006-F0A4-41A2-A3BD-CAC5FF042EFD}"/>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0.49432</cdr:x>
      <cdr:y>0.19841</cdr:y>
    </cdr:from>
    <cdr:to>
      <cdr:x>0.59388</cdr:x>
      <cdr:y>0.57184</cdr:y>
    </cdr:to>
    <cdr:sp macro="" textlink="">
      <cdr:nvSpPr>
        <cdr:cNvPr id="2" name="TextBox 1">
          <a:extLst xmlns:a="http://schemas.openxmlformats.org/drawingml/2006/main">
            <a:ext uri="{FF2B5EF4-FFF2-40B4-BE49-F238E27FC236}">
              <a16:creationId xmlns:a16="http://schemas.microsoft.com/office/drawing/2014/main" id="{227734DB-DE54-4197-8A9E-26478BA281D8}"/>
            </a:ext>
          </a:extLst>
        </cdr:cNvPr>
        <cdr:cNvSpPr txBox="1"/>
      </cdr:nvSpPr>
      <cdr:spPr>
        <a:xfrm xmlns:a="http://schemas.openxmlformats.org/drawingml/2006/main">
          <a:off x="4850781" y="1269983"/>
          <a:ext cx="977007" cy="23902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2800" b="1" dirty="0"/>
        </a:p>
        <a:p xmlns:a="http://schemas.openxmlformats.org/drawingml/2006/main">
          <a:r>
            <a:rPr lang="en-US" sz="2800" b="1" dirty="0"/>
            <a:t>FTE</a:t>
          </a:r>
        </a:p>
      </cdr:txBody>
    </cdr:sp>
  </cdr:relSizeAnchor>
  <cdr:relSizeAnchor xmlns:cdr="http://schemas.openxmlformats.org/drawingml/2006/chartDrawing">
    <cdr:from>
      <cdr:x>0.61847</cdr:x>
      <cdr:y>0.34325</cdr:y>
    </cdr:from>
    <cdr:to>
      <cdr:x>0.70777</cdr:x>
      <cdr:y>0.47222</cdr:y>
    </cdr:to>
    <cdr:sp macro="" textlink="">
      <cdr:nvSpPr>
        <cdr:cNvPr id="3" name="TextBox 2">
          <a:extLst xmlns:a="http://schemas.openxmlformats.org/drawingml/2006/main">
            <a:ext uri="{FF2B5EF4-FFF2-40B4-BE49-F238E27FC236}">
              <a16:creationId xmlns:a16="http://schemas.microsoft.com/office/drawing/2014/main" id="{EA3A7808-FA93-444B-9D7F-864D46B5BCDF}"/>
            </a:ext>
          </a:extLst>
        </cdr:cNvPr>
        <cdr:cNvSpPr txBox="1"/>
      </cdr:nvSpPr>
      <cdr:spPr>
        <a:xfrm xmlns:a="http://schemas.openxmlformats.org/drawingml/2006/main">
          <a:off x="6069052" y="2197100"/>
          <a:ext cx="876300" cy="8255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0.55</cdr:x>
      <cdr:y>0.27778</cdr:y>
    </cdr:from>
    <cdr:to>
      <cdr:x>0.71682</cdr:x>
      <cdr:y>0.52783</cdr:y>
    </cdr:to>
    <cdr:sp macro="" textlink="">
      <cdr:nvSpPr>
        <cdr:cNvPr id="4" name="TextBox 3">
          <a:extLst xmlns:a="http://schemas.openxmlformats.org/drawingml/2006/main">
            <a:ext uri="{FF2B5EF4-FFF2-40B4-BE49-F238E27FC236}">
              <a16:creationId xmlns:a16="http://schemas.microsoft.com/office/drawing/2014/main" id="{9DEF2514-3CD1-4954-B801-AE4D36A89DC4}"/>
            </a:ext>
          </a:extLst>
        </cdr:cNvPr>
        <cdr:cNvSpPr txBox="1"/>
      </cdr:nvSpPr>
      <cdr:spPr>
        <a:xfrm xmlns:a="http://schemas.openxmlformats.org/drawingml/2006/main">
          <a:off x="5397191" y="1778014"/>
          <a:ext cx="1637017" cy="160049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a:t>     staff +</a:t>
          </a:r>
        </a:p>
        <a:p xmlns:a="http://schemas.openxmlformats.org/drawingml/2006/main">
          <a:endParaRPr lang="en-US" sz="2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ECBA6B-C47C-4998-ACC0-54BBBB002B86}" type="datetimeFigureOut">
              <a:rPr lang="en-US" smtClean="0"/>
              <a:t>8/29/2017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A6EDE-2C8C-47D9-BA4D-004EE3B17B07}" type="slidenum">
              <a:rPr lang="en-US" smtClean="0"/>
              <a:t>‹#›</a:t>
            </a:fld>
            <a:endParaRPr lang="en-US"/>
          </a:p>
        </p:txBody>
      </p:sp>
    </p:spTree>
    <p:extLst>
      <p:ext uri="{BB962C8B-B14F-4D97-AF65-F5344CB8AC3E}">
        <p14:creationId xmlns:p14="http://schemas.microsoft.com/office/powerpoint/2010/main" val="3641907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A6EDE-2C8C-47D9-BA4D-004EE3B17B07}" type="slidenum">
              <a:rPr lang="en-US" smtClean="0"/>
              <a:t>7</a:t>
            </a:fld>
            <a:endParaRPr lang="en-US"/>
          </a:p>
        </p:txBody>
      </p:sp>
    </p:spTree>
    <p:extLst>
      <p:ext uri="{BB962C8B-B14F-4D97-AF65-F5344CB8AC3E}">
        <p14:creationId xmlns:p14="http://schemas.microsoft.com/office/powerpoint/2010/main" val="3104907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A6EDE-2C8C-47D9-BA4D-004EE3B17B07}" type="slidenum">
              <a:rPr lang="en-US" smtClean="0"/>
              <a:t>13</a:t>
            </a:fld>
            <a:endParaRPr lang="en-US"/>
          </a:p>
        </p:txBody>
      </p:sp>
    </p:spTree>
    <p:extLst>
      <p:ext uri="{BB962C8B-B14F-4D97-AF65-F5344CB8AC3E}">
        <p14:creationId xmlns:p14="http://schemas.microsoft.com/office/powerpoint/2010/main" val="2152637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Kim Marshall, a former teacher, principal, and district official in the Boston Public Schools, is an independent professional development consultant working with schools and districts nationally on leadership practices. Marshall writes for educational journals such as Education Week and Phi Delta </a:t>
            </a:r>
            <a:r>
              <a:rPr lang="en-US" sz="1200" b="0" i="0" kern="1200" dirty="0" err="1">
                <a:solidFill>
                  <a:schemeClr val="tx1"/>
                </a:solidFill>
                <a:effectLst/>
                <a:latin typeface="+mn-lt"/>
                <a:ea typeface="+mn-ea"/>
                <a:cs typeface="+mn-cs"/>
              </a:rPr>
              <a:t>Kappan</a:t>
            </a:r>
            <a:r>
              <a:rPr lang="en-US" sz="1200" b="0" i="0" kern="1200" dirty="0">
                <a:solidFill>
                  <a:schemeClr val="tx1"/>
                </a:solidFill>
                <a:effectLst/>
                <a:latin typeface="+mn-lt"/>
                <a:ea typeface="+mn-ea"/>
                <a:cs typeface="+mn-cs"/>
              </a:rPr>
              <a:t> and publishes a weekly online newsletter, The Marshall Memo, summarizing the best ideas and research in education.</a:t>
            </a:r>
            <a:endParaRPr lang="en-US" dirty="0"/>
          </a:p>
        </p:txBody>
      </p:sp>
      <p:sp>
        <p:nvSpPr>
          <p:cNvPr id="4" name="Slide Number Placeholder 3"/>
          <p:cNvSpPr>
            <a:spLocks noGrp="1"/>
          </p:cNvSpPr>
          <p:nvPr>
            <p:ph type="sldNum" sz="quarter" idx="10"/>
          </p:nvPr>
        </p:nvSpPr>
        <p:spPr/>
        <p:txBody>
          <a:bodyPr/>
          <a:lstStyle/>
          <a:p>
            <a:fld id="{78FA6EDE-2C8C-47D9-BA4D-004EE3B17B07}" type="slidenum">
              <a:rPr lang="en-US" smtClean="0"/>
              <a:t>16</a:t>
            </a:fld>
            <a:endParaRPr lang="en-US"/>
          </a:p>
        </p:txBody>
      </p:sp>
    </p:spTree>
    <p:extLst>
      <p:ext uri="{BB962C8B-B14F-4D97-AF65-F5344CB8AC3E}">
        <p14:creationId xmlns:p14="http://schemas.microsoft.com/office/powerpoint/2010/main" val="3105610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948068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3983079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63072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1948031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363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2339408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2479384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3508038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77114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7B44EE-7357-4E3B-BBD9-831CAAE15C2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3029527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7B44EE-7357-4E3B-BBD9-831CAAE15C2B}"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2335228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7B44EE-7357-4E3B-BBD9-831CAAE15C2B}" type="datetimeFigureOut">
              <a:rPr lang="en-US" smtClean="0"/>
              <a:t>8/29/2017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258743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7B44EE-7357-4E3B-BBD9-831CAAE15C2B}" type="datetimeFigureOut">
              <a:rPr lang="en-US" smtClean="0"/>
              <a:t>8/29/2017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638864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B44EE-7357-4E3B-BBD9-831CAAE15C2B}" type="datetimeFigureOut">
              <a:rPr lang="en-US" smtClean="0"/>
              <a:t>8/29/2017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266949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7B44EE-7357-4E3B-BBD9-831CAAE15C2B}"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286374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F7B44EE-7357-4E3B-BBD9-831CAAE15C2B}"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97B20-568C-4999-89ED-29CEAA03CF0B}" type="slidenum">
              <a:rPr lang="en-US" smtClean="0"/>
              <a:t>‹#›</a:t>
            </a:fld>
            <a:endParaRPr lang="en-US"/>
          </a:p>
        </p:txBody>
      </p:sp>
    </p:spTree>
    <p:extLst>
      <p:ext uri="{BB962C8B-B14F-4D97-AF65-F5344CB8AC3E}">
        <p14:creationId xmlns:p14="http://schemas.microsoft.com/office/powerpoint/2010/main" val="69906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7B44EE-7357-4E3B-BBD9-831CAAE15C2B}" type="datetimeFigureOut">
              <a:rPr lang="en-US" smtClean="0"/>
              <a:t>8/29/2017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1997B20-568C-4999-89ED-29CEAA03CF0B}" type="slidenum">
              <a:rPr lang="en-US" smtClean="0"/>
              <a:t>‹#›</a:t>
            </a:fld>
            <a:endParaRPr lang="en-US"/>
          </a:p>
        </p:txBody>
      </p:sp>
    </p:spTree>
    <p:extLst>
      <p:ext uri="{BB962C8B-B14F-4D97-AF65-F5344CB8AC3E}">
        <p14:creationId xmlns:p14="http://schemas.microsoft.com/office/powerpoint/2010/main" val="742541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8E022E-CCB1-48D1-BB16-BB3C54B660EF}"/>
              </a:ext>
            </a:extLst>
          </p:cNvPr>
          <p:cNvSpPr>
            <a:spLocks noGrp="1"/>
          </p:cNvSpPr>
          <p:nvPr>
            <p:ph type="ctrTitle"/>
          </p:nvPr>
        </p:nvSpPr>
        <p:spPr>
          <a:xfrm>
            <a:off x="-1" y="2275946"/>
            <a:ext cx="10144125" cy="1646302"/>
          </a:xfrm>
        </p:spPr>
        <p:txBody>
          <a:bodyPr/>
          <a:lstStyle/>
          <a:p>
            <a:pPr algn="ctr"/>
            <a:r>
              <a:rPr lang="en-US" dirty="0">
                <a:solidFill>
                  <a:schemeClr val="tx1"/>
                </a:solidFill>
              </a:rPr>
              <a:t>SAM Project</a:t>
            </a:r>
            <a:br>
              <a:rPr lang="en-US" dirty="0">
                <a:solidFill>
                  <a:schemeClr val="tx1"/>
                </a:solidFill>
              </a:rPr>
            </a:br>
            <a:r>
              <a:rPr lang="en-US" sz="4000" dirty="0">
                <a:solidFill>
                  <a:schemeClr val="tx1"/>
                </a:solidFill>
              </a:rPr>
              <a:t>School Administration Manager </a:t>
            </a:r>
          </a:p>
        </p:txBody>
      </p:sp>
      <p:sp>
        <p:nvSpPr>
          <p:cNvPr id="5" name="Subtitle 4">
            <a:extLst>
              <a:ext uri="{FF2B5EF4-FFF2-40B4-BE49-F238E27FC236}">
                <a16:creationId xmlns:a16="http://schemas.microsoft.com/office/drawing/2014/main" id="{AF8F2F4C-92BF-4531-ACC7-8FDADE181CB8}"/>
              </a:ext>
            </a:extLst>
          </p:cNvPr>
          <p:cNvSpPr>
            <a:spLocks noGrp="1"/>
          </p:cNvSpPr>
          <p:nvPr>
            <p:ph type="subTitle" idx="1"/>
          </p:nvPr>
        </p:nvSpPr>
        <p:spPr/>
        <p:txBody>
          <a:bodyPr>
            <a:normAutofit lnSpcReduction="10000"/>
          </a:bodyPr>
          <a:lstStyle/>
          <a:p>
            <a:r>
              <a:rPr lang="en-US" sz="3200" dirty="0">
                <a:solidFill>
                  <a:schemeClr val="tx1"/>
                </a:solidFill>
              </a:rPr>
              <a:t>Jan Walker, Iowa SAM Coordinator</a:t>
            </a:r>
          </a:p>
          <a:p>
            <a:pPr algn="ctr"/>
            <a:r>
              <a:rPr lang="en-US" sz="3200" dirty="0">
                <a:solidFill>
                  <a:schemeClr val="tx1"/>
                </a:solidFill>
              </a:rPr>
              <a:t>jdjwalk@msn.com</a:t>
            </a:r>
          </a:p>
          <a:p>
            <a:endParaRPr lang="en-US" sz="3200" dirty="0">
              <a:solidFill>
                <a:schemeClr val="tx1"/>
              </a:solidFill>
            </a:endParaRPr>
          </a:p>
        </p:txBody>
      </p:sp>
    </p:spTree>
    <p:extLst>
      <p:ext uri="{BB962C8B-B14F-4D97-AF65-F5344CB8AC3E}">
        <p14:creationId xmlns:p14="http://schemas.microsoft.com/office/powerpoint/2010/main" val="3294399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8D52B-0116-43B3-82C3-89E01C75F78C}"/>
              </a:ext>
            </a:extLst>
          </p:cNvPr>
          <p:cNvSpPr>
            <a:spLocks noGrp="1"/>
          </p:cNvSpPr>
          <p:nvPr>
            <p:ph type="title"/>
          </p:nvPr>
        </p:nvSpPr>
        <p:spPr/>
        <p:txBody>
          <a:bodyPr/>
          <a:lstStyle/>
          <a:p>
            <a:pPr algn="ctr"/>
            <a:r>
              <a:rPr lang="en-US" dirty="0">
                <a:solidFill>
                  <a:schemeClr val="tx1"/>
                </a:solidFill>
              </a:rPr>
              <a:t>Research for SAM Project-PSA</a:t>
            </a:r>
          </a:p>
        </p:txBody>
      </p:sp>
      <p:sp>
        <p:nvSpPr>
          <p:cNvPr id="3" name="Content Placeholder 2">
            <a:extLst>
              <a:ext uri="{FF2B5EF4-FFF2-40B4-BE49-F238E27FC236}">
                <a16:creationId xmlns:a16="http://schemas.microsoft.com/office/drawing/2014/main" id="{9001B710-B6ED-473E-B4C5-940CC160E660}"/>
              </a:ext>
            </a:extLst>
          </p:cNvPr>
          <p:cNvSpPr>
            <a:spLocks noGrp="1"/>
          </p:cNvSpPr>
          <p:nvPr>
            <p:ph idx="1"/>
          </p:nvPr>
        </p:nvSpPr>
        <p:spPr>
          <a:xfrm>
            <a:off x="677333" y="1414463"/>
            <a:ext cx="10338329" cy="4626899"/>
          </a:xfrm>
        </p:spPr>
        <p:txBody>
          <a:bodyPr>
            <a:normAutofit fontScale="92500" lnSpcReduction="10000"/>
          </a:bodyPr>
          <a:lstStyle/>
          <a:p>
            <a:pPr marL="0" indent="0">
              <a:buNone/>
            </a:pPr>
            <a:endParaRPr lang="en-US" sz="3600" dirty="0"/>
          </a:p>
          <a:p>
            <a:r>
              <a:rPr lang="en-US" sz="2800" dirty="0"/>
              <a:t>5 hours, 57 more minutes every week or </a:t>
            </a:r>
          </a:p>
          <a:p>
            <a:pPr marL="0" indent="0">
              <a:buNone/>
            </a:pPr>
            <a:r>
              <a:rPr lang="en-US" sz="2800" b="1" dirty="0"/>
              <a:t>   27 extra days</a:t>
            </a:r>
            <a:r>
              <a:rPr lang="en-US" sz="2800" dirty="0"/>
              <a:t>=year 1-SAM </a:t>
            </a:r>
          </a:p>
          <a:p>
            <a:pPr marL="0" indent="0">
              <a:buNone/>
            </a:pPr>
            <a:endParaRPr lang="en-US" sz="2800" dirty="0"/>
          </a:p>
          <a:p>
            <a:r>
              <a:rPr lang="en-US" sz="2800" dirty="0"/>
              <a:t>8 hours, 30 minutes every week or</a:t>
            </a:r>
          </a:p>
          <a:p>
            <a:pPr marL="0" indent="0">
              <a:buNone/>
            </a:pPr>
            <a:r>
              <a:rPr lang="en-US" sz="2800" dirty="0"/>
              <a:t>   </a:t>
            </a:r>
            <a:r>
              <a:rPr lang="en-US" sz="2800" b="1" dirty="0"/>
              <a:t>38 extra days</a:t>
            </a:r>
            <a:r>
              <a:rPr lang="en-US" sz="2800" dirty="0"/>
              <a:t>=year 2-SAM </a:t>
            </a:r>
          </a:p>
          <a:p>
            <a:pPr marL="0" indent="0">
              <a:buNone/>
            </a:pPr>
            <a:endParaRPr lang="en-US" sz="2800" dirty="0"/>
          </a:p>
          <a:p>
            <a:r>
              <a:rPr lang="en-US" sz="2800" dirty="0"/>
              <a:t>12 hours, 20 more minutes every week or </a:t>
            </a:r>
            <a:r>
              <a:rPr lang="en-US" sz="2800" b="1" dirty="0"/>
              <a:t>55 extra days</a:t>
            </a:r>
            <a:r>
              <a:rPr lang="en-US" sz="2800" dirty="0"/>
              <a:t>=</a:t>
            </a:r>
          </a:p>
          <a:p>
            <a:pPr marL="0" indent="0">
              <a:buNone/>
            </a:pPr>
            <a:r>
              <a:rPr lang="en-US" sz="2800" dirty="0"/>
              <a:t>		year 3-SAM </a:t>
            </a:r>
          </a:p>
        </p:txBody>
      </p:sp>
    </p:spTree>
    <p:extLst>
      <p:ext uri="{BB962C8B-B14F-4D97-AF65-F5344CB8AC3E}">
        <p14:creationId xmlns:p14="http://schemas.microsoft.com/office/powerpoint/2010/main" val="302762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70217-9B06-4E89-9D00-9458906DE8FA}"/>
              </a:ext>
            </a:extLst>
          </p:cNvPr>
          <p:cNvSpPr>
            <a:spLocks noGrp="1"/>
          </p:cNvSpPr>
          <p:nvPr>
            <p:ph type="title"/>
          </p:nvPr>
        </p:nvSpPr>
        <p:spPr/>
        <p:txBody>
          <a:bodyPr/>
          <a:lstStyle/>
          <a:p>
            <a:pPr algn="ctr"/>
            <a:r>
              <a:rPr lang="en-US" dirty="0">
                <a:solidFill>
                  <a:schemeClr val="tx1"/>
                </a:solidFill>
              </a:rPr>
              <a:t>Research for SAM Project-Vanderbilt</a:t>
            </a:r>
          </a:p>
        </p:txBody>
      </p:sp>
      <p:sp>
        <p:nvSpPr>
          <p:cNvPr id="3" name="Content Placeholder 2">
            <a:extLst>
              <a:ext uri="{FF2B5EF4-FFF2-40B4-BE49-F238E27FC236}">
                <a16:creationId xmlns:a16="http://schemas.microsoft.com/office/drawing/2014/main" id="{D741C221-5D40-4258-8EFB-FCE4A8EC92D8}"/>
              </a:ext>
            </a:extLst>
          </p:cNvPr>
          <p:cNvSpPr>
            <a:spLocks noGrp="1"/>
          </p:cNvSpPr>
          <p:nvPr>
            <p:ph idx="1"/>
          </p:nvPr>
        </p:nvSpPr>
        <p:spPr>
          <a:xfrm>
            <a:off x="677334" y="1224501"/>
            <a:ext cx="10138304" cy="5276312"/>
          </a:xfrm>
        </p:spPr>
        <p:txBody>
          <a:bodyPr>
            <a:noAutofit/>
          </a:bodyPr>
          <a:lstStyle/>
          <a:p>
            <a:pPr marL="0" indent="0">
              <a:buNone/>
            </a:pPr>
            <a:endParaRPr lang="en-US" sz="2800" dirty="0"/>
          </a:p>
          <a:p>
            <a:r>
              <a:rPr lang="en-US" sz="2800" b="1" dirty="0"/>
              <a:t>71% </a:t>
            </a:r>
            <a:r>
              <a:rPr lang="en-US" sz="2800" dirty="0"/>
              <a:t>of principals- </a:t>
            </a:r>
            <a:r>
              <a:rPr lang="en-US" sz="2800" u="sng" dirty="0"/>
              <a:t>increasing time spent on instruction—greatest benefit</a:t>
            </a:r>
          </a:p>
          <a:p>
            <a:endParaRPr lang="en-US" sz="2800" dirty="0"/>
          </a:p>
          <a:p>
            <a:r>
              <a:rPr lang="en-US" sz="2800" b="1" dirty="0"/>
              <a:t>83% </a:t>
            </a:r>
            <a:r>
              <a:rPr lang="en-US" sz="2800" dirty="0"/>
              <a:t>of principals felt the process </a:t>
            </a:r>
            <a:r>
              <a:rPr lang="en-US" sz="2800" u="sng" dirty="0"/>
              <a:t>increased focus on teaching and learning</a:t>
            </a:r>
          </a:p>
          <a:p>
            <a:endParaRPr lang="en-US" sz="2800" dirty="0"/>
          </a:p>
          <a:p>
            <a:r>
              <a:rPr lang="en-US" sz="2800" b="1" dirty="0"/>
              <a:t>85%</a:t>
            </a:r>
            <a:r>
              <a:rPr lang="en-US" sz="2800" dirty="0"/>
              <a:t> of principals say </a:t>
            </a:r>
            <a:r>
              <a:rPr lang="en-US" sz="2800" u="sng" dirty="0"/>
              <a:t>improved teacher behavior</a:t>
            </a:r>
            <a:r>
              <a:rPr lang="en-US" sz="2800" dirty="0"/>
              <a:t>/practice-much to tremendous</a:t>
            </a:r>
          </a:p>
          <a:p>
            <a:r>
              <a:rPr lang="en-US" sz="2800" dirty="0"/>
              <a:t>Principals felt staff given </a:t>
            </a:r>
            <a:r>
              <a:rPr lang="en-US" sz="2800" u="sng" dirty="0"/>
              <a:t>more, quality feedback</a:t>
            </a:r>
          </a:p>
        </p:txBody>
      </p:sp>
    </p:spTree>
    <p:extLst>
      <p:ext uri="{BB962C8B-B14F-4D97-AF65-F5344CB8AC3E}">
        <p14:creationId xmlns:p14="http://schemas.microsoft.com/office/powerpoint/2010/main" val="3140102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9B8E-FDD3-43F2-92A8-C3C45D8895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F3AFEC7-1C31-47BE-BC7B-A810AAB5DF5D}"/>
              </a:ext>
            </a:extLst>
          </p:cNvPr>
          <p:cNvSpPr>
            <a:spLocks noGrp="1"/>
          </p:cNvSpPr>
          <p:nvPr>
            <p:ph idx="1"/>
          </p:nvPr>
        </p:nvSpPr>
        <p:spPr>
          <a:xfrm>
            <a:off x="677333" y="1157289"/>
            <a:ext cx="9905173" cy="5053940"/>
          </a:xfrm>
        </p:spPr>
        <p:txBody>
          <a:bodyPr/>
          <a:lstStyle/>
          <a:p>
            <a:endParaRPr lang="en-US" dirty="0"/>
          </a:p>
          <a:p>
            <a:endParaRPr lang="en-US" dirty="0"/>
          </a:p>
          <a:p>
            <a:r>
              <a:rPr lang="en-US" sz="3200" dirty="0"/>
              <a:t>“The SAM project is the first time we can demonstrate a change of principal practice, increasing time spent on instructional leadership, in the history of educational leader preparation and development.”  (35 years of minimal time spent on CIA)</a:t>
            </a:r>
          </a:p>
          <a:p>
            <a:pPr lvl="3"/>
            <a:r>
              <a:rPr lang="en-US" sz="3200" dirty="0" err="1"/>
              <a:t>Dr</a:t>
            </a:r>
            <a:r>
              <a:rPr lang="en-US" sz="3200" dirty="0"/>
              <a:t> Joe Murphy, Vanderbilt</a:t>
            </a:r>
          </a:p>
        </p:txBody>
      </p:sp>
    </p:spTree>
    <p:extLst>
      <p:ext uri="{BB962C8B-B14F-4D97-AF65-F5344CB8AC3E}">
        <p14:creationId xmlns:p14="http://schemas.microsoft.com/office/powerpoint/2010/main" val="3294555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4F541-6D78-4F6F-B6AA-A640F427B135}"/>
              </a:ext>
            </a:extLst>
          </p:cNvPr>
          <p:cNvSpPr>
            <a:spLocks noGrp="1"/>
          </p:cNvSpPr>
          <p:nvPr>
            <p:ph type="title"/>
          </p:nvPr>
        </p:nvSpPr>
        <p:spPr/>
        <p:txBody>
          <a:bodyPr/>
          <a:lstStyle/>
          <a:p>
            <a:pPr algn="ctr"/>
            <a:r>
              <a:rPr lang="en-US" dirty="0">
                <a:solidFill>
                  <a:schemeClr val="tx1"/>
                </a:solidFill>
              </a:rPr>
              <a:t>Research for SAM Project</a:t>
            </a:r>
            <a:br>
              <a:rPr lang="en-US" dirty="0">
                <a:solidFill>
                  <a:schemeClr val="tx1"/>
                </a:solidFill>
              </a:rPr>
            </a:br>
            <a:r>
              <a:rPr lang="en-US" dirty="0">
                <a:solidFill>
                  <a:schemeClr val="tx1"/>
                </a:solidFill>
              </a:rPr>
              <a:t>Western Ill. Davenport Schools</a:t>
            </a:r>
          </a:p>
        </p:txBody>
      </p:sp>
      <p:sp>
        <p:nvSpPr>
          <p:cNvPr id="3" name="Content Placeholder 2">
            <a:extLst>
              <a:ext uri="{FF2B5EF4-FFF2-40B4-BE49-F238E27FC236}">
                <a16:creationId xmlns:a16="http://schemas.microsoft.com/office/drawing/2014/main" id="{D28160A4-16F7-46EF-BECC-EECE8B84C84B}"/>
              </a:ext>
            </a:extLst>
          </p:cNvPr>
          <p:cNvSpPr>
            <a:spLocks noGrp="1"/>
          </p:cNvSpPr>
          <p:nvPr>
            <p:ph idx="1"/>
          </p:nvPr>
        </p:nvSpPr>
        <p:spPr>
          <a:xfrm>
            <a:off x="677333" y="1803748"/>
            <a:ext cx="10646196" cy="4809994"/>
          </a:xfrm>
        </p:spPr>
        <p:txBody>
          <a:bodyPr>
            <a:normAutofit/>
          </a:bodyPr>
          <a:lstStyle/>
          <a:p>
            <a:r>
              <a:rPr lang="en-US" sz="2800" dirty="0"/>
              <a:t>“Instructional leadership does not happen in the office.”</a:t>
            </a:r>
          </a:p>
          <a:p>
            <a:endParaRPr lang="en-US" sz="2800" dirty="0"/>
          </a:p>
          <a:p>
            <a:r>
              <a:rPr lang="en-US" sz="2800" dirty="0"/>
              <a:t>Over 2/3 of the intermediate teachers perceived moderate-great improvement in principal </a:t>
            </a:r>
            <a:r>
              <a:rPr lang="en-US" sz="2800" u="sng" dirty="0"/>
              <a:t>feedback</a:t>
            </a:r>
            <a:r>
              <a:rPr lang="en-US" sz="2800" dirty="0"/>
              <a:t> and in administrative </a:t>
            </a:r>
            <a:r>
              <a:rPr lang="en-US" sz="2800" u="sng" dirty="0"/>
              <a:t>support</a:t>
            </a:r>
            <a:r>
              <a:rPr lang="en-US" sz="2800" dirty="0"/>
              <a:t> of student academic needs.</a:t>
            </a:r>
          </a:p>
          <a:p>
            <a:endParaRPr lang="en-US" sz="2800" dirty="0"/>
          </a:p>
          <a:p>
            <a:r>
              <a:rPr lang="en-US" sz="2800" dirty="0"/>
              <a:t>“It helped identify the struggling teacher and classrooms where I need to get in a little quality time.”</a:t>
            </a:r>
          </a:p>
          <a:p>
            <a:pPr marL="0" indent="0">
              <a:buNone/>
            </a:pPr>
            <a:endParaRPr lang="en-US" dirty="0"/>
          </a:p>
        </p:txBody>
      </p:sp>
    </p:spTree>
    <p:extLst>
      <p:ext uri="{BB962C8B-B14F-4D97-AF65-F5344CB8AC3E}">
        <p14:creationId xmlns:p14="http://schemas.microsoft.com/office/powerpoint/2010/main" val="95899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41D8-0483-47A0-88E3-E9917729270D}"/>
              </a:ext>
            </a:extLst>
          </p:cNvPr>
          <p:cNvSpPr>
            <a:spLocks noGrp="1"/>
          </p:cNvSpPr>
          <p:nvPr>
            <p:ph type="title"/>
          </p:nvPr>
        </p:nvSpPr>
        <p:spPr/>
        <p:txBody>
          <a:bodyPr/>
          <a:lstStyle/>
          <a:p>
            <a:pPr algn="ctr"/>
            <a:r>
              <a:rPr lang="en-US" dirty="0">
                <a:solidFill>
                  <a:schemeClr val="tx1"/>
                </a:solidFill>
              </a:rPr>
              <a:t>Research for SAM Project</a:t>
            </a:r>
            <a:br>
              <a:rPr lang="en-US" dirty="0">
                <a:solidFill>
                  <a:schemeClr val="tx1"/>
                </a:solidFill>
              </a:rPr>
            </a:br>
            <a:r>
              <a:rPr lang="en-US" dirty="0">
                <a:solidFill>
                  <a:schemeClr val="tx1"/>
                </a:solidFill>
              </a:rPr>
              <a:t>Council Bluffs Schools</a:t>
            </a:r>
          </a:p>
        </p:txBody>
      </p:sp>
      <p:sp>
        <p:nvSpPr>
          <p:cNvPr id="3" name="Content Placeholder 2">
            <a:extLst>
              <a:ext uri="{FF2B5EF4-FFF2-40B4-BE49-F238E27FC236}">
                <a16:creationId xmlns:a16="http://schemas.microsoft.com/office/drawing/2014/main" id="{BECA03E1-E8BE-432B-BA6A-FE538F17276A}"/>
              </a:ext>
            </a:extLst>
          </p:cNvPr>
          <p:cNvSpPr>
            <a:spLocks noGrp="1"/>
          </p:cNvSpPr>
          <p:nvPr>
            <p:ph idx="1"/>
          </p:nvPr>
        </p:nvSpPr>
        <p:spPr>
          <a:xfrm>
            <a:off x="462189" y="1499317"/>
            <a:ext cx="11136912" cy="5628595"/>
          </a:xfrm>
        </p:spPr>
        <p:txBody>
          <a:bodyPr>
            <a:noAutofit/>
          </a:bodyPr>
          <a:lstStyle/>
          <a:p>
            <a:pPr marL="0" indent="0">
              <a:buNone/>
            </a:pPr>
            <a:r>
              <a:rPr lang="en-US" sz="2800" i="1" dirty="0"/>
              <a:t> 	</a:t>
            </a:r>
          </a:p>
          <a:p>
            <a:pPr marL="0" indent="0" algn="ctr">
              <a:buNone/>
            </a:pPr>
            <a:r>
              <a:rPr lang="en-US" sz="2800" i="1" dirty="0"/>
              <a:t>From Frenzied to Focused </a:t>
            </a:r>
            <a:r>
              <a:rPr lang="en-US" sz="2800" dirty="0"/>
              <a:t>(Melissa Tooley)</a:t>
            </a:r>
          </a:p>
          <a:p>
            <a:r>
              <a:rPr lang="en-US" sz="2800" dirty="0"/>
              <a:t>2006–07 school year-low Graduation Rate 							2005=68.6% and in 2015=88.5%.</a:t>
            </a:r>
          </a:p>
          <a:p>
            <a:r>
              <a:rPr lang="en-US" sz="2800" dirty="0"/>
              <a:t>The avg. time principals spent on instructional leadership= 	</a:t>
            </a:r>
          </a:p>
          <a:p>
            <a:pPr marL="0" indent="0">
              <a:buNone/>
            </a:pPr>
            <a:r>
              <a:rPr lang="en-US" sz="2800" dirty="0"/>
              <a:t>	 2009=39%</a:t>
            </a:r>
          </a:p>
          <a:p>
            <a:pPr marL="0" indent="0">
              <a:buNone/>
            </a:pPr>
            <a:r>
              <a:rPr lang="en-US" sz="2800" dirty="0"/>
              <a:t>	2013= </a:t>
            </a:r>
            <a:r>
              <a:rPr lang="en-US" sz="2800" u="sng" dirty="0"/>
              <a:t>65%</a:t>
            </a:r>
            <a:endParaRPr lang="en-US" sz="2800" dirty="0"/>
          </a:p>
          <a:p>
            <a:r>
              <a:rPr lang="en-US" sz="2800" dirty="0"/>
              <a:t>Council Bluffs’ teachers indicate that by working with principals more closely on instruction, their school’s </a:t>
            </a:r>
            <a:r>
              <a:rPr lang="en-US" sz="2800" u="sng" dirty="0"/>
              <a:t>instructional culture has changed</a:t>
            </a:r>
            <a:r>
              <a:rPr lang="en-US" sz="2800" dirty="0"/>
              <a:t>.</a:t>
            </a:r>
          </a:p>
          <a:p>
            <a:endParaRPr lang="en-US" sz="2800" i="1" dirty="0"/>
          </a:p>
        </p:txBody>
      </p:sp>
    </p:spTree>
    <p:extLst>
      <p:ext uri="{BB962C8B-B14F-4D97-AF65-F5344CB8AC3E}">
        <p14:creationId xmlns:p14="http://schemas.microsoft.com/office/powerpoint/2010/main" val="2665513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1A02-EA09-486C-B773-6423CD1D056D}"/>
              </a:ext>
            </a:extLst>
          </p:cNvPr>
          <p:cNvSpPr>
            <a:spLocks noGrp="1"/>
          </p:cNvSpPr>
          <p:nvPr>
            <p:ph type="title"/>
          </p:nvPr>
        </p:nvSpPr>
        <p:spPr/>
        <p:txBody>
          <a:bodyPr/>
          <a:lstStyle/>
          <a:p>
            <a:pPr algn="ctr"/>
            <a:r>
              <a:rPr lang="en-US" dirty="0">
                <a:solidFill>
                  <a:schemeClr val="tx1"/>
                </a:solidFill>
              </a:rPr>
              <a:t>Research for SAM Project</a:t>
            </a:r>
            <a:br>
              <a:rPr lang="en-US" dirty="0">
                <a:solidFill>
                  <a:schemeClr val="tx1"/>
                </a:solidFill>
              </a:rPr>
            </a:br>
            <a:r>
              <a:rPr lang="en-US" dirty="0">
                <a:solidFill>
                  <a:schemeClr val="tx1"/>
                </a:solidFill>
              </a:rPr>
              <a:t>Council Bluffs Schools</a:t>
            </a:r>
            <a:endParaRPr lang="en-US" dirty="0"/>
          </a:p>
        </p:txBody>
      </p:sp>
      <p:sp>
        <p:nvSpPr>
          <p:cNvPr id="3" name="Content Placeholder 2">
            <a:extLst>
              <a:ext uri="{FF2B5EF4-FFF2-40B4-BE49-F238E27FC236}">
                <a16:creationId xmlns:a16="http://schemas.microsoft.com/office/drawing/2014/main" id="{9139D796-D8D8-474B-9D21-7E5D8E14FFE0}"/>
              </a:ext>
            </a:extLst>
          </p:cNvPr>
          <p:cNvSpPr>
            <a:spLocks noGrp="1"/>
          </p:cNvSpPr>
          <p:nvPr>
            <p:ph idx="1"/>
          </p:nvPr>
        </p:nvSpPr>
        <p:spPr>
          <a:xfrm>
            <a:off x="677333" y="1930401"/>
            <a:ext cx="10060689" cy="4559610"/>
          </a:xfrm>
        </p:spPr>
        <p:txBody>
          <a:bodyPr>
            <a:normAutofit/>
          </a:bodyPr>
          <a:lstStyle/>
          <a:p>
            <a:endParaRPr lang="en-US" sz="3200" dirty="0"/>
          </a:p>
          <a:p>
            <a:endParaRPr lang="en-US" sz="3200" dirty="0"/>
          </a:p>
          <a:p>
            <a:r>
              <a:rPr lang="en-US" sz="3200" dirty="0"/>
              <a:t>“You just can’t [provide teachers feedback and engage them in reflective questioning] unless you have spent the time in  their classrooms.”</a:t>
            </a:r>
          </a:p>
          <a:p>
            <a:endParaRPr lang="en-US" sz="3200" dirty="0"/>
          </a:p>
        </p:txBody>
      </p:sp>
    </p:spTree>
    <p:extLst>
      <p:ext uri="{BB962C8B-B14F-4D97-AF65-F5344CB8AC3E}">
        <p14:creationId xmlns:p14="http://schemas.microsoft.com/office/powerpoint/2010/main" val="1313725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EAAAE-CDA6-4AB8-86FE-C23EE2110A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AB7BA6-B4B2-44B4-968F-B9EC9BD4B190}"/>
              </a:ext>
            </a:extLst>
          </p:cNvPr>
          <p:cNvSpPr>
            <a:spLocks noGrp="1"/>
          </p:cNvSpPr>
          <p:nvPr>
            <p:ph idx="1"/>
          </p:nvPr>
        </p:nvSpPr>
        <p:spPr>
          <a:xfrm>
            <a:off x="677334" y="1407459"/>
            <a:ext cx="10295466" cy="5450541"/>
          </a:xfrm>
        </p:spPr>
        <p:txBody>
          <a:bodyPr/>
          <a:lstStyle/>
          <a:p>
            <a:endParaRPr lang="en-US" dirty="0"/>
          </a:p>
          <a:p>
            <a:r>
              <a:rPr lang="en-US" sz="2800" dirty="0"/>
              <a:t>Kim Marshall coined this term:</a:t>
            </a:r>
          </a:p>
          <a:p>
            <a:endParaRPr lang="en-US" sz="2800" dirty="0"/>
          </a:p>
          <a:p>
            <a:pPr marL="0" indent="0" algn="ctr">
              <a:buNone/>
            </a:pPr>
            <a:r>
              <a:rPr lang="en-US" sz="3600" b="1" dirty="0"/>
              <a:t>Hyperactive Superficial Principal Syndrome</a:t>
            </a:r>
          </a:p>
          <a:p>
            <a:pPr marL="0" indent="0">
              <a:buNone/>
            </a:pPr>
            <a:endParaRPr lang="en-US" sz="2800" dirty="0"/>
          </a:p>
          <a:p>
            <a:pPr marL="0" indent="0">
              <a:buNone/>
            </a:pPr>
            <a:r>
              <a:rPr lang="en-US" sz="2800" dirty="0"/>
              <a:t>Referring to the immense amount of time and effort a principal can put forth each day </a:t>
            </a:r>
            <a:r>
              <a:rPr lang="en-US" sz="2800" u="sng" dirty="0"/>
              <a:t>without ever stepping into a classroom</a:t>
            </a:r>
            <a:r>
              <a:rPr lang="en-US" sz="2800" dirty="0"/>
              <a:t>.</a:t>
            </a:r>
          </a:p>
          <a:p>
            <a:endParaRPr lang="en-US" dirty="0"/>
          </a:p>
        </p:txBody>
      </p:sp>
    </p:spTree>
    <p:extLst>
      <p:ext uri="{BB962C8B-B14F-4D97-AF65-F5344CB8AC3E}">
        <p14:creationId xmlns:p14="http://schemas.microsoft.com/office/powerpoint/2010/main" val="11171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247AC-89E9-47C3-909A-743B0A7DC454}"/>
              </a:ext>
            </a:extLst>
          </p:cNvPr>
          <p:cNvSpPr>
            <a:spLocks noGrp="1"/>
          </p:cNvSpPr>
          <p:nvPr>
            <p:ph type="title"/>
          </p:nvPr>
        </p:nvSpPr>
        <p:spPr/>
        <p:txBody>
          <a:bodyPr/>
          <a:lstStyle/>
          <a:p>
            <a:pPr algn="ctr"/>
            <a:r>
              <a:rPr lang="en-US" dirty="0">
                <a:solidFill>
                  <a:schemeClr val="tx1"/>
                </a:solidFill>
              </a:rPr>
              <a:t>How can….Principals get More Time?</a:t>
            </a:r>
          </a:p>
        </p:txBody>
      </p:sp>
      <p:sp>
        <p:nvSpPr>
          <p:cNvPr id="3" name="Content Placeholder 2">
            <a:extLst>
              <a:ext uri="{FF2B5EF4-FFF2-40B4-BE49-F238E27FC236}">
                <a16:creationId xmlns:a16="http://schemas.microsoft.com/office/drawing/2014/main" id="{0A4A28DE-44CF-4507-AA3B-FB1223E58DC4}"/>
              </a:ext>
            </a:extLst>
          </p:cNvPr>
          <p:cNvSpPr>
            <a:spLocks noGrp="1"/>
          </p:cNvSpPr>
          <p:nvPr>
            <p:ph idx="1"/>
          </p:nvPr>
        </p:nvSpPr>
        <p:spPr>
          <a:xfrm>
            <a:off x="677334" y="1402306"/>
            <a:ext cx="10025122" cy="5149569"/>
          </a:xfrm>
        </p:spPr>
        <p:txBody>
          <a:bodyPr>
            <a:normAutofit/>
          </a:bodyPr>
          <a:lstStyle/>
          <a:p>
            <a:pPr marL="0" lvl="0" indent="0" algn="ctr">
              <a:buNone/>
            </a:pPr>
            <a:endParaRPr lang="en-US" dirty="0"/>
          </a:p>
          <a:p>
            <a:pPr lvl="0"/>
            <a:r>
              <a:rPr lang="en-US" sz="2800" dirty="0"/>
              <a:t>-</a:t>
            </a:r>
            <a:r>
              <a:rPr lang="en-US" sz="2800" u="sng" dirty="0"/>
              <a:t> to focus </a:t>
            </a:r>
            <a:r>
              <a:rPr lang="en-US" sz="2800" dirty="0"/>
              <a:t>on high quality learning environments and investigate student learning?</a:t>
            </a:r>
          </a:p>
          <a:p>
            <a:pPr lvl="0"/>
            <a:endParaRPr lang="en-US" sz="2800" dirty="0"/>
          </a:p>
          <a:p>
            <a:pPr lvl="0"/>
            <a:r>
              <a:rPr lang="en-US" sz="2800" dirty="0"/>
              <a:t>-</a:t>
            </a:r>
            <a:r>
              <a:rPr lang="en-US" sz="2800" u="sng" dirty="0"/>
              <a:t>to develop </a:t>
            </a:r>
            <a:r>
              <a:rPr lang="en-US" sz="2800" dirty="0"/>
              <a:t>teachers and provide them the assistance and feedback to improve their craft?</a:t>
            </a:r>
          </a:p>
          <a:p>
            <a:pPr lvl="0"/>
            <a:endParaRPr lang="en-US" sz="2800" dirty="0"/>
          </a:p>
          <a:p>
            <a:pPr lvl="0"/>
            <a:r>
              <a:rPr lang="en-US" sz="2800" dirty="0"/>
              <a:t>-</a:t>
            </a:r>
            <a:r>
              <a:rPr lang="en-US" sz="2800" u="sng" dirty="0"/>
              <a:t>to set </a:t>
            </a:r>
            <a:r>
              <a:rPr lang="en-US" sz="2800" dirty="0"/>
              <a:t>the direction, build the collaborative learning culture?</a:t>
            </a:r>
          </a:p>
          <a:p>
            <a:pPr lvl="0" algn="ctr">
              <a:buFont typeface="Wingdings" panose="05000000000000000000" pitchFamily="2" charset="2"/>
              <a:buChar char="v"/>
            </a:pPr>
            <a:r>
              <a:rPr lang="en-US" sz="4000" dirty="0"/>
              <a:t>SAM</a:t>
            </a:r>
          </a:p>
          <a:p>
            <a:endParaRPr lang="en-US" dirty="0"/>
          </a:p>
        </p:txBody>
      </p:sp>
    </p:spTree>
    <p:extLst>
      <p:ext uri="{BB962C8B-B14F-4D97-AF65-F5344CB8AC3E}">
        <p14:creationId xmlns:p14="http://schemas.microsoft.com/office/powerpoint/2010/main" val="337980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464F4-4A35-483A-A10C-484AE729464D}"/>
              </a:ext>
            </a:extLst>
          </p:cNvPr>
          <p:cNvSpPr>
            <a:spLocks noGrp="1"/>
          </p:cNvSpPr>
          <p:nvPr>
            <p:ph type="title"/>
          </p:nvPr>
        </p:nvSpPr>
        <p:spPr/>
        <p:txBody>
          <a:bodyPr/>
          <a:lstStyle/>
          <a:p>
            <a:pPr algn="ctr"/>
            <a:r>
              <a:rPr lang="en-US" dirty="0">
                <a:solidFill>
                  <a:schemeClr val="tx1"/>
                </a:solidFill>
              </a:rPr>
              <a:t>What is the SAM Project? (3 Models)</a:t>
            </a:r>
          </a:p>
        </p:txBody>
      </p:sp>
      <p:sp>
        <p:nvSpPr>
          <p:cNvPr id="3" name="Content Placeholder 2">
            <a:extLst>
              <a:ext uri="{FF2B5EF4-FFF2-40B4-BE49-F238E27FC236}">
                <a16:creationId xmlns:a16="http://schemas.microsoft.com/office/drawing/2014/main" id="{F75AC563-23F5-4965-A288-CB23A2FAC87C}"/>
              </a:ext>
            </a:extLst>
          </p:cNvPr>
          <p:cNvSpPr>
            <a:spLocks noGrp="1"/>
          </p:cNvSpPr>
          <p:nvPr>
            <p:ph idx="1"/>
          </p:nvPr>
        </p:nvSpPr>
        <p:spPr>
          <a:xfrm>
            <a:off x="677334" y="1485900"/>
            <a:ext cx="9852554" cy="5503623"/>
          </a:xfrm>
        </p:spPr>
        <p:txBody>
          <a:bodyPr>
            <a:normAutofit/>
          </a:bodyPr>
          <a:lstStyle/>
          <a:p>
            <a:pPr marL="0" indent="0">
              <a:buNone/>
            </a:pPr>
            <a:r>
              <a:rPr lang="en-US" sz="2800" dirty="0"/>
              <a:t>Professional Development </a:t>
            </a:r>
            <a:r>
              <a:rPr lang="en-US" sz="2800" u="sng" dirty="0"/>
              <a:t>Process</a:t>
            </a:r>
            <a:r>
              <a:rPr lang="en-US" sz="2800" dirty="0"/>
              <a:t> for principals =more time as Instructional Leader: provide assistance/feedback, collaborate, investigate student learning, build culture.</a:t>
            </a:r>
          </a:p>
          <a:p>
            <a:pPr marL="0" indent="0">
              <a:buNone/>
            </a:pPr>
            <a:endParaRPr lang="en-US" sz="2800" dirty="0"/>
          </a:p>
          <a:p>
            <a:pPr>
              <a:buFont typeface="Wingdings" panose="05000000000000000000" pitchFamily="2" charset="2"/>
              <a:buChar char="Ø"/>
            </a:pPr>
            <a:r>
              <a:rPr lang="en-US" sz="2800" dirty="0"/>
              <a:t>Principals can better </a:t>
            </a:r>
            <a:r>
              <a:rPr lang="en-US" sz="2800" u="sng" dirty="0"/>
              <a:t>focus, prioritize, schedule</a:t>
            </a:r>
          </a:p>
          <a:p>
            <a:pPr>
              <a:buFont typeface="Wingdings" panose="05000000000000000000" pitchFamily="2" charset="2"/>
              <a:buChar char="Ø"/>
            </a:pPr>
            <a:r>
              <a:rPr lang="en-US" sz="2800" dirty="0"/>
              <a:t>Relies on </a:t>
            </a:r>
            <a:r>
              <a:rPr lang="en-US" sz="2800" u="sng" dirty="0"/>
              <a:t>reflective practice </a:t>
            </a:r>
            <a:r>
              <a:rPr lang="en-US" sz="2800" dirty="0"/>
              <a:t>and </a:t>
            </a:r>
            <a:r>
              <a:rPr lang="en-US" sz="2800" u="sng" dirty="0"/>
              <a:t>data collection</a:t>
            </a:r>
            <a:r>
              <a:rPr lang="en-US" sz="2800" dirty="0"/>
              <a:t>, </a:t>
            </a:r>
            <a:r>
              <a:rPr lang="en-US" sz="2800" u="sng" dirty="0"/>
              <a:t>use of data </a:t>
            </a:r>
            <a:r>
              <a:rPr lang="en-US" sz="2800" dirty="0"/>
              <a:t>–regularly-use </a:t>
            </a:r>
            <a:r>
              <a:rPr lang="en-US" sz="2800" b="1" u="sng" dirty="0"/>
              <a:t>time </a:t>
            </a:r>
            <a:r>
              <a:rPr lang="en-US" sz="2800" dirty="0"/>
              <a:t>data-DATA MATTERS</a:t>
            </a:r>
          </a:p>
          <a:p>
            <a:pPr>
              <a:buFont typeface="Wingdings" panose="05000000000000000000" pitchFamily="2" charset="2"/>
              <a:buChar char="Ø"/>
            </a:pPr>
            <a:r>
              <a:rPr lang="en-US" sz="2800" dirty="0"/>
              <a:t>Principals’ behavior can change; Principal can change others’ behavior</a:t>
            </a:r>
          </a:p>
          <a:p>
            <a:endParaRPr lang="en-US" dirty="0"/>
          </a:p>
          <a:p>
            <a:endParaRPr lang="en-US" dirty="0"/>
          </a:p>
        </p:txBody>
      </p:sp>
    </p:spTree>
    <p:extLst>
      <p:ext uri="{BB962C8B-B14F-4D97-AF65-F5344CB8AC3E}">
        <p14:creationId xmlns:p14="http://schemas.microsoft.com/office/powerpoint/2010/main" val="351818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766C3-14B6-4E93-B032-E90EE7417C8B}"/>
              </a:ext>
            </a:extLst>
          </p:cNvPr>
          <p:cNvSpPr>
            <a:spLocks noGrp="1"/>
          </p:cNvSpPr>
          <p:nvPr>
            <p:ph type="title"/>
          </p:nvPr>
        </p:nvSpPr>
        <p:spPr/>
        <p:txBody>
          <a:bodyPr/>
          <a:lstStyle/>
          <a:p>
            <a:pPr algn="ctr"/>
            <a:r>
              <a:rPr lang="en-US" dirty="0">
                <a:solidFill>
                  <a:schemeClr val="tx1"/>
                </a:solidFill>
              </a:rPr>
              <a:t>Why Do Principals Need SAMs?</a:t>
            </a:r>
            <a:endParaRPr lang="en-US" dirty="0"/>
          </a:p>
        </p:txBody>
      </p:sp>
      <p:sp>
        <p:nvSpPr>
          <p:cNvPr id="3" name="Content Placeholder 2">
            <a:extLst>
              <a:ext uri="{FF2B5EF4-FFF2-40B4-BE49-F238E27FC236}">
                <a16:creationId xmlns:a16="http://schemas.microsoft.com/office/drawing/2014/main" id="{26C8250F-B838-4AF3-960D-1D4F28F58CDA}"/>
              </a:ext>
            </a:extLst>
          </p:cNvPr>
          <p:cNvSpPr>
            <a:spLocks noGrp="1"/>
          </p:cNvSpPr>
          <p:nvPr>
            <p:ph idx="1"/>
          </p:nvPr>
        </p:nvSpPr>
        <p:spPr>
          <a:xfrm>
            <a:off x="1040588" y="1471658"/>
            <a:ext cx="8596668" cy="4929142"/>
          </a:xfrm>
        </p:spPr>
        <p:txBody>
          <a:bodyPr>
            <a:normAutofit fontScale="92500" lnSpcReduction="10000"/>
          </a:bodyPr>
          <a:lstStyle/>
          <a:p>
            <a:pPr marL="0" lvl="0" indent="0" algn="ctr">
              <a:buNone/>
            </a:pPr>
            <a:r>
              <a:rPr lang="en-US" sz="3200" dirty="0"/>
              <a:t>Assessment of curriculum- align to new standards	</a:t>
            </a:r>
          </a:p>
          <a:p>
            <a:pPr marL="0" lvl="0" indent="0" algn="ctr">
              <a:buNone/>
            </a:pPr>
            <a:r>
              <a:rPr lang="en-US" sz="3200" dirty="0"/>
              <a:t>New instructional initiatives/strategies/PD/PLC/TL New student assessments</a:t>
            </a:r>
          </a:p>
          <a:p>
            <a:pPr marL="0" lvl="0" indent="0" algn="ctr">
              <a:buNone/>
            </a:pPr>
            <a:r>
              <a:rPr lang="en-US" sz="3200" dirty="0"/>
              <a:t>Hiring highly qualified staff/ Rigorous </a:t>
            </a:r>
            <a:r>
              <a:rPr lang="en-US" sz="3200" dirty="0" err="1"/>
              <a:t>Eval</a:t>
            </a:r>
            <a:r>
              <a:rPr lang="en-US" sz="3200" dirty="0"/>
              <a:t> systems</a:t>
            </a:r>
          </a:p>
          <a:p>
            <a:pPr marL="0" indent="0" algn="ctr">
              <a:buNone/>
            </a:pPr>
            <a:r>
              <a:rPr lang="en-US" sz="3200" dirty="0"/>
              <a:t>Vision and 	culture/climate</a:t>
            </a:r>
          </a:p>
          <a:p>
            <a:pPr marL="0" indent="0" algn="ctr">
              <a:buNone/>
            </a:pPr>
            <a:r>
              <a:rPr lang="en-US" sz="3200"/>
              <a:t>Parental Relationships</a:t>
            </a:r>
            <a:r>
              <a:rPr lang="en-US" sz="3200" dirty="0"/>
              <a:t>	</a:t>
            </a:r>
          </a:p>
          <a:p>
            <a:pPr marL="0" lvl="0" indent="0" algn="ctr">
              <a:buNone/>
            </a:pPr>
            <a:r>
              <a:rPr lang="en-US" sz="3200" dirty="0"/>
              <a:t>Growing population needing extra supports</a:t>
            </a:r>
          </a:p>
          <a:p>
            <a:pPr marL="0" lvl="0" indent="0" algn="ctr">
              <a:buNone/>
            </a:pPr>
            <a:r>
              <a:rPr lang="en-US" sz="3200" dirty="0"/>
              <a:t>		</a:t>
            </a:r>
          </a:p>
          <a:p>
            <a:pPr marL="0" lvl="0" indent="0" algn="ctr">
              <a:buNone/>
            </a:pPr>
            <a:r>
              <a:rPr lang="en-US" sz="3200" dirty="0"/>
              <a:t>More Management responsibilities…</a:t>
            </a:r>
          </a:p>
          <a:p>
            <a:endParaRPr lang="en-US" dirty="0"/>
          </a:p>
        </p:txBody>
      </p:sp>
    </p:spTree>
    <p:extLst>
      <p:ext uri="{BB962C8B-B14F-4D97-AF65-F5344CB8AC3E}">
        <p14:creationId xmlns:p14="http://schemas.microsoft.com/office/powerpoint/2010/main" val="2979063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7B674-5CDD-4B8F-AA74-B0D7E1D6A880}"/>
              </a:ext>
            </a:extLst>
          </p:cNvPr>
          <p:cNvSpPr>
            <a:spLocks noGrp="1"/>
          </p:cNvSpPr>
          <p:nvPr>
            <p:ph type="title"/>
          </p:nvPr>
        </p:nvSpPr>
        <p:spPr/>
        <p:txBody>
          <a:bodyPr/>
          <a:lstStyle/>
          <a:p>
            <a:pPr algn="ctr"/>
            <a:r>
              <a:rPr lang="en-US" dirty="0">
                <a:solidFill>
                  <a:schemeClr val="tx1"/>
                </a:solidFill>
              </a:rPr>
              <a:t>Why Do Principals Need SAMs?</a:t>
            </a:r>
          </a:p>
        </p:txBody>
      </p:sp>
      <p:sp>
        <p:nvSpPr>
          <p:cNvPr id="3" name="Content Placeholder 2">
            <a:extLst>
              <a:ext uri="{FF2B5EF4-FFF2-40B4-BE49-F238E27FC236}">
                <a16:creationId xmlns:a16="http://schemas.microsoft.com/office/drawing/2014/main" id="{A544E5AF-1431-401A-B057-06DA0936EDCF}"/>
              </a:ext>
            </a:extLst>
          </p:cNvPr>
          <p:cNvSpPr>
            <a:spLocks noGrp="1"/>
          </p:cNvSpPr>
          <p:nvPr>
            <p:ph idx="1"/>
          </p:nvPr>
        </p:nvSpPr>
        <p:spPr>
          <a:xfrm>
            <a:off x="677334" y="1476261"/>
            <a:ext cx="8596668" cy="5277080"/>
          </a:xfrm>
        </p:spPr>
        <p:txBody>
          <a:bodyPr>
            <a:normAutofit lnSpcReduction="10000"/>
          </a:bodyPr>
          <a:lstStyle/>
          <a:p>
            <a:r>
              <a:rPr lang="en-US" sz="2000" dirty="0"/>
              <a:t>Schedules</a:t>
            </a:r>
          </a:p>
          <a:p>
            <a:r>
              <a:rPr lang="en-US" sz="2000" dirty="0"/>
              <a:t>Finances – budget, purchasing</a:t>
            </a:r>
          </a:p>
          <a:p>
            <a:r>
              <a:rPr lang="en-US" sz="2000" dirty="0"/>
              <a:t>Facilities Management</a:t>
            </a:r>
          </a:p>
          <a:p>
            <a:r>
              <a:rPr lang="en-US" sz="2000" dirty="0"/>
              <a:t>Safety Issues</a:t>
            </a:r>
          </a:p>
          <a:p>
            <a:r>
              <a:rPr lang="en-US" sz="2000" dirty="0"/>
              <a:t>Student Discipline</a:t>
            </a:r>
          </a:p>
          <a:p>
            <a:r>
              <a:rPr lang="en-US" sz="2000" dirty="0"/>
              <a:t>Supervision of Non-Certificated (custodians, nurses, associates/paras, </a:t>
            </a:r>
            <a:r>
              <a:rPr lang="en-US" sz="2000" dirty="0" err="1"/>
              <a:t>etc</a:t>
            </a:r>
            <a:r>
              <a:rPr lang="en-US" sz="2000" dirty="0"/>
              <a:t>)</a:t>
            </a:r>
          </a:p>
          <a:p>
            <a:r>
              <a:rPr lang="en-US" sz="2000" dirty="0"/>
              <a:t>Supervision of activities during the day: lunch, recess, study hall, bus, etc.</a:t>
            </a:r>
          </a:p>
          <a:p>
            <a:r>
              <a:rPr lang="en-US" sz="2000" dirty="0"/>
              <a:t>Supervision of before/after school activities</a:t>
            </a:r>
          </a:p>
          <a:p>
            <a:r>
              <a:rPr lang="en-US" sz="2000" dirty="0"/>
              <a:t>Supervision of evening activities</a:t>
            </a:r>
          </a:p>
          <a:p>
            <a:r>
              <a:rPr lang="en-US" sz="2000" dirty="0"/>
              <a:t>PR-Working with school and community groups, PR events organize and set up</a:t>
            </a:r>
          </a:p>
          <a:p>
            <a:r>
              <a:rPr lang="en-US" sz="2000" dirty="0"/>
              <a:t>Scheduling testing sessions</a:t>
            </a:r>
          </a:p>
          <a:p>
            <a:r>
              <a:rPr lang="en-US" sz="2000" dirty="0"/>
              <a:t>ETC.</a:t>
            </a:r>
          </a:p>
          <a:p>
            <a:endParaRPr lang="en-US" dirty="0"/>
          </a:p>
        </p:txBody>
      </p:sp>
    </p:spTree>
    <p:extLst>
      <p:ext uri="{BB962C8B-B14F-4D97-AF65-F5344CB8AC3E}">
        <p14:creationId xmlns:p14="http://schemas.microsoft.com/office/powerpoint/2010/main" val="3004623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16AD9-0BC1-4D2F-BFA3-D7E69DB795DF}"/>
              </a:ext>
            </a:extLst>
          </p:cNvPr>
          <p:cNvSpPr>
            <a:spLocks noGrp="1"/>
          </p:cNvSpPr>
          <p:nvPr>
            <p:ph type="title"/>
          </p:nvPr>
        </p:nvSpPr>
        <p:spPr/>
        <p:txBody>
          <a:bodyPr/>
          <a:lstStyle/>
          <a:p>
            <a:pPr algn="ctr"/>
            <a:r>
              <a:rPr lang="en-US" dirty="0">
                <a:solidFill>
                  <a:schemeClr val="tx1"/>
                </a:solidFill>
              </a:rPr>
              <a:t>SAMs’ Work</a:t>
            </a:r>
          </a:p>
        </p:txBody>
      </p:sp>
      <p:sp>
        <p:nvSpPr>
          <p:cNvPr id="3" name="Content Placeholder 2">
            <a:extLst>
              <a:ext uri="{FF2B5EF4-FFF2-40B4-BE49-F238E27FC236}">
                <a16:creationId xmlns:a16="http://schemas.microsoft.com/office/drawing/2014/main" id="{312BFA3C-8694-45DD-A5C8-07F9C6707724}"/>
              </a:ext>
            </a:extLst>
          </p:cNvPr>
          <p:cNvSpPr>
            <a:spLocks noGrp="1"/>
          </p:cNvSpPr>
          <p:nvPr>
            <p:ph idx="1"/>
          </p:nvPr>
        </p:nvSpPr>
        <p:spPr>
          <a:xfrm>
            <a:off x="677334" y="1244906"/>
            <a:ext cx="9124588" cy="5300859"/>
          </a:xfrm>
        </p:spPr>
        <p:txBody>
          <a:bodyPr>
            <a:normAutofit/>
          </a:bodyPr>
          <a:lstStyle/>
          <a:p>
            <a:r>
              <a:rPr lang="en-US" sz="3200" dirty="0"/>
              <a:t>Help principal </a:t>
            </a:r>
            <a:r>
              <a:rPr lang="en-US" sz="3200" u="sng" dirty="0"/>
              <a:t>schedule, prioritize, track </a:t>
            </a:r>
            <a:r>
              <a:rPr lang="en-US" sz="3200" dirty="0"/>
              <a:t>time TimeTrack (cloud-based calendar)</a:t>
            </a:r>
          </a:p>
          <a:p>
            <a:endParaRPr lang="en-US" sz="3200" dirty="0"/>
          </a:p>
          <a:p>
            <a:r>
              <a:rPr lang="en-US" sz="3200" u="sng" dirty="0"/>
              <a:t>Protect</a:t>
            </a:r>
            <a:r>
              <a:rPr lang="en-US" sz="3200" dirty="0"/>
              <a:t> the principal’s time with First Responders</a:t>
            </a:r>
          </a:p>
          <a:p>
            <a:pPr marL="0" indent="0">
              <a:buNone/>
            </a:pPr>
            <a:r>
              <a:rPr lang="en-US" sz="3200" dirty="0"/>
              <a:t>	deal-student behavior, supervise paras, organize 	meetings, order supplies, supervise before/after</a:t>
            </a:r>
          </a:p>
          <a:p>
            <a:pPr marL="0" indent="0">
              <a:buNone/>
            </a:pPr>
            <a:endParaRPr lang="en-US" sz="3200" dirty="0"/>
          </a:p>
          <a:p>
            <a:r>
              <a:rPr lang="en-US" sz="3200" dirty="0"/>
              <a:t>Assist principal to reflect</a:t>
            </a:r>
            <a:r>
              <a:rPr lang="en-US" sz="3200" u="sng" dirty="0"/>
              <a:t> on how time was spent </a:t>
            </a:r>
            <a:r>
              <a:rPr lang="en-US" sz="3200" dirty="0"/>
              <a:t>and </a:t>
            </a:r>
            <a:r>
              <a:rPr lang="en-US" sz="3200" u="sng" dirty="0"/>
              <a:t>with whom </a:t>
            </a:r>
            <a:r>
              <a:rPr lang="en-US" sz="3200" dirty="0"/>
              <a:t>				</a:t>
            </a:r>
            <a:r>
              <a:rPr lang="en-US" sz="3200" u="sng" dirty="0"/>
              <a:t>impact</a:t>
            </a:r>
          </a:p>
          <a:p>
            <a:endParaRPr lang="en-US" dirty="0"/>
          </a:p>
        </p:txBody>
      </p:sp>
      <p:sp>
        <p:nvSpPr>
          <p:cNvPr id="4" name="Arrow: Right 3">
            <a:extLst>
              <a:ext uri="{FF2B5EF4-FFF2-40B4-BE49-F238E27FC236}">
                <a16:creationId xmlns:a16="http://schemas.microsoft.com/office/drawing/2014/main" id="{6D87EE5B-2943-4074-BA0E-C8B644EFB927}"/>
              </a:ext>
            </a:extLst>
          </p:cNvPr>
          <p:cNvSpPr/>
          <p:nvPr/>
        </p:nvSpPr>
        <p:spPr>
          <a:xfrm>
            <a:off x="3997260" y="579487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517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1A30-44B2-41E9-8F70-13FB06F2341F}"/>
              </a:ext>
            </a:extLst>
          </p:cNvPr>
          <p:cNvSpPr>
            <a:spLocks noGrp="1"/>
          </p:cNvSpPr>
          <p:nvPr>
            <p:ph type="title"/>
          </p:nvPr>
        </p:nvSpPr>
        <p:spPr/>
        <p:txBody>
          <a:bodyPr>
            <a:normAutofit/>
          </a:bodyPr>
          <a:lstStyle/>
          <a:p>
            <a:pPr algn="ctr"/>
            <a:r>
              <a:rPr lang="en-US" sz="4400" dirty="0">
                <a:solidFill>
                  <a:schemeClr val="tx1"/>
                </a:solidFill>
              </a:rPr>
              <a:t>History of the SAM Project - NSIP</a:t>
            </a:r>
          </a:p>
        </p:txBody>
      </p:sp>
      <p:sp>
        <p:nvSpPr>
          <p:cNvPr id="3" name="Content Placeholder 2">
            <a:extLst>
              <a:ext uri="{FF2B5EF4-FFF2-40B4-BE49-F238E27FC236}">
                <a16:creationId xmlns:a16="http://schemas.microsoft.com/office/drawing/2014/main" id="{36F99D15-9730-494D-AFCE-345A2DBA9A38}"/>
              </a:ext>
            </a:extLst>
          </p:cNvPr>
          <p:cNvSpPr>
            <a:spLocks noGrp="1"/>
          </p:cNvSpPr>
          <p:nvPr>
            <p:ph idx="1"/>
          </p:nvPr>
        </p:nvSpPr>
        <p:spPr>
          <a:xfrm>
            <a:off x="563034" y="1446879"/>
            <a:ext cx="9620872" cy="5152185"/>
          </a:xfrm>
        </p:spPr>
        <p:txBody>
          <a:bodyPr>
            <a:noAutofit/>
          </a:bodyPr>
          <a:lstStyle/>
          <a:p>
            <a:r>
              <a:rPr lang="en-US" sz="2400" dirty="0"/>
              <a:t>Wallace Foundation-2002-Mark </a:t>
            </a:r>
            <a:r>
              <a:rPr lang="en-US" sz="2400" dirty="0" err="1"/>
              <a:t>Shellinger</a:t>
            </a:r>
            <a:r>
              <a:rPr lang="en-US" sz="2400" dirty="0"/>
              <a:t>, Exec. Director </a:t>
            </a:r>
          </a:p>
          <a:p>
            <a:pPr lvl="7"/>
            <a:r>
              <a:rPr lang="en-US" sz="1800" dirty="0"/>
              <a:t>Louisville, KY- </a:t>
            </a:r>
            <a:r>
              <a:rPr lang="en-US" sz="2400" dirty="0"/>
              <a:t>3 pilot </a:t>
            </a:r>
            <a:r>
              <a:rPr lang="en-US" sz="1800" dirty="0"/>
              <a:t>locations- </a:t>
            </a:r>
            <a:r>
              <a:rPr lang="en-US" sz="2800" dirty="0"/>
              <a:t>NOW-800-900</a:t>
            </a:r>
          </a:p>
          <a:p>
            <a:r>
              <a:rPr lang="en-US" sz="2400" dirty="0"/>
              <a:t>1. Can management duties be separated from the principal’s job?</a:t>
            </a:r>
          </a:p>
          <a:p>
            <a:r>
              <a:rPr lang="en-US" sz="2400" dirty="0"/>
              <a:t>2. Can a SAM/FR take on those management duties successfully?</a:t>
            </a:r>
          </a:p>
          <a:p>
            <a:r>
              <a:rPr lang="en-US" sz="2400" dirty="0"/>
              <a:t>3. Will the principal spend more time on instructional improvement?</a:t>
            </a:r>
          </a:p>
          <a:p>
            <a:endParaRPr lang="en-US" sz="2400" dirty="0"/>
          </a:p>
          <a:p>
            <a:r>
              <a:rPr lang="en-US" sz="2400" dirty="0"/>
              <a:t>Initially=66.7% -management and </a:t>
            </a:r>
            <a:r>
              <a:rPr lang="en-US" sz="2400" b="1" u="sng" dirty="0"/>
              <a:t>29.7% -Instruction</a:t>
            </a:r>
          </a:p>
          <a:p>
            <a:endParaRPr lang="en-US" sz="2400" b="1" u="sng" dirty="0"/>
          </a:p>
          <a:p>
            <a:r>
              <a:rPr lang="en-US" sz="2800" dirty="0"/>
              <a:t>After SAM=</a:t>
            </a:r>
            <a:r>
              <a:rPr lang="en-US" sz="2800" b="1" dirty="0"/>
              <a:t>70% Instruction</a:t>
            </a:r>
          </a:p>
          <a:p>
            <a:pPr marL="914400" lvl="2" indent="0">
              <a:buNone/>
            </a:pPr>
            <a:endParaRPr lang="en-US" sz="2800" b="1" u="sng" dirty="0"/>
          </a:p>
          <a:p>
            <a:pPr marL="914400" lvl="2" indent="0">
              <a:buNone/>
            </a:pPr>
            <a:endParaRPr lang="en-US" sz="2800" b="1" u="sng" dirty="0"/>
          </a:p>
        </p:txBody>
      </p:sp>
      <p:sp>
        <p:nvSpPr>
          <p:cNvPr id="5" name="Arrow: Curved Down 4">
            <a:extLst>
              <a:ext uri="{FF2B5EF4-FFF2-40B4-BE49-F238E27FC236}">
                <a16:creationId xmlns:a16="http://schemas.microsoft.com/office/drawing/2014/main" id="{652296CE-CB3A-48C4-A2E4-E79FC7CAD301}"/>
              </a:ext>
            </a:extLst>
          </p:cNvPr>
          <p:cNvSpPr/>
          <p:nvPr/>
        </p:nvSpPr>
        <p:spPr>
          <a:xfrm>
            <a:off x="2743200" y="4781321"/>
            <a:ext cx="1216152" cy="7315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18319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1F031A90-C994-4B7E-8741-9EE1404C42A1}"/>
              </a:ext>
            </a:extLst>
          </p:cNvPr>
          <p:cNvGraphicFramePr>
            <a:graphicFrameLocks/>
          </p:cNvGraphicFramePr>
          <p:nvPr>
            <p:extLst>
              <p:ext uri="{D42A27DB-BD31-4B8C-83A1-F6EECF244321}">
                <p14:modId xmlns:p14="http://schemas.microsoft.com/office/powerpoint/2010/main" val="2192717480"/>
              </p:ext>
            </p:extLst>
          </p:nvPr>
        </p:nvGraphicFramePr>
        <p:xfrm>
          <a:off x="446048" y="368300"/>
          <a:ext cx="9813074" cy="6400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BD088ED4-BF42-412E-B351-6B5577EA42CA}"/>
              </a:ext>
            </a:extLst>
          </p:cNvPr>
          <p:cNvSpPr txBox="1"/>
          <p:nvPr/>
        </p:nvSpPr>
        <p:spPr>
          <a:xfrm>
            <a:off x="3914078" y="4259766"/>
            <a:ext cx="3691054" cy="1323439"/>
          </a:xfrm>
          <a:prstGeom prst="rect">
            <a:avLst/>
          </a:prstGeom>
          <a:noFill/>
        </p:spPr>
        <p:txBody>
          <a:bodyPr wrap="square" rtlCol="0">
            <a:spAutoFit/>
          </a:bodyPr>
          <a:lstStyle/>
          <a:p>
            <a:endParaRPr lang="en-US" sz="4000" b="1" dirty="0"/>
          </a:p>
          <a:p>
            <a:r>
              <a:rPr lang="en-US" sz="4000" b="1" dirty="0"/>
              <a:t>secretaries</a:t>
            </a:r>
          </a:p>
        </p:txBody>
      </p:sp>
    </p:spTree>
    <p:extLst>
      <p:ext uri="{BB962C8B-B14F-4D97-AF65-F5344CB8AC3E}">
        <p14:creationId xmlns:p14="http://schemas.microsoft.com/office/powerpoint/2010/main" val="1996110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6271E-1C35-41EF-8C29-A5CC739B3346}"/>
              </a:ext>
            </a:extLst>
          </p:cNvPr>
          <p:cNvSpPr>
            <a:spLocks noGrp="1"/>
          </p:cNvSpPr>
          <p:nvPr>
            <p:ph type="ctrTitle"/>
          </p:nvPr>
        </p:nvSpPr>
        <p:spPr>
          <a:xfrm>
            <a:off x="1507067" y="114301"/>
            <a:ext cx="7766936" cy="1214437"/>
          </a:xfrm>
        </p:spPr>
        <p:txBody>
          <a:bodyPr/>
          <a:lstStyle/>
          <a:p>
            <a:pPr algn="ctr"/>
            <a:r>
              <a:rPr lang="en-US" dirty="0">
                <a:solidFill>
                  <a:schemeClr val="tx1"/>
                </a:solidFill>
              </a:rPr>
              <a:t>Iowa SAM Project</a:t>
            </a:r>
          </a:p>
        </p:txBody>
      </p:sp>
      <p:sp>
        <p:nvSpPr>
          <p:cNvPr id="3" name="Subtitle 2">
            <a:extLst>
              <a:ext uri="{FF2B5EF4-FFF2-40B4-BE49-F238E27FC236}">
                <a16:creationId xmlns:a16="http://schemas.microsoft.com/office/drawing/2014/main" id="{778D60AE-556E-4687-943B-B89533B5CADA}"/>
              </a:ext>
            </a:extLst>
          </p:cNvPr>
          <p:cNvSpPr>
            <a:spLocks noGrp="1"/>
          </p:cNvSpPr>
          <p:nvPr>
            <p:ph type="subTitle" idx="1"/>
          </p:nvPr>
        </p:nvSpPr>
        <p:spPr>
          <a:xfrm>
            <a:off x="836036" y="1328738"/>
            <a:ext cx="9898008" cy="5283439"/>
          </a:xfrm>
        </p:spPr>
        <p:txBody>
          <a:bodyPr>
            <a:normAutofit fontScale="25000" lnSpcReduction="20000"/>
          </a:bodyPr>
          <a:lstStyle/>
          <a:p>
            <a:pPr algn="l"/>
            <a:r>
              <a:rPr lang="en-US" sz="9600" dirty="0">
                <a:solidFill>
                  <a:schemeClr val="tx1"/>
                </a:solidFill>
              </a:rPr>
              <a:t>2006= </a:t>
            </a:r>
            <a:r>
              <a:rPr lang="en-US" sz="9600" b="1" dirty="0">
                <a:solidFill>
                  <a:schemeClr val="tx1"/>
                </a:solidFill>
              </a:rPr>
              <a:t>3 pilot schools </a:t>
            </a:r>
            <a:r>
              <a:rPr lang="en-US" sz="9600" dirty="0">
                <a:solidFill>
                  <a:schemeClr val="tx1"/>
                </a:solidFill>
              </a:rPr>
              <a:t>– Linn-Mar	</a:t>
            </a:r>
          </a:p>
          <a:p>
            <a:pPr algn="l"/>
            <a:r>
              <a:rPr lang="en-US" sz="9600" dirty="0">
                <a:solidFill>
                  <a:schemeClr val="tx1"/>
                </a:solidFill>
              </a:rPr>
              <a:t>2017-2018= </a:t>
            </a:r>
            <a:r>
              <a:rPr lang="en-US" sz="9600" b="1" dirty="0">
                <a:solidFill>
                  <a:schemeClr val="tx1"/>
                </a:solidFill>
              </a:rPr>
              <a:t>62 schools/teams</a:t>
            </a:r>
            <a:r>
              <a:rPr lang="en-US" sz="9600" dirty="0">
                <a:solidFill>
                  <a:schemeClr val="tx1"/>
                </a:solidFill>
              </a:rPr>
              <a:t>; HS=9, MS=8, EL=44, Central Office=1</a:t>
            </a:r>
          </a:p>
          <a:p>
            <a:pPr algn="ctr"/>
            <a:r>
              <a:rPr lang="en-US" sz="9600" dirty="0">
                <a:solidFill>
                  <a:schemeClr val="tx1"/>
                </a:solidFill>
              </a:rPr>
              <a:t>Model 1=42, Model 2=3, Model 3=17</a:t>
            </a:r>
          </a:p>
          <a:p>
            <a:pPr algn="l"/>
            <a:r>
              <a:rPr lang="en-US" sz="9600" dirty="0">
                <a:solidFill>
                  <a:schemeClr val="tx1"/>
                </a:solidFill>
              </a:rPr>
              <a:t>SAI-State Parent Organization</a:t>
            </a:r>
          </a:p>
          <a:p>
            <a:pPr algn="l"/>
            <a:r>
              <a:rPr lang="en-US" sz="9600" dirty="0">
                <a:solidFill>
                  <a:schemeClr val="tx1"/>
                </a:solidFill>
              </a:rPr>
              <a:t>12 districts=Council Bluffs, Woodbine, West Des Moines, Ankeny, Bondurant, Clarke, Iowa City, West Branch, Davenport, Burlington, Cardinal, Louisa-Muscatine</a:t>
            </a:r>
          </a:p>
          <a:p>
            <a:pPr algn="l"/>
            <a:endParaRPr lang="en-US" sz="9600" dirty="0">
              <a:solidFill>
                <a:schemeClr val="tx1"/>
              </a:solidFill>
            </a:endParaRPr>
          </a:p>
          <a:p>
            <a:pPr algn="l"/>
            <a:r>
              <a:rPr lang="en-US" sz="9600" dirty="0">
                <a:solidFill>
                  <a:schemeClr val="tx1"/>
                </a:solidFill>
              </a:rPr>
              <a:t>	12		new teams (principal and SAM) </a:t>
            </a:r>
          </a:p>
          <a:p>
            <a:pPr algn="l"/>
            <a:r>
              <a:rPr lang="en-US" sz="9600" dirty="0">
                <a:solidFill>
                  <a:schemeClr val="tx1"/>
                </a:solidFill>
              </a:rPr>
              <a:t>	4     	new principal, same SAM</a:t>
            </a:r>
          </a:p>
          <a:p>
            <a:pPr algn="l"/>
            <a:r>
              <a:rPr lang="en-US" sz="9600" dirty="0">
                <a:solidFill>
                  <a:schemeClr val="tx1"/>
                </a:solidFill>
              </a:rPr>
              <a:t>	5		new SAM, same principal</a:t>
            </a:r>
          </a:p>
          <a:p>
            <a:pPr algn="l"/>
            <a:r>
              <a:rPr lang="en-US" sz="9600" dirty="0">
                <a:solidFill>
                  <a:schemeClr val="tx1"/>
                </a:solidFill>
              </a:rPr>
              <a:t>	5 		Iowa Coaches and  15 Data Collectors</a:t>
            </a:r>
          </a:p>
          <a:p>
            <a:pPr algn="l"/>
            <a:endParaRPr lang="en-US" dirty="0"/>
          </a:p>
          <a:p>
            <a:pPr algn="l"/>
            <a:r>
              <a:rPr lang="en-US" dirty="0"/>
              <a:t>		</a:t>
            </a:r>
          </a:p>
          <a:p>
            <a:pPr algn="l"/>
            <a:endParaRPr lang="en-US" dirty="0"/>
          </a:p>
          <a:p>
            <a:pPr algn="l"/>
            <a:endParaRPr lang="en-US" dirty="0"/>
          </a:p>
          <a:p>
            <a:pPr algn="l"/>
            <a:endParaRPr lang="en-US" dirty="0"/>
          </a:p>
        </p:txBody>
      </p:sp>
    </p:spTree>
    <p:extLst>
      <p:ext uri="{BB962C8B-B14F-4D97-AF65-F5344CB8AC3E}">
        <p14:creationId xmlns:p14="http://schemas.microsoft.com/office/powerpoint/2010/main" val="2582077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83B00-4B74-4F3D-AE85-B25F8AFEE2CF}"/>
              </a:ext>
            </a:extLst>
          </p:cNvPr>
          <p:cNvSpPr>
            <a:spLocks noGrp="1"/>
          </p:cNvSpPr>
          <p:nvPr>
            <p:ph type="ctrTitle"/>
          </p:nvPr>
        </p:nvSpPr>
        <p:spPr>
          <a:xfrm>
            <a:off x="1321329" y="457201"/>
            <a:ext cx="7766936" cy="905434"/>
          </a:xfrm>
        </p:spPr>
        <p:txBody>
          <a:bodyPr/>
          <a:lstStyle/>
          <a:p>
            <a:pPr algn="ctr"/>
            <a:r>
              <a:rPr lang="en-US" dirty="0">
                <a:solidFill>
                  <a:schemeClr val="tx1"/>
                </a:solidFill>
              </a:rPr>
              <a:t>Getting Started</a:t>
            </a:r>
          </a:p>
        </p:txBody>
      </p:sp>
      <p:sp>
        <p:nvSpPr>
          <p:cNvPr id="3" name="Subtitle 2">
            <a:extLst>
              <a:ext uri="{FF2B5EF4-FFF2-40B4-BE49-F238E27FC236}">
                <a16:creationId xmlns:a16="http://schemas.microsoft.com/office/drawing/2014/main" id="{3A7B604C-6CD6-4E7A-AC45-CC220D1E3AD6}"/>
              </a:ext>
            </a:extLst>
          </p:cNvPr>
          <p:cNvSpPr>
            <a:spLocks noGrp="1"/>
          </p:cNvSpPr>
          <p:nvPr>
            <p:ph type="subTitle" idx="1"/>
          </p:nvPr>
        </p:nvSpPr>
        <p:spPr>
          <a:xfrm>
            <a:off x="1321329" y="1362635"/>
            <a:ext cx="10315350" cy="5351315"/>
          </a:xfrm>
        </p:spPr>
        <p:txBody>
          <a:bodyPr>
            <a:normAutofit/>
          </a:bodyPr>
          <a:lstStyle/>
          <a:p>
            <a:pPr algn="l"/>
            <a:r>
              <a:rPr lang="en-US" sz="2400" dirty="0">
                <a:solidFill>
                  <a:schemeClr val="tx1"/>
                </a:solidFill>
              </a:rPr>
              <a:t>1. Readiness work (State Coordinator)</a:t>
            </a:r>
          </a:p>
          <a:p>
            <a:pPr algn="l"/>
            <a:r>
              <a:rPr lang="en-US" sz="2400" dirty="0">
                <a:solidFill>
                  <a:schemeClr val="tx1"/>
                </a:solidFill>
              </a:rPr>
              <a:t>2. Training (SAM, Principal with State Coordinator)</a:t>
            </a:r>
          </a:p>
          <a:p>
            <a:pPr algn="l"/>
            <a:r>
              <a:rPr lang="en-US" sz="2400" dirty="0">
                <a:solidFill>
                  <a:schemeClr val="tx1"/>
                </a:solidFill>
              </a:rPr>
              <a:t>	-SAM Standards and Authorization/Licensure</a:t>
            </a:r>
          </a:p>
          <a:p>
            <a:pPr algn="l"/>
            <a:r>
              <a:rPr lang="en-US" sz="2400" dirty="0">
                <a:solidFill>
                  <a:schemeClr val="tx1"/>
                </a:solidFill>
              </a:rPr>
              <a:t>	-TimeTrack/Calendar (cloud-based calendar) </a:t>
            </a:r>
          </a:p>
          <a:p>
            <a:pPr algn="l"/>
            <a:r>
              <a:rPr lang="en-US" sz="2400" dirty="0">
                <a:solidFill>
                  <a:schemeClr val="tx1"/>
                </a:solidFill>
              </a:rPr>
              <a:t>	-First Responders &amp; Communication</a:t>
            </a:r>
          </a:p>
          <a:p>
            <a:pPr algn="l"/>
            <a:r>
              <a:rPr lang="en-US" sz="2400" dirty="0">
                <a:solidFill>
                  <a:schemeClr val="tx1"/>
                </a:solidFill>
              </a:rPr>
              <a:t>3. Data Collection (Data Collector-Shadowing) </a:t>
            </a:r>
          </a:p>
          <a:p>
            <a:pPr algn="l"/>
            <a:r>
              <a:rPr lang="en-US" sz="2400" dirty="0">
                <a:solidFill>
                  <a:schemeClr val="tx1"/>
                </a:solidFill>
              </a:rPr>
              <a:t>4. Conduct Daily Meetings-reflect on time, data, impact</a:t>
            </a:r>
          </a:p>
          <a:p>
            <a:pPr algn="l"/>
            <a:r>
              <a:rPr lang="en-US" sz="2400" dirty="0">
                <a:solidFill>
                  <a:schemeClr val="tx1"/>
                </a:solidFill>
              </a:rPr>
              <a:t>5. Coaches support (monthly, weekly)</a:t>
            </a:r>
          </a:p>
          <a:p>
            <a:pPr algn="l"/>
            <a:endParaRPr lang="en-US" sz="2000" dirty="0">
              <a:solidFill>
                <a:schemeClr val="tx1"/>
              </a:solidFill>
            </a:endParaRPr>
          </a:p>
          <a:p>
            <a:pPr marL="342900" indent="-342900" algn="l">
              <a:buAutoNum type="arabicPeriod"/>
            </a:pPr>
            <a:endParaRPr lang="en-US" dirty="0"/>
          </a:p>
          <a:p>
            <a:pPr algn="ctr"/>
            <a:endParaRPr lang="en-US" dirty="0"/>
          </a:p>
          <a:p>
            <a:pPr algn="l"/>
            <a:endParaRPr lang="en-US" dirty="0"/>
          </a:p>
        </p:txBody>
      </p:sp>
    </p:spTree>
    <p:extLst>
      <p:ext uri="{BB962C8B-B14F-4D97-AF65-F5344CB8AC3E}">
        <p14:creationId xmlns:p14="http://schemas.microsoft.com/office/powerpoint/2010/main" val="2348056517"/>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471</TotalTime>
  <Words>703</Words>
  <Application>Microsoft Office PowerPoint</Application>
  <PresentationFormat>Widescreen</PresentationFormat>
  <Paragraphs>137</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Franklin Gothic Book</vt:lpstr>
      <vt:lpstr>Franklin Gothic Medium</vt:lpstr>
      <vt:lpstr>Wingdings</vt:lpstr>
      <vt:lpstr>Wingdings 3</vt:lpstr>
      <vt:lpstr>Facet</vt:lpstr>
      <vt:lpstr>SAM Project School Administration Manager </vt:lpstr>
      <vt:lpstr>What is the SAM Project? (3 Models)</vt:lpstr>
      <vt:lpstr>Why Do Principals Need SAMs?</vt:lpstr>
      <vt:lpstr>Why Do Principals Need SAMs?</vt:lpstr>
      <vt:lpstr>SAMs’ Work</vt:lpstr>
      <vt:lpstr>History of the SAM Project - NSIP</vt:lpstr>
      <vt:lpstr>PowerPoint Presentation</vt:lpstr>
      <vt:lpstr>Iowa SAM Project</vt:lpstr>
      <vt:lpstr>Getting Started</vt:lpstr>
      <vt:lpstr>Research for SAM Project-PSA</vt:lpstr>
      <vt:lpstr>Research for SAM Project-Vanderbilt</vt:lpstr>
      <vt:lpstr>PowerPoint Presentation</vt:lpstr>
      <vt:lpstr>Research for SAM Project Western Ill. Davenport Schools</vt:lpstr>
      <vt:lpstr>Research for SAM Project Council Bluffs Schools</vt:lpstr>
      <vt:lpstr>Research for SAM Project Council Bluffs Schools</vt:lpstr>
      <vt:lpstr>PowerPoint Presentation</vt:lpstr>
      <vt:lpstr>How can….Principals get More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 Project </dc:title>
  <dc:creator>Jerry Walker</dc:creator>
  <cp:lastModifiedBy>J Walker</cp:lastModifiedBy>
  <cp:revision>114</cp:revision>
  <dcterms:created xsi:type="dcterms:W3CDTF">2017-08-23T11:43:37Z</dcterms:created>
  <dcterms:modified xsi:type="dcterms:W3CDTF">2017-08-29T13:10:21Z</dcterms:modified>
</cp:coreProperties>
</file>