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handoutMasterIdLst>
    <p:handoutMasterId r:id="rId30"/>
  </p:handoutMasterIdLst>
  <p:sldIdLst>
    <p:sldId id="331" r:id="rId2"/>
    <p:sldId id="306" r:id="rId3"/>
    <p:sldId id="356" r:id="rId4"/>
    <p:sldId id="284" r:id="rId5"/>
    <p:sldId id="346" r:id="rId6"/>
    <p:sldId id="281" r:id="rId7"/>
    <p:sldId id="340" r:id="rId8"/>
    <p:sldId id="351" r:id="rId9"/>
    <p:sldId id="366" r:id="rId10"/>
    <p:sldId id="360" r:id="rId11"/>
    <p:sldId id="367" r:id="rId12"/>
    <p:sldId id="372" r:id="rId13"/>
    <p:sldId id="339" r:id="rId14"/>
    <p:sldId id="370" r:id="rId15"/>
    <p:sldId id="371" r:id="rId16"/>
    <p:sldId id="374" r:id="rId17"/>
    <p:sldId id="375" r:id="rId18"/>
    <p:sldId id="319" r:id="rId19"/>
    <p:sldId id="305" r:id="rId20"/>
    <p:sldId id="362" r:id="rId21"/>
    <p:sldId id="347" r:id="rId22"/>
    <p:sldId id="303" r:id="rId23"/>
    <p:sldId id="348" r:id="rId24"/>
    <p:sldId id="316" r:id="rId25"/>
    <p:sldId id="377" r:id="rId26"/>
    <p:sldId id="350" r:id="rId27"/>
    <p:sldId id="290"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E9C"/>
    <a:srgbClr val="FDA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9467" autoAdjust="0"/>
  </p:normalViewPr>
  <p:slideViewPr>
    <p:cSldViewPr>
      <p:cViewPr>
        <p:scale>
          <a:sx n="124" d="100"/>
          <a:sy n="124" d="100"/>
        </p:scale>
        <p:origin x="-618"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66"/>
    </p:cViewPr>
  </p:sorterViewPr>
  <p:notesViewPr>
    <p:cSldViewPr showGuides="1">
      <p:cViewPr varScale="1">
        <p:scale>
          <a:sx n="52" d="100"/>
          <a:sy n="52" d="100"/>
        </p:scale>
        <p:origin x="-282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DDA937A-2157-4235-93DD-D60123E3444D}" type="slidenum">
              <a:rPr lang="en-US" smtClean="0"/>
              <a:t>‹#›</a:t>
            </a:fld>
            <a:endParaRPr lang="en-US" dirty="0"/>
          </a:p>
        </p:txBody>
      </p:sp>
    </p:spTree>
    <p:extLst>
      <p:ext uri="{BB962C8B-B14F-4D97-AF65-F5344CB8AC3E}">
        <p14:creationId xmlns:p14="http://schemas.microsoft.com/office/powerpoint/2010/main" val="7128899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16504CE-9B34-4A09-ABE6-AF74BE4D1434}" type="slidenum">
              <a:rPr lang="en-US" smtClean="0"/>
              <a:t>‹#›</a:t>
            </a:fld>
            <a:endParaRPr lang="en-US" dirty="0"/>
          </a:p>
        </p:txBody>
      </p:sp>
    </p:spTree>
    <p:extLst>
      <p:ext uri="{BB962C8B-B14F-4D97-AF65-F5344CB8AC3E}">
        <p14:creationId xmlns:p14="http://schemas.microsoft.com/office/powerpoint/2010/main" val="5260672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504CE-9B34-4A09-ABE6-AF74BE4D1434}" type="slidenum">
              <a:rPr lang="en-US" smtClean="0"/>
              <a:t>4</a:t>
            </a:fld>
            <a:endParaRPr lang="en-US" dirty="0"/>
          </a:p>
        </p:txBody>
      </p:sp>
    </p:spTree>
    <p:extLst>
      <p:ext uri="{BB962C8B-B14F-4D97-AF65-F5344CB8AC3E}">
        <p14:creationId xmlns:p14="http://schemas.microsoft.com/office/powerpoint/2010/main" val="630462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3CBE541-E758-4487-AA81-FA2F6B512818}" type="datetime1">
              <a:rPr lang="en-US" smtClean="0"/>
              <a:t>10/3/2017</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r>
              <a:rPr lang="en-US" dirty="0" smtClean="0"/>
              <a:t>Serving Iowans from 1974 to today</a:t>
            </a:r>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36F4B0A-DD6B-4B4A-9F64-FFEA1AB73D26}"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BDE49D-792B-4CF3-9E9A-43FACB671DEE}" type="datetime1">
              <a:rPr lang="en-US" smtClean="0"/>
              <a:t>10/3/2017</a:t>
            </a:fld>
            <a:endParaRPr lang="en-US" dirty="0"/>
          </a:p>
        </p:txBody>
      </p:sp>
      <p:sp>
        <p:nvSpPr>
          <p:cNvPr id="5" name="Footer Placeholder 4"/>
          <p:cNvSpPr>
            <a:spLocks noGrp="1"/>
          </p:cNvSpPr>
          <p:nvPr>
            <p:ph type="ftr" sz="quarter" idx="11"/>
          </p:nvPr>
        </p:nvSpPr>
        <p:spPr/>
        <p:txBody>
          <a:bodyPr/>
          <a:lstStyle/>
          <a:p>
            <a:r>
              <a:rPr lang="en-US" dirty="0" smtClean="0"/>
              <a:t>Serving Iowans from 1974 to today</a:t>
            </a:r>
            <a:endParaRPr lang="en-US" dirty="0"/>
          </a:p>
        </p:txBody>
      </p:sp>
      <p:sp>
        <p:nvSpPr>
          <p:cNvPr id="6" name="Slide Number Placeholder 5"/>
          <p:cNvSpPr>
            <a:spLocks noGrp="1"/>
          </p:cNvSpPr>
          <p:nvPr>
            <p:ph type="sldNum" sz="quarter" idx="12"/>
          </p:nvPr>
        </p:nvSpPr>
        <p:spPr/>
        <p:txBody>
          <a:bodyPr/>
          <a:lstStyle/>
          <a:p>
            <a:fld id="{136F4B0A-DD6B-4B4A-9F64-FFEA1AB73D2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E69A6-4386-47FC-B752-C286BB4EB144}" type="datetime1">
              <a:rPr lang="en-US" smtClean="0"/>
              <a:t>10/3/2017</a:t>
            </a:fld>
            <a:endParaRPr lang="en-US" dirty="0"/>
          </a:p>
        </p:txBody>
      </p:sp>
      <p:sp>
        <p:nvSpPr>
          <p:cNvPr id="5" name="Footer Placeholder 4"/>
          <p:cNvSpPr>
            <a:spLocks noGrp="1"/>
          </p:cNvSpPr>
          <p:nvPr>
            <p:ph type="ftr" sz="quarter" idx="11"/>
          </p:nvPr>
        </p:nvSpPr>
        <p:spPr/>
        <p:txBody>
          <a:bodyPr/>
          <a:lstStyle/>
          <a:p>
            <a:r>
              <a:rPr lang="en-US" dirty="0" smtClean="0"/>
              <a:t>Serving Iowans from 1974 to today</a:t>
            </a:r>
            <a:endParaRPr lang="en-US" dirty="0"/>
          </a:p>
        </p:txBody>
      </p:sp>
      <p:sp>
        <p:nvSpPr>
          <p:cNvPr id="6" name="Slide Number Placeholder 5"/>
          <p:cNvSpPr>
            <a:spLocks noGrp="1"/>
          </p:cNvSpPr>
          <p:nvPr>
            <p:ph type="sldNum" sz="quarter" idx="12"/>
          </p:nvPr>
        </p:nvSpPr>
        <p:spPr/>
        <p:txBody>
          <a:bodyPr/>
          <a:lstStyle/>
          <a:p>
            <a:fld id="{136F4B0A-DD6B-4B4A-9F64-FFEA1AB73D2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09BB2F-3CC9-459E-A21C-04C72510029F}" type="datetime1">
              <a:rPr lang="en-US" smtClean="0"/>
              <a:t>10/3/2017</a:t>
            </a:fld>
            <a:endParaRPr lang="en-US" dirty="0"/>
          </a:p>
        </p:txBody>
      </p:sp>
      <p:sp>
        <p:nvSpPr>
          <p:cNvPr id="5" name="Footer Placeholder 4"/>
          <p:cNvSpPr>
            <a:spLocks noGrp="1"/>
          </p:cNvSpPr>
          <p:nvPr>
            <p:ph type="ftr" sz="quarter" idx="11"/>
          </p:nvPr>
        </p:nvSpPr>
        <p:spPr/>
        <p:txBody>
          <a:bodyPr/>
          <a:lstStyle/>
          <a:p>
            <a:r>
              <a:rPr lang="en-US" dirty="0" smtClean="0"/>
              <a:t>Serving Iowans from 1974 to today</a:t>
            </a:r>
            <a:endParaRPr lang="en-US" dirty="0"/>
          </a:p>
        </p:txBody>
      </p:sp>
      <p:sp>
        <p:nvSpPr>
          <p:cNvPr id="6" name="Slide Number Placeholder 5"/>
          <p:cNvSpPr>
            <a:spLocks noGrp="1"/>
          </p:cNvSpPr>
          <p:nvPr>
            <p:ph type="sldNum" sz="quarter" idx="12"/>
          </p:nvPr>
        </p:nvSpPr>
        <p:spPr/>
        <p:txBody>
          <a:bodyPr/>
          <a:lstStyle/>
          <a:p>
            <a:fld id="{136F4B0A-DD6B-4B4A-9F64-FFEA1AB73D2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A021C-E36D-4F16-ACA1-ABB7F7F6AA20}" type="datetime1">
              <a:rPr lang="en-US" smtClean="0"/>
              <a:t>10/3/2017</a:t>
            </a:fld>
            <a:endParaRPr lang="en-US" dirty="0"/>
          </a:p>
        </p:txBody>
      </p:sp>
      <p:sp>
        <p:nvSpPr>
          <p:cNvPr id="5" name="Footer Placeholder 4"/>
          <p:cNvSpPr>
            <a:spLocks noGrp="1"/>
          </p:cNvSpPr>
          <p:nvPr>
            <p:ph type="ftr" sz="quarter" idx="11"/>
          </p:nvPr>
        </p:nvSpPr>
        <p:spPr/>
        <p:txBody>
          <a:bodyPr/>
          <a:lstStyle/>
          <a:p>
            <a:r>
              <a:rPr lang="en-US" dirty="0" smtClean="0"/>
              <a:t>Serving Iowans from 1974 to today</a:t>
            </a:r>
            <a:endParaRPr lang="en-US" dirty="0"/>
          </a:p>
        </p:txBody>
      </p:sp>
      <p:sp>
        <p:nvSpPr>
          <p:cNvPr id="6" name="Slide Number Placeholder 5"/>
          <p:cNvSpPr>
            <a:spLocks noGrp="1"/>
          </p:cNvSpPr>
          <p:nvPr>
            <p:ph type="sldNum" sz="quarter" idx="12"/>
          </p:nvPr>
        </p:nvSpPr>
        <p:spPr/>
        <p:txBody>
          <a:bodyPr/>
          <a:lstStyle/>
          <a:p>
            <a:fld id="{136F4B0A-DD6B-4B4A-9F64-FFEA1AB73D26}"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AD8C632-E4AC-4A72-A176-CD2A929EE3C4}" type="datetime1">
              <a:rPr lang="en-US" smtClean="0"/>
              <a:t>10/3/2017</a:t>
            </a:fld>
            <a:endParaRPr lang="en-US" dirty="0"/>
          </a:p>
        </p:txBody>
      </p:sp>
      <p:sp>
        <p:nvSpPr>
          <p:cNvPr id="6" name="Footer Placeholder 5"/>
          <p:cNvSpPr>
            <a:spLocks noGrp="1"/>
          </p:cNvSpPr>
          <p:nvPr>
            <p:ph type="ftr" sz="quarter" idx="11"/>
          </p:nvPr>
        </p:nvSpPr>
        <p:spPr/>
        <p:txBody>
          <a:bodyPr/>
          <a:lstStyle/>
          <a:p>
            <a:r>
              <a:rPr lang="en-US" dirty="0" smtClean="0"/>
              <a:t>Serving Iowans from 1974 to today</a:t>
            </a:r>
            <a:endParaRPr lang="en-US" dirty="0"/>
          </a:p>
        </p:txBody>
      </p:sp>
      <p:sp>
        <p:nvSpPr>
          <p:cNvPr id="7" name="Slide Number Placeholder 6"/>
          <p:cNvSpPr>
            <a:spLocks noGrp="1"/>
          </p:cNvSpPr>
          <p:nvPr>
            <p:ph type="sldNum" sz="quarter" idx="12"/>
          </p:nvPr>
        </p:nvSpPr>
        <p:spPr/>
        <p:txBody>
          <a:bodyPr/>
          <a:lstStyle/>
          <a:p>
            <a:fld id="{136F4B0A-DD6B-4B4A-9F64-FFEA1AB73D26}" type="slidenum">
              <a:rPr lang="en-US" smtClean="0"/>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AB01B7D-ACB6-4959-B3FD-49500135A12E}" type="datetime1">
              <a:rPr lang="en-US" smtClean="0"/>
              <a:t>10/3/2017</a:t>
            </a:fld>
            <a:endParaRPr lang="en-US" dirty="0"/>
          </a:p>
        </p:txBody>
      </p:sp>
      <p:sp>
        <p:nvSpPr>
          <p:cNvPr id="8" name="Footer Placeholder 7"/>
          <p:cNvSpPr>
            <a:spLocks noGrp="1"/>
          </p:cNvSpPr>
          <p:nvPr>
            <p:ph type="ftr" sz="quarter" idx="11"/>
          </p:nvPr>
        </p:nvSpPr>
        <p:spPr/>
        <p:txBody>
          <a:bodyPr/>
          <a:lstStyle/>
          <a:p>
            <a:r>
              <a:rPr lang="en-US" dirty="0" smtClean="0"/>
              <a:t>Serving Iowans from 1974 to today</a:t>
            </a:r>
            <a:endParaRPr lang="en-US" dirty="0"/>
          </a:p>
        </p:txBody>
      </p:sp>
      <p:sp>
        <p:nvSpPr>
          <p:cNvPr id="9" name="Slide Number Placeholder 8"/>
          <p:cNvSpPr>
            <a:spLocks noGrp="1"/>
          </p:cNvSpPr>
          <p:nvPr>
            <p:ph type="sldNum" sz="quarter" idx="12"/>
          </p:nvPr>
        </p:nvSpPr>
        <p:spPr/>
        <p:txBody>
          <a:bodyPr/>
          <a:lstStyle/>
          <a:p>
            <a:fld id="{136F4B0A-DD6B-4B4A-9F64-FFEA1AB73D26}" type="slidenum">
              <a:rPr lang="en-US" smtClean="0"/>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F7CCBC-0AFD-4E27-938C-DA2799927D04}" type="datetime1">
              <a:rPr lang="en-US" smtClean="0"/>
              <a:t>10/3/2017</a:t>
            </a:fld>
            <a:endParaRPr lang="en-US" dirty="0"/>
          </a:p>
        </p:txBody>
      </p:sp>
      <p:sp>
        <p:nvSpPr>
          <p:cNvPr id="4" name="Footer Placeholder 3"/>
          <p:cNvSpPr>
            <a:spLocks noGrp="1"/>
          </p:cNvSpPr>
          <p:nvPr>
            <p:ph type="ftr" sz="quarter" idx="11"/>
          </p:nvPr>
        </p:nvSpPr>
        <p:spPr/>
        <p:txBody>
          <a:bodyPr/>
          <a:lstStyle/>
          <a:p>
            <a:r>
              <a:rPr lang="en-US" dirty="0" smtClean="0"/>
              <a:t>Serving Iowans from 1974 to today</a:t>
            </a:r>
            <a:endParaRPr lang="en-US" dirty="0"/>
          </a:p>
        </p:txBody>
      </p:sp>
      <p:sp>
        <p:nvSpPr>
          <p:cNvPr id="5" name="Slide Number Placeholder 4"/>
          <p:cNvSpPr>
            <a:spLocks noGrp="1"/>
          </p:cNvSpPr>
          <p:nvPr>
            <p:ph type="sldNum" sz="quarter" idx="12"/>
          </p:nvPr>
        </p:nvSpPr>
        <p:spPr/>
        <p:txBody>
          <a:bodyPr/>
          <a:lstStyle/>
          <a:p>
            <a:fld id="{136F4B0A-DD6B-4B4A-9F64-FFEA1AB73D2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4A3F29-8DA2-40A3-91F1-EC8FCD2749F9}" type="datetime1">
              <a:rPr lang="en-US" smtClean="0"/>
              <a:t>10/3/2017</a:t>
            </a:fld>
            <a:endParaRPr lang="en-US" dirty="0"/>
          </a:p>
        </p:txBody>
      </p:sp>
      <p:sp>
        <p:nvSpPr>
          <p:cNvPr id="3" name="Footer Placeholder 2"/>
          <p:cNvSpPr>
            <a:spLocks noGrp="1"/>
          </p:cNvSpPr>
          <p:nvPr>
            <p:ph type="ftr" sz="quarter" idx="11"/>
          </p:nvPr>
        </p:nvSpPr>
        <p:spPr/>
        <p:txBody>
          <a:bodyPr/>
          <a:lstStyle/>
          <a:p>
            <a:r>
              <a:rPr lang="en-US" dirty="0" smtClean="0"/>
              <a:t>Serving Iowans from 1974 to today</a:t>
            </a:r>
            <a:endParaRPr lang="en-US" dirty="0"/>
          </a:p>
        </p:txBody>
      </p:sp>
      <p:sp>
        <p:nvSpPr>
          <p:cNvPr id="4" name="Slide Number Placeholder 3"/>
          <p:cNvSpPr>
            <a:spLocks noGrp="1"/>
          </p:cNvSpPr>
          <p:nvPr>
            <p:ph type="sldNum" sz="quarter" idx="12"/>
          </p:nvPr>
        </p:nvSpPr>
        <p:spPr/>
        <p:txBody>
          <a:bodyPr/>
          <a:lstStyle/>
          <a:p>
            <a:fld id="{136F4B0A-DD6B-4B4A-9F64-FFEA1AB73D2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64CED8F6-7D3F-456D-B310-C6D91EFBD0F1}" type="datetime1">
              <a:rPr lang="en-US" smtClean="0"/>
              <a:t>10/3/2017</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r>
              <a:rPr lang="en-US" dirty="0" smtClean="0"/>
              <a:t>Serving Iowans from 1974 to today</a:t>
            </a:r>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136F4B0A-DD6B-4B4A-9F64-FFEA1AB73D26}"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A5EE4796-AF7E-4DB6-B6E5-98CA17A8C345}" type="datetime1">
              <a:rPr lang="en-US" smtClean="0"/>
              <a:t>10/3/2017</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r>
              <a:rPr lang="en-US" dirty="0" smtClean="0"/>
              <a:t>Serving Iowans from 1974 to today</a:t>
            </a:r>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136F4B0A-DD6B-4B4A-9F64-FFEA1AB73D2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682704E-7505-4900-ABDC-E31B31A991DD}" type="datetime1">
              <a:rPr lang="en-US" smtClean="0"/>
              <a:t>10/3/2017</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en-US" dirty="0" smtClean="0"/>
              <a:t>Serving Iowans from 1974 to today</a:t>
            </a:r>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36F4B0A-DD6B-4B4A-9F64-FFEA1AB73D2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perbefile@mail-relay.iowa.gov" TargetMode="External"/><Relationship Id="rId1" Type="http://schemas.openxmlformats.org/officeDocument/2006/relationships/slideLayout" Target="../slideLayouts/slideLayout3.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7812" y="1600200"/>
            <a:ext cx="6477000" cy="2743200"/>
          </a:xfrm>
        </p:spPr>
        <p:txBody>
          <a:bodyPr>
            <a:normAutofit fontScale="90000"/>
          </a:bodyPr>
          <a:lstStyle/>
          <a:p>
            <a:r>
              <a:rPr lang="en-US" sz="3600" b="1" i="1" dirty="0" smtClean="0"/>
              <a:t/>
            </a:r>
            <a:br>
              <a:rPr lang="en-US" sz="3600" b="1" i="1" dirty="0" smtClean="0"/>
            </a:br>
            <a:r>
              <a:rPr lang="en-US" sz="3600" b="1" i="1" dirty="0"/>
              <a:t/>
            </a:r>
            <a:br>
              <a:rPr lang="en-US" sz="3600" b="1" i="1" dirty="0"/>
            </a:br>
            <a:r>
              <a:rPr lang="en-US" sz="3600" b="1" i="1" dirty="0" smtClean="0"/>
              <a:t/>
            </a:r>
            <a:br>
              <a:rPr lang="en-US" sz="3600" b="1" i="1" dirty="0" smtClean="0"/>
            </a:br>
            <a:r>
              <a:rPr lang="en-US" sz="4400" dirty="0" smtClean="0">
                <a:latin typeface="Arial" panose="020B0604020202020204" pitchFamily="34" charset="0"/>
                <a:cs typeface="Arial" panose="020B0604020202020204" pitchFamily="34" charset="0"/>
              </a:rPr>
              <a:t>Retention </a:t>
            </a:r>
            <a:r>
              <a:rPr lang="en-US" sz="4400" dirty="0">
                <a:latin typeface="Arial" panose="020B0604020202020204" pitchFamily="34" charset="0"/>
                <a:cs typeface="Arial" panose="020B0604020202020204" pitchFamily="34" charset="0"/>
              </a:rPr>
              <a:t>and </a:t>
            </a:r>
            <a:r>
              <a:rPr lang="en-US" sz="4000" dirty="0">
                <a:latin typeface="Arial" panose="020B0604020202020204" pitchFamily="34" charset="0"/>
                <a:cs typeface="Arial" panose="020B0604020202020204" pitchFamily="34" charset="0"/>
              </a:rPr>
              <a:t>Recertification</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Elections Presentation-</a:t>
            </a:r>
            <a:br>
              <a:rPr lang="en-US" sz="4400" dirty="0" smtClean="0">
                <a:latin typeface="Arial" panose="020B0604020202020204" pitchFamily="34" charset="0"/>
                <a:cs typeface="Arial" panose="020B0604020202020204" pitchFamily="34" charset="0"/>
              </a:rPr>
            </a:br>
            <a:r>
              <a:rPr lang="en-US" sz="4400" i="1" dirty="0" smtClean="0">
                <a:latin typeface="Arial" panose="020B0604020202020204" pitchFamily="34" charset="0"/>
                <a:cs typeface="Arial" panose="020B0604020202020204" pitchFamily="34" charset="0"/>
              </a:rPr>
              <a:t>Central Rivers Area Education Agency</a:t>
            </a:r>
            <a:r>
              <a:rPr lang="en-US" sz="4400" dirty="0">
                <a:latin typeface="Arial" panose="020B0604020202020204" pitchFamily="34" charset="0"/>
                <a:cs typeface="Arial" panose="020B0604020202020204" pitchFamily="34" charset="0"/>
              </a:rPr>
              <a:t/>
            </a:r>
            <a:br>
              <a:rPr lang="en-US" sz="4400" dirty="0">
                <a:latin typeface="Arial" panose="020B0604020202020204" pitchFamily="34" charset="0"/>
                <a:cs typeface="Arial" panose="020B0604020202020204" pitchFamily="34" charset="0"/>
              </a:rPr>
            </a:br>
            <a:endParaRPr lang="en-US" sz="4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012" y="4724400"/>
            <a:ext cx="6400800" cy="1142999"/>
          </a:xfrm>
          <a:prstGeom prst="rect">
            <a:avLst/>
          </a:prstGeom>
        </p:spPr>
      </p:pic>
      <p:sp>
        <p:nvSpPr>
          <p:cNvPr id="5" name="Slide Number Placeholder 4"/>
          <p:cNvSpPr>
            <a:spLocks noGrp="1"/>
          </p:cNvSpPr>
          <p:nvPr>
            <p:ph type="sldNum" sz="quarter" idx="12"/>
          </p:nvPr>
        </p:nvSpPr>
        <p:spPr>
          <a:xfrm>
            <a:off x="7272806" y="5410200"/>
            <a:ext cx="554023" cy="365125"/>
          </a:xfrm>
        </p:spPr>
        <p:txBody>
          <a:bodyPr/>
          <a:lstStyle/>
          <a:p>
            <a:endParaRPr lang="en-US" dirty="0"/>
          </a:p>
        </p:txBody>
      </p:sp>
      <p:sp>
        <p:nvSpPr>
          <p:cNvPr id="7" name="Subtitle 6"/>
          <p:cNvSpPr>
            <a:spLocks noGrp="1"/>
          </p:cNvSpPr>
          <p:nvPr>
            <p:ph type="subTitle" idx="1"/>
          </p:nvPr>
        </p:nvSpPr>
        <p:spPr>
          <a:xfrm>
            <a:off x="2286000" y="3505200"/>
            <a:ext cx="5712179" cy="1524000"/>
          </a:xfrm>
        </p:spPr>
        <p:txBody>
          <a:bodyPr/>
          <a:lstStyle/>
          <a:p>
            <a:endParaRPr lang="en-US" dirty="0" smtClean="0">
              <a:latin typeface="Arial" panose="020B0604020202020204" pitchFamily="34" charset="0"/>
              <a:cs typeface="Arial" panose="020B0604020202020204" pitchFamily="34" charset="0"/>
            </a:endParaRPr>
          </a:p>
          <a:p>
            <a:r>
              <a:rPr lang="en-US" dirty="0" smtClean="0"/>
              <a:t>Mike Cormack, Board Chair</a:t>
            </a:r>
          </a:p>
          <a:p>
            <a:r>
              <a:rPr lang="en-US" dirty="0" smtClean="0"/>
              <a:t>Public Employment Relations Board</a:t>
            </a:r>
            <a:endParaRPr lang="en-US" dirty="0"/>
          </a:p>
        </p:txBody>
      </p:sp>
    </p:spTree>
    <p:extLst>
      <p:ext uri="{BB962C8B-B14F-4D97-AF65-F5344CB8AC3E}">
        <p14:creationId xmlns:p14="http://schemas.microsoft.com/office/powerpoint/2010/main" val="257393643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239000" cy="1295400"/>
          </a:xfrm>
        </p:spPr>
        <p:txBody>
          <a:bodyPr>
            <a:noAutofit/>
          </a:bodyPr>
          <a:lstStyle/>
          <a:p>
            <a:r>
              <a:rPr lang="en-US" sz="2800" dirty="0" smtClean="0">
                <a:latin typeface="Arial" panose="020B0604020202020204" pitchFamily="34" charset="0"/>
                <a:cs typeface="Arial" panose="020B0604020202020204" pitchFamily="34" charset="0"/>
              </a:rPr>
              <a:t>At-a-Glance: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Steps in a Recertification Election, cont. </a:t>
            </a:r>
            <a:endParaRPr lang="en-US" sz="28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38200" y="1752600"/>
            <a:ext cx="7467600" cy="3733800"/>
          </a:xfrm>
        </p:spPr>
        <p:txBody>
          <a:bodyPr>
            <a:noAutofit/>
          </a:bodyPr>
          <a:lstStyle/>
          <a:p>
            <a:pPr marL="460375" algn="just"/>
            <a:endParaRPr lang="en-US" i="1" dirty="0" smtClean="0">
              <a:latin typeface="Arial" panose="020B0604020202020204" pitchFamily="34" charset="0"/>
              <a:cs typeface="Arial" panose="020B0604020202020204" pitchFamily="34" charset="0"/>
            </a:endParaRPr>
          </a:p>
          <a:p>
            <a:pPr marL="457200" indent="-457200" algn="just">
              <a:buFont typeface="+mj-lt"/>
              <a:buAutoNum type="arabicPeriod" startAt="5"/>
            </a:pPr>
            <a:r>
              <a:rPr lang="en-US" dirty="0" smtClean="0">
                <a:solidFill>
                  <a:schemeClr val="tx1"/>
                </a:solidFill>
                <a:latin typeface="Arial" panose="020B0604020202020204" pitchFamily="34" charset="0"/>
                <a:cs typeface="Arial" panose="020B0604020202020204" pitchFamily="34" charset="0"/>
              </a:rPr>
              <a:t>If </a:t>
            </a:r>
            <a:r>
              <a:rPr lang="en-US" dirty="0">
                <a:solidFill>
                  <a:schemeClr val="tx1"/>
                </a:solidFill>
                <a:latin typeface="Arial" panose="020B0604020202020204" pitchFamily="34" charset="0"/>
                <a:cs typeface="Arial" panose="020B0604020202020204" pitchFamily="34" charset="0"/>
              </a:rPr>
              <a:t>election fee </a:t>
            </a:r>
            <a:r>
              <a:rPr lang="en-US" dirty="0" smtClean="0">
                <a:solidFill>
                  <a:schemeClr val="tx1"/>
                </a:solidFill>
                <a:latin typeface="Arial" panose="020B0604020202020204" pitchFamily="34" charset="0"/>
                <a:cs typeface="Arial" panose="020B0604020202020204" pitchFamily="34" charset="0"/>
              </a:rPr>
              <a:t>was </a:t>
            </a:r>
            <a:r>
              <a:rPr lang="en-US" dirty="0">
                <a:solidFill>
                  <a:schemeClr val="tx1"/>
                </a:solidFill>
                <a:latin typeface="Arial" panose="020B0604020202020204" pitchFamily="34" charset="0"/>
                <a:cs typeface="Arial" panose="020B0604020202020204" pitchFamily="34" charset="0"/>
              </a:rPr>
              <a:t>timely received, PERB electronically </a:t>
            </a:r>
            <a:r>
              <a:rPr lang="en-US" dirty="0" smtClean="0">
                <a:solidFill>
                  <a:schemeClr val="tx1"/>
                </a:solidFill>
                <a:latin typeface="Arial" panose="020B0604020202020204" pitchFamily="34" charset="0"/>
                <a:cs typeface="Arial" panose="020B0604020202020204" pitchFamily="34" charset="0"/>
              </a:rPr>
              <a:t>filed </a:t>
            </a:r>
            <a:r>
              <a:rPr lang="en-US" dirty="0">
                <a:solidFill>
                  <a:schemeClr val="tx1"/>
                </a:solidFill>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Direction of Election  </a:t>
            </a:r>
            <a:r>
              <a:rPr lang="en-US" dirty="0" smtClean="0">
                <a:solidFill>
                  <a:schemeClr val="tx1"/>
                </a:solidFill>
                <a:latin typeface="Arial" panose="020B0604020202020204" pitchFamily="34" charset="0"/>
                <a:cs typeface="Arial" panose="020B0604020202020204" pitchFamily="34" charset="0"/>
              </a:rPr>
              <a:t>which includes a </a:t>
            </a:r>
            <a:r>
              <a:rPr lang="en-US" b="1" dirty="0" smtClean="0">
                <a:latin typeface="Arial" panose="020B0604020202020204" pitchFamily="34" charset="0"/>
                <a:cs typeface="Arial" panose="020B0604020202020204" pitchFamily="34" charset="0"/>
              </a:rPr>
              <a:t>Notice </a:t>
            </a:r>
            <a:r>
              <a:rPr lang="en-US" b="1" dirty="0">
                <a:latin typeface="Arial" panose="020B0604020202020204" pitchFamily="34" charset="0"/>
                <a:cs typeface="Arial" panose="020B0604020202020204" pitchFamily="34" charset="0"/>
              </a:rPr>
              <a:t>of Election</a:t>
            </a:r>
          </a:p>
          <a:p>
            <a:pPr lvl="2" indent="-457200" algn="just">
              <a:buFont typeface="Wingdings" panose="05000000000000000000" pitchFamily="2" charset="2"/>
              <a:buChar char="ü"/>
            </a:pPr>
            <a:r>
              <a:rPr lang="en-US" sz="2000" dirty="0">
                <a:solidFill>
                  <a:schemeClr val="tx1"/>
                </a:solidFill>
                <a:latin typeface="Arial" panose="020B0604020202020204" pitchFamily="34" charset="0"/>
                <a:cs typeface="Arial" panose="020B0604020202020204" pitchFamily="34" charset="0"/>
              </a:rPr>
              <a:t>Employer must post/distribute these notices as </a:t>
            </a:r>
            <a:r>
              <a:rPr lang="en-US" sz="2000" dirty="0" smtClean="0">
                <a:solidFill>
                  <a:schemeClr val="tx1"/>
                </a:solidFill>
                <a:latin typeface="Arial" panose="020B0604020202020204" pitchFamily="34" charset="0"/>
                <a:cs typeface="Arial" panose="020B0604020202020204" pitchFamily="34" charset="0"/>
              </a:rPr>
              <a:t>directed</a:t>
            </a:r>
          </a:p>
          <a:p>
            <a:pPr marL="457200" lvl="2" algn="just"/>
            <a:endParaRPr lang="en-US" sz="2400" dirty="0" smtClean="0">
              <a:solidFill>
                <a:schemeClr val="tx1"/>
              </a:solidFill>
              <a:latin typeface="Arial" panose="020B0604020202020204" pitchFamily="34" charset="0"/>
              <a:cs typeface="Arial" panose="020B0604020202020204" pitchFamily="34" charset="0"/>
            </a:endParaRPr>
          </a:p>
          <a:p>
            <a:pPr lvl="1"/>
            <a:endParaRPr lang="en-US" sz="1400" dirty="0" smtClean="0">
              <a:solidFill>
                <a:schemeClr val="tx1"/>
              </a:solidFill>
              <a:latin typeface="+mj-lt"/>
            </a:endParaRPr>
          </a:p>
          <a:p>
            <a:pPr algn="just"/>
            <a:r>
              <a:rPr lang="en-US" i="1" dirty="0">
                <a:latin typeface="Arial" panose="020B0604020202020204" pitchFamily="34" charset="0"/>
                <a:cs typeface="Arial" panose="020B0604020202020204" pitchFamily="34" charset="0"/>
              </a:rPr>
              <a:t>Identified representatives received an email “alert” that a filing was submitted to that specific unit</a:t>
            </a:r>
          </a:p>
          <a:p>
            <a:pPr marL="914400" indent="-454025" algn="just">
              <a:buFont typeface="Wingdings" panose="05000000000000000000" pitchFamily="2" charset="2"/>
              <a:buChar char="ü"/>
            </a:pPr>
            <a:r>
              <a:rPr lang="en-US" i="1" dirty="0">
                <a:latin typeface="Arial" panose="020B0604020202020204" pitchFamily="34" charset="0"/>
                <a:cs typeface="Arial" panose="020B0604020202020204" pitchFamily="34" charset="0"/>
              </a:rPr>
              <a:t>From </a:t>
            </a:r>
            <a:r>
              <a:rPr lang="en-US" i="1" dirty="0">
                <a:latin typeface="Arial" panose="020B0604020202020204" pitchFamily="34" charset="0"/>
                <a:cs typeface="Arial" panose="020B0604020202020204" pitchFamily="34" charset="0"/>
                <a:hlinkClick r:id="rId2"/>
              </a:rPr>
              <a:t>perbefile@mail-relay.iowa.gov</a:t>
            </a:r>
            <a:endParaRPr lang="en-US" i="1" dirty="0">
              <a:latin typeface="Arial" panose="020B0604020202020204" pitchFamily="34" charset="0"/>
              <a:cs typeface="Arial" panose="020B0604020202020204" pitchFamily="34" charset="0"/>
            </a:endParaRPr>
          </a:p>
          <a:p>
            <a:pPr lvl="1"/>
            <a:r>
              <a:rPr lang="en-US" sz="1400" dirty="0" smtClean="0">
                <a:solidFill>
                  <a:schemeClr val="tx1"/>
                </a:solidFill>
                <a:latin typeface="+mj-lt"/>
              </a:rPr>
              <a:t>	</a:t>
            </a:r>
          </a:p>
          <a:p>
            <a:pPr marL="914400" lvl="1" indent="-457200">
              <a:buFont typeface="Wingdings" panose="05000000000000000000" pitchFamily="2" charset="2"/>
              <a:buChar char="ü"/>
            </a:pPr>
            <a:endParaRPr lang="en-US" sz="1400" dirty="0">
              <a:solidFill>
                <a:schemeClr val="tx1"/>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113020"/>
            <a:ext cx="6541990" cy="1092449"/>
          </a:xfrm>
          <a:prstGeom prst="rect">
            <a:avLst/>
          </a:prstGeom>
        </p:spPr>
      </p:pic>
      <p:sp>
        <p:nvSpPr>
          <p:cNvPr id="5" name="Slide Number Placeholder 4"/>
          <p:cNvSpPr>
            <a:spLocks noGrp="1"/>
          </p:cNvSpPr>
          <p:nvPr>
            <p:ph type="sldNum" sz="quarter" idx="12"/>
          </p:nvPr>
        </p:nvSpPr>
        <p:spPr/>
        <p:txBody>
          <a:bodyPr/>
          <a:lstStyle/>
          <a:p>
            <a:pPr algn="ctr"/>
            <a:fld id="{136F4B0A-DD6B-4B4A-9F64-FFEA1AB73D26}" type="slidenum">
              <a:rPr lang="en-US" i="1" smtClean="0">
                <a:latin typeface="Arial" panose="020B0604020202020204" pitchFamily="34" charset="0"/>
                <a:cs typeface="Arial" panose="020B0604020202020204" pitchFamily="34" charset="0"/>
              </a:rPr>
              <a:pPr algn="ctr"/>
              <a:t>10</a:t>
            </a:fld>
            <a:endParaRPr lang="en-US" i="1" dirty="0">
              <a:latin typeface="Arial" panose="020B0604020202020204" pitchFamily="34" charset="0"/>
              <a:cs typeface="Arial" panose="020B0604020202020204" pitchFamily="34" charset="0"/>
            </a:endParaRPr>
          </a:p>
        </p:txBody>
      </p:sp>
      <p:pic>
        <p:nvPicPr>
          <p:cNvPr id="9218" name="Picture 2" descr="C:\Users\MCormac\AppData\Local\Microsoft\Windows\Temporary Internet Files\Content.IE5\RSFPSBRV\comingsoo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3560856"/>
            <a:ext cx="909637" cy="65168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MCormac\AppData\Local\Microsoft\Windows\Temporary Internet Files\Content.IE5\99A3ATKF\NEW-Burst-300x3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3505200"/>
            <a:ext cx="762995" cy="76299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MCormac\AppData\Local\Microsoft\Windows\Temporary Internet Files\Content.IE5\4O543XH9\Update[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3451668"/>
            <a:ext cx="2001935" cy="870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97155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239000" cy="1066800"/>
          </a:xfrm>
        </p:spPr>
        <p:txBody>
          <a:bodyPr>
            <a:normAutofit/>
          </a:bodyPr>
          <a:lstStyle/>
          <a:p>
            <a:r>
              <a:rPr lang="en-US" sz="3100" dirty="0" smtClean="0">
                <a:latin typeface="Arial" panose="020B0604020202020204" pitchFamily="34" charset="0"/>
                <a:cs typeface="Arial" panose="020B0604020202020204" pitchFamily="34" charset="0"/>
              </a:rPr>
              <a:t>At-a-Glance: </a:t>
            </a:r>
            <a:br>
              <a:rPr lang="en-US" sz="3100" dirty="0" smtClean="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Steps in a Recertification Election, cont</a:t>
            </a:r>
            <a:r>
              <a:rPr lang="en-US" sz="2500" dirty="0" smtClean="0">
                <a:latin typeface="Arial" panose="020B0604020202020204" pitchFamily="34" charset="0"/>
                <a:cs typeface="Arial" panose="020B0604020202020204" pitchFamily="34" charset="0"/>
              </a:rPr>
              <a:t>. </a:t>
            </a:r>
            <a:endParaRPr lang="en-US" sz="25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38200" y="1342081"/>
            <a:ext cx="7467600" cy="3733800"/>
          </a:xfrm>
        </p:spPr>
        <p:txBody>
          <a:bodyPr>
            <a:noAutofit/>
          </a:bodyPr>
          <a:lstStyle/>
          <a:p>
            <a:pPr marL="457200" indent="-457200" algn="just">
              <a:buFont typeface="+mj-lt"/>
              <a:buAutoNum type="arabicPeriod" startAt="6"/>
            </a:pPr>
            <a:endParaRPr lang="en-US" dirty="0" smtClean="0">
              <a:solidFill>
                <a:schemeClr val="tx1"/>
              </a:solidFill>
              <a:latin typeface="Arial" panose="020B0604020202020204" pitchFamily="34" charset="0"/>
              <a:cs typeface="Arial" panose="020B0604020202020204" pitchFamily="34" charset="0"/>
            </a:endParaRPr>
          </a:p>
          <a:p>
            <a:pPr marL="457200" indent="-457200" algn="just">
              <a:buFont typeface="+mj-lt"/>
              <a:buAutoNum type="arabicPeriod" startAt="6"/>
            </a:pPr>
            <a:endParaRPr lang="en-US" dirty="0">
              <a:solidFill>
                <a:schemeClr val="tx1"/>
              </a:solidFill>
              <a:latin typeface="Arial" panose="020B0604020202020204" pitchFamily="34" charset="0"/>
              <a:cs typeface="Arial" panose="020B0604020202020204" pitchFamily="34" charset="0"/>
            </a:endParaRPr>
          </a:p>
          <a:p>
            <a:pPr marL="457200" indent="-457200" algn="just">
              <a:buFont typeface="+mj-lt"/>
              <a:buAutoNum type="arabicPeriod" startAt="6"/>
            </a:pPr>
            <a:r>
              <a:rPr lang="en-US" sz="2200" dirty="0" smtClean="0">
                <a:solidFill>
                  <a:schemeClr val="tx1"/>
                </a:solidFill>
                <a:latin typeface="Arial" panose="020B0604020202020204" pitchFamily="34" charset="0"/>
                <a:cs typeface="Arial" panose="020B0604020202020204" pitchFamily="34" charset="0"/>
              </a:rPr>
              <a:t>Eligible voters cast their vote during set voting period.  </a:t>
            </a:r>
          </a:p>
          <a:p>
            <a:pPr marL="457200" indent="-457200" algn="just">
              <a:buAutoNum type="arabicPeriod" startAt="6"/>
            </a:pPr>
            <a:r>
              <a:rPr lang="en-US" sz="2200" dirty="0" smtClean="0">
                <a:solidFill>
                  <a:schemeClr val="tx1"/>
                </a:solidFill>
                <a:latin typeface="Arial" panose="020B0604020202020204" pitchFamily="34" charset="0"/>
                <a:cs typeface="Arial" panose="020B0604020202020204" pitchFamily="34" charset="0"/>
              </a:rPr>
              <a:t>PERB tabulates votes and electronically files </a:t>
            </a:r>
            <a:r>
              <a:rPr lang="en-US" sz="2200" b="1" dirty="0" smtClean="0">
                <a:latin typeface="Arial" panose="020B0604020202020204" pitchFamily="34" charset="0"/>
                <a:cs typeface="Arial" panose="020B0604020202020204" pitchFamily="34" charset="0"/>
              </a:rPr>
              <a:t>tally</a:t>
            </a:r>
            <a:r>
              <a:rPr lang="en-US" sz="2200" dirty="0" smtClean="0">
                <a:solidFill>
                  <a:schemeClr val="tx1"/>
                </a:solidFill>
                <a:latin typeface="Arial" panose="020B0604020202020204" pitchFamily="34" charset="0"/>
                <a:cs typeface="Arial" panose="020B0604020202020204" pitchFamily="34" charset="0"/>
              </a:rPr>
              <a:t>. </a:t>
            </a:r>
          </a:p>
          <a:p>
            <a:pPr marL="457200" indent="-457200" algn="just">
              <a:buAutoNum type="arabicPeriod" startAt="6"/>
            </a:pPr>
            <a:r>
              <a:rPr lang="en-US" sz="2200" dirty="0" smtClean="0">
                <a:solidFill>
                  <a:schemeClr val="tx1"/>
                </a:solidFill>
                <a:latin typeface="Arial" panose="020B0604020202020204" pitchFamily="34" charset="0"/>
                <a:cs typeface="Arial" panose="020B0604020202020204" pitchFamily="34" charset="0"/>
              </a:rPr>
              <a:t>10-days objection period from filing of tally. If no objections received, PERB files appropriate </a:t>
            </a:r>
            <a:r>
              <a:rPr lang="en-US" sz="2200" b="1" dirty="0" smtClean="0">
                <a:latin typeface="Arial" panose="020B0604020202020204" pitchFamily="34" charset="0"/>
                <a:cs typeface="Arial" panose="020B0604020202020204" pitchFamily="34" charset="0"/>
              </a:rPr>
              <a:t>order</a:t>
            </a:r>
            <a:r>
              <a:rPr lang="en-US" sz="2200" dirty="0" smtClean="0">
                <a:latin typeface="Arial" panose="020B0604020202020204" pitchFamily="34" charset="0"/>
                <a:cs typeface="Arial" panose="020B0604020202020204" pitchFamily="34" charset="0"/>
              </a:rPr>
              <a:t> </a:t>
            </a:r>
            <a:r>
              <a:rPr lang="en-US" sz="2200" dirty="0" smtClean="0">
                <a:solidFill>
                  <a:schemeClr val="tx1"/>
                </a:solidFill>
                <a:latin typeface="Arial" panose="020B0604020202020204" pitchFamily="34" charset="0"/>
                <a:cs typeface="Arial" panose="020B0604020202020204" pitchFamily="34" charset="0"/>
              </a:rPr>
              <a:t>(order of recertification OR order of decertification). </a:t>
            </a:r>
          </a:p>
          <a:p>
            <a:pPr marL="914400" lvl="1" indent="-457200">
              <a:buFont typeface="Wingdings" panose="05000000000000000000" pitchFamily="2" charset="2"/>
              <a:buChar char="ü"/>
            </a:pPr>
            <a:endParaRPr lang="en-US" sz="1400" dirty="0" smtClean="0">
              <a:solidFill>
                <a:schemeClr val="tx1"/>
              </a:solidFill>
              <a:latin typeface="+mj-lt"/>
            </a:endParaRPr>
          </a:p>
          <a:p>
            <a:pPr lvl="1"/>
            <a:r>
              <a:rPr lang="en-US" sz="1400" dirty="0" smtClean="0">
                <a:solidFill>
                  <a:schemeClr val="tx1"/>
                </a:solidFill>
                <a:latin typeface="+mj-lt"/>
              </a:rPr>
              <a:t>	</a:t>
            </a:r>
          </a:p>
          <a:p>
            <a:pPr marL="914400" lvl="1" indent="-457200">
              <a:buFont typeface="Wingdings" panose="05000000000000000000" pitchFamily="2" charset="2"/>
              <a:buChar char="ü"/>
            </a:pPr>
            <a:endParaRPr lang="en-US" sz="1400" dirty="0">
              <a:solidFill>
                <a:schemeClr val="tx1"/>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5113020"/>
            <a:ext cx="6541990" cy="1092449"/>
          </a:xfrm>
          <a:prstGeom prst="rect">
            <a:avLst/>
          </a:prstGeom>
        </p:spPr>
      </p:pic>
      <p:sp>
        <p:nvSpPr>
          <p:cNvPr id="5" name="Slide Number Placeholder 4"/>
          <p:cNvSpPr>
            <a:spLocks noGrp="1"/>
          </p:cNvSpPr>
          <p:nvPr>
            <p:ph type="sldNum" sz="quarter" idx="12"/>
          </p:nvPr>
        </p:nvSpPr>
        <p:spPr/>
        <p:txBody>
          <a:bodyPr/>
          <a:lstStyle/>
          <a:p>
            <a:pPr algn="ctr"/>
            <a:fld id="{136F4B0A-DD6B-4B4A-9F64-FFEA1AB73D26}" type="slidenum">
              <a:rPr lang="en-US" i="1" smtClean="0">
                <a:latin typeface="Arial" panose="020B0604020202020204" pitchFamily="34" charset="0"/>
                <a:cs typeface="Arial" panose="020B0604020202020204" pitchFamily="34" charset="0"/>
              </a:rPr>
              <a:pPr algn="ctr"/>
              <a:t>11</a:t>
            </a:fld>
            <a:endParaRPr lang="en-US" i="1" dirty="0">
              <a:latin typeface="Arial" panose="020B0604020202020204" pitchFamily="34" charset="0"/>
              <a:cs typeface="Arial" panose="020B0604020202020204" pitchFamily="34" charset="0"/>
            </a:endParaRPr>
          </a:p>
        </p:txBody>
      </p:sp>
      <p:pic>
        <p:nvPicPr>
          <p:cNvPr id="10243" name="Picture 3" descr="C:\Users\MCormac\AppData\Local\Microsoft\Windows\Temporary Internet Files\Content.IE5\Z484DI69\work-in-progres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038600"/>
            <a:ext cx="28575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542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0"/>
            <a:ext cx="6254044" cy="914400"/>
          </a:xfrm>
        </p:spPr>
        <p:txBody>
          <a:bodyPr/>
          <a:lstStyle/>
          <a:p>
            <a:r>
              <a:rPr lang="en-US" dirty="0" smtClean="0">
                <a:latin typeface="Arial" panose="020B0604020202020204" pitchFamily="34" charset="0"/>
                <a:cs typeface="Arial" panose="020B0604020202020204" pitchFamily="34" charset="0"/>
              </a:rPr>
              <a:t>Direction of Election</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014900" y="1676400"/>
            <a:ext cx="7114200" cy="4191000"/>
          </a:xfrm>
        </p:spPr>
        <p:txBody>
          <a:bodyPr>
            <a:normAutofit/>
          </a:bodyPr>
          <a:lstStyle/>
          <a:p>
            <a:pPr algn="l"/>
            <a:r>
              <a:rPr lang="en-US" dirty="0">
                <a:latin typeface="Arial" panose="020B0604020202020204" pitchFamily="34" charset="0"/>
                <a:cs typeface="Arial" panose="020B0604020202020204" pitchFamily="34" charset="0"/>
              </a:rPr>
              <a:t>Identified representatives received an email “alert” that a filing was submitted to that specific unit</a:t>
            </a:r>
            <a:r>
              <a:rPr lang="en-US" dirty="0"/>
              <a:t>.</a:t>
            </a:r>
          </a:p>
          <a:p>
            <a:pPr marL="342900" indent="-342900" algn="l">
              <a:buFont typeface="Brush Script MT" panose="03060802040406070304" pitchFamily="66" charset="0"/>
              <a:buChar char="O"/>
            </a:pPr>
            <a:r>
              <a:rPr lang="en-US" dirty="0" smtClean="0">
                <a:solidFill>
                  <a:schemeClr val="tx1"/>
                </a:solidFill>
                <a:latin typeface="Arial" panose="020B0604020202020204" pitchFamily="34" charset="0"/>
                <a:cs typeface="Arial" panose="020B0604020202020204" pitchFamily="34" charset="0"/>
              </a:rPr>
              <a:t>PERB </a:t>
            </a:r>
            <a:r>
              <a:rPr lang="en-US" dirty="0" err="1" smtClean="0">
                <a:solidFill>
                  <a:schemeClr val="tx1"/>
                </a:solidFill>
                <a:latin typeface="Arial" panose="020B0604020202020204" pitchFamily="34" charset="0"/>
                <a:cs typeface="Arial" panose="020B0604020202020204" pitchFamily="34" charset="0"/>
              </a:rPr>
              <a:t>eFiled</a:t>
            </a:r>
            <a:r>
              <a:rPr lang="en-US" dirty="0" smtClean="0">
                <a:solidFill>
                  <a:schemeClr val="tx1"/>
                </a:solidFill>
                <a:latin typeface="Arial" panose="020B0604020202020204" pitchFamily="34" charset="0"/>
                <a:cs typeface="Arial" panose="020B0604020202020204" pitchFamily="34" charset="0"/>
              </a:rPr>
              <a:t> the </a:t>
            </a:r>
            <a:r>
              <a:rPr lang="en-US" i="1" dirty="0" smtClean="0">
                <a:solidFill>
                  <a:srgbClr val="465E9C"/>
                </a:solidFill>
                <a:latin typeface="Arial" panose="020B0604020202020204" pitchFamily="34" charset="0"/>
                <a:cs typeface="Arial" panose="020B0604020202020204" pitchFamily="34" charset="0"/>
              </a:rPr>
              <a:t>DIRECTION OF ELECTION</a:t>
            </a:r>
            <a:r>
              <a:rPr lang="en-US" i="1" dirty="0" smtClean="0">
                <a:solidFill>
                  <a:schemeClr val="tx1"/>
                </a:solidFill>
                <a:latin typeface="Arial" panose="020B0604020202020204" pitchFamily="34" charset="0"/>
                <a:cs typeface="Arial" panose="020B0604020202020204" pitchFamily="34" charset="0"/>
              </a:rPr>
              <a:t>, </a:t>
            </a:r>
            <a:r>
              <a:rPr lang="en-US" i="1" dirty="0" smtClean="0">
                <a:solidFill>
                  <a:srgbClr val="465E9C"/>
                </a:solidFill>
                <a:latin typeface="Arial" panose="020B0604020202020204" pitchFamily="34" charset="0"/>
                <a:cs typeface="Arial" panose="020B0604020202020204" pitchFamily="34" charset="0"/>
              </a:rPr>
              <a:t>NOTICE of ELECTION AND SAMPLE BALLOT QUESTION.</a:t>
            </a:r>
            <a:r>
              <a:rPr lang="en-US" dirty="0" smtClean="0">
                <a:solidFill>
                  <a:srgbClr val="465E9C"/>
                </a:solidFill>
                <a:latin typeface="Arial" panose="020B0604020202020204" pitchFamily="34" charset="0"/>
                <a:cs typeface="Arial" panose="020B0604020202020204" pitchFamily="34" charset="0"/>
              </a:rPr>
              <a:t> </a:t>
            </a:r>
            <a:endParaRPr lang="en-US" dirty="0">
              <a:solidFill>
                <a:srgbClr val="465E9C"/>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Ø"/>
            </a:pPr>
            <a:r>
              <a:rPr lang="en-US" dirty="0" smtClean="0">
                <a:solidFill>
                  <a:schemeClr val="tx1"/>
                </a:solidFill>
                <a:latin typeface="Arial" panose="020B0604020202020204" pitchFamily="34" charset="0"/>
                <a:cs typeface="Arial" panose="020B0604020202020204" pitchFamily="34" charset="0"/>
              </a:rPr>
              <a:t>All one document</a:t>
            </a:r>
          </a:p>
          <a:p>
            <a:pPr marL="800100" lvl="1" indent="-342900">
              <a:buFont typeface="Wingdings" panose="05000000000000000000" pitchFamily="2" charset="2"/>
              <a:buChar char="Ø"/>
            </a:pPr>
            <a:r>
              <a:rPr lang="en-US" dirty="0" smtClean="0">
                <a:solidFill>
                  <a:schemeClr val="tx1"/>
                </a:solidFill>
                <a:latin typeface="Arial" panose="020B0604020202020204" pitchFamily="34" charset="0"/>
                <a:cs typeface="Arial" panose="020B0604020202020204" pitchFamily="34" charset="0"/>
              </a:rPr>
              <a:t>eFiled on September 20th.</a:t>
            </a:r>
          </a:p>
          <a:p>
            <a:pPr marL="342900" indent="-342900" algn="l">
              <a:buFont typeface="Brush Script MT" panose="03060802040406070304" pitchFamily="66" charset="0"/>
              <a:buChar char="O"/>
            </a:pPr>
            <a:r>
              <a:rPr lang="en-US" dirty="0" smtClean="0">
                <a:solidFill>
                  <a:schemeClr val="tx1"/>
                </a:solidFill>
                <a:latin typeface="Arial" panose="020B0604020202020204" pitchFamily="34" charset="0"/>
                <a:cs typeface="Arial" panose="020B0604020202020204" pitchFamily="34" charset="0"/>
              </a:rPr>
              <a:t>Direction of Election contained:</a:t>
            </a:r>
          </a:p>
          <a:p>
            <a:pPr marL="800100" lvl="1" indent="-342900">
              <a:buFont typeface="Wingdings" panose="05000000000000000000" pitchFamily="2" charset="2"/>
              <a:buChar char="Ø"/>
            </a:pPr>
            <a:r>
              <a:rPr lang="en-US" dirty="0" smtClean="0">
                <a:solidFill>
                  <a:schemeClr val="tx1"/>
                </a:solidFill>
                <a:latin typeface="Arial" panose="020B0604020202020204" pitchFamily="34" charset="0"/>
                <a:cs typeface="Arial" panose="020B0604020202020204" pitchFamily="34" charset="0"/>
              </a:rPr>
              <a:t>Bargaining unit description</a:t>
            </a:r>
          </a:p>
          <a:p>
            <a:pPr marL="800100" lvl="1" indent="-342900">
              <a:buFont typeface="Wingdings" panose="05000000000000000000" pitchFamily="2" charset="2"/>
              <a:buChar char="Ø"/>
            </a:pPr>
            <a:r>
              <a:rPr lang="en-US" dirty="0" smtClean="0">
                <a:solidFill>
                  <a:schemeClr val="tx1"/>
                </a:solidFill>
                <a:latin typeface="Arial" panose="020B0604020202020204" pitchFamily="34" charset="0"/>
                <a:cs typeface="Arial" panose="020B0604020202020204" pitchFamily="34" charset="0"/>
              </a:rPr>
              <a:t>Order that a retention and recertification election be conducted </a:t>
            </a:r>
          </a:p>
          <a:p>
            <a:pPr marL="800100" lvl="1" indent="-342900">
              <a:buFont typeface="Wingdings" panose="05000000000000000000" pitchFamily="2" charset="2"/>
              <a:buChar char="Ø"/>
            </a:pPr>
            <a:r>
              <a:rPr lang="en-US" dirty="0" smtClean="0">
                <a:solidFill>
                  <a:schemeClr val="tx1"/>
                </a:solidFill>
                <a:latin typeface="Arial" panose="020B0604020202020204" pitchFamily="34" charset="0"/>
                <a:cs typeface="Arial" panose="020B0604020202020204" pitchFamily="34" charset="0"/>
              </a:rPr>
              <a:t>Order that if the employee list previously provided has changed, changes need to be submitted to PERB.</a:t>
            </a:r>
            <a:endParaRPr lang="en-US" i="1" dirty="0" smtClean="0">
              <a:solidFill>
                <a:schemeClr val="tx1"/>
              </a:solidFill>
              <a:latin typeface="Arial" panose="020B0604020202020204" pitchFamily="34" charset="0"/>
              <a:cs typeface="Arial" panose="020B0604020202020204" pitchFamily="34" charset="0"/>
            </a:endParaRPr>
          </a:p>
          <a:p>
            <a:pPr algn="l"/>
            <a:endParaRPr lang="en-US" dirty="0">
              <a:solidFill>
                <a:schemeClr val="tx1"/>
              </a:solidFill>
              <a:latin typeface="+mj-lt"/>
            </a:endParaRPr>
          </a:p>
        </p:txBody>
      </p:sp>
      <p:sp>
        <p:nvSpPr>
          <p:cNvPr id="4" name="Slide Number Placeholder 3"/>
          <p:cNvSpPr>
            <a:spLocks noGrp="1"/>
          </p:cNvSpPr>
          <p:nvPr>
            <p:ph type="sldNum" sz="quarter" idx="12"/>
          </p:nvPr>
        </p:nvSpPr>
        <p:spPr/>
        <p:txBody>
          <a:bodyPr/>
          <a:lstStyle/>
          <a:p>
            <a:pPr algn="ctr"/>
            <a:fld id="{136F4B0A-DD6B-4B4A-9F64-FFEA1AB73D26}" type="slidenum">
              <a:rPr lang="en-US" smtClean="0">
                <a:latin typeface="Arial" panose="020B0604020202020204" pitchFamily="34" charset="0"/>
                <a:cs typeface="Arial" panose="020B0604020202020204" pitchFamily="34" charset="0"/>
              </a:rPr>
              <a:pPr algn="ctr"/>
              <a:t>12</a:t>
            </a:fld>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562600"/>
            <a:ext cx="6541990" cy="711449"/>
          </a:xfrm>
          <a:prstGeom prst="rect">
            <a:avLst/>
          </a:prstGeom>
        </p:spPr>
      </p:pic>
      <p:pic>
        <p:nvPicPr>
          <p:cNvPr id="12290" name="Picture 2" descr="C:\Users\MCormac\AppData\Local\Microsoft\Windows\Temporary Internet Files\Content.IE5\9GZFBRC3\large-Arrow-Right-166.6-12325[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762000"/>
            <a:ext cx="1246222" cy="942975"/>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MCormac\AppData\Local\Microsoft\Windows\Temporary Internet Files\Content.IE5\9GZFBRC3\large-Arrow-Right-166.6-12325[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826354"/>
            <a:ext cx="1183282" cy="89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69073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0"/>
            <a:ext cx="6858000" cy="960969"/>
          </a:xfrm>
        </p:spPr>
        <p:txBody>
          <a:bodyPr>
            <a:normAutofit/>
          </a:bodyPr>
          <a:lstStyle/>
          <a:p>
            <a:r>
              <a:rPr lang="en-US" b="1" dirty="0" smtClean="0">
                <a:latin typeface="Arial" panose="020B0604020202020204" pitchFamily="34" charset="0"/>
                <a:cs typeface="Arial" panose="020B0604020202020204" pitchFamily="34" charset="0"/>
              </a:rPr>
              <a:t>Challenges to Voter </a:t>
            </a:r>
            <a:r>
              <a:rPr lang="en-US" b="1" dirty="0">
                <a:latin typeface="Arial" panose="020B0604020202020204" pitchFamily="34" charset="0"/>
                <a:cs typeface="Arial" panose="020B0604020202020204" pitchFamily="34" charset="0"/>
              </a:rPr>
              <a:t>L</a:t>
            </a:r>
            <a:r>
              <a:rPr lang="en-US" b="1" dirty="0" smtClean="0">
                <a:latin typeface="Arial" panose="020B0604020202020204" pitchFamily="34" charset="0"/>
                <a:cs typeface="Arial" panose="020B0604020202020204" pitchFamily="34" charset="0"/>
              </a:rPr>
              <a:t>ists</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143000" y="1905000"/>
            <a:ext cx="7086600" cy="3657600"/>
          </a:xfrm>
        </p:spPr>
        <p:txBody>
          <a:bodyPr>
            <a:normAutofit/>
          </a:bodyPr>
          <a:lstStyle/>
          <a:p>
            <a:pPr algn="l"/>
            <a:r>
              <a:rPr lang="en-US" u="sng" dirty="0" smtClean="0">
                <a:latin typeface="Arial" panose="020B0604020202020204" pitchFamily="34" charset="0"/>
                <a:cs typeface="Arial" panose="020B0604020202020204" pitchFamily="34" charset="0"/>
              </a:rPr>
              <a:t>Eligible voters</a:t>
            </a:r>
            <a:r>
              <a:rPr lang="en-US" dirty="0" smtClean="0">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are </a:t>
            </a:r>
            <a:r>
              <a:rPr lang="en-US" dirty="0">
                <a:solidFill>
                  <a:schemeClr val="tx1"/>
                </a:solidFill>
                <a:latin typeface="Arial" panose="020B0604020202020204" pitchFamily="34" charset="0"/>
                <a:cs typeface="Arial" panose="020B0604020202020204" pitchFamily="34" charset="0"/>
              </a:rPr>
              <a:t>employees who were employed in the bargaining unit during the payroll period immediately preceding direction of election </a:t>
            </a:r>
            <a:r>
              <a:rPr lang="en-US" b="1" dirty="0" smtClean="0">
                <a:solidFill>
                  <a:srgbClr val="465E9C"/>
                </a:solidFill>
                <a:latin typeface="Arial" panose="020B0604020202020204" pitchFamily="34" charset="0"/>
                <a:cs typeface="Arial" panose="020B0604020202020204" pitchFamily="34" charset="0"/>
              </a:rPr>
              <a:t>(September 20) </a:t>
            </a:r>
            <a:r>
              <a:rPr lang="en-US" dirty="0" smtClean="0">
                <a:solidFill>
                  <a:schemeClr val="tx1"/>
                </a:solidFill>
                <a:latin typeface="Arial" panose="020B0604020202020204" pitchFamily="34" charset="0"/>
                <a:cs typeface="Arial" panose="020B0604020202020204" pitchFamily="34" charset="0"/>
              </a:rPr>
              <a:t>and </a:t>
            </a:r>
            <a:r>
              <a:rPr lang="en-US" dirty="0">
                <a:solidFill>
                  <a:schemeClr val="tx1"/>
                </a:solidFill>
                <a:latin typeface="Arial" panose="020B0604020202020204" pitchFamily="34" charset="0"/>
                <a:cs typeface="Arial" panose="020B0604020202020204" pitchFamily="34" charset="0"/>
              </a:rPr>
              <a:t>are employed in the bargaining unit on the </a:t>
            </a:r>
            <a:r>
              <a:rPr lang="en-US" dirty="0" smtClean="0">
                <a:solidFill>
                  <a:schemeClr val="tx1"/>
                </a:solidFill>
                <a:latin typeface="Arial" panose="020B0604020202020204" pitchFamily="34" charset="0"/>
                <a:cs typeface="Arial" panose="020B0604020202020204" pitchFamily="34" charset="0"/>
              </a:rPr>
              <a:t>last date </a:t>
            </a:r>
            <a:r>
              <a:rPr lang="en-US" dirty="0">
                <a:solidFill>
                  <a:schemeClr val="tx1"/>
                </a:solidFill>
                <a:latin typeface="Arial" panose="020B0604020202020204" pitchFamily="34" charset="0"/>
                <a:cs typeface="Arial" panose="020B0604020202020204" pitchFamily="34" charset="0"/>
              </a:rPr>
              <a:t>of the </a:t>
            </a:r>
            <a:r>
              <a:rPr lang="en-US" dirty="0" smtClean="0">
                <a:solidFill>
                  <a:schemeClr val="tx1"/>
                </a:solidFill>
                <a:latin typeface="Arial" panose="020B0604020202020204" pitchFamily="34" charset="0"/>
                <a:cs typeface="Arial" panose="020B0604020202020204" pitchFamily="34" charset="0"/>
              </a:rPr>
              <a:t>election </a:t>
            </a:r>
            <a:r>
              <a:rPr lang="en-US" b="1" dirty="0" smtClean="0">
                <a:solidFill>
                  <a:srgbClr val="465E9C"/>
                </a:solidFill>
                <a:latin typeface="Arial" panose="020B0604020202020204" pitchFamily="34" charset="0"/>
                <a:cs typeface="Arial" panose="020B0604020202020204" pitchFamily="34" charset="0"/>
              </a:rPr>
              <a:t>(October 24)</a:t>
            </a:r>
            <a:r>
              <a:rPr lang="en-US" dirty="0" smtClean="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a:p>
            <a:pPr marL="342900" indent="-342900" algn="l">
              <a:buFont typeface="Brush Script MT" panose="03060802040406070304" pitchFamily="66" charset="0"/>
              <a:buChar char="O"/>
            </a:pPr>
            <a:r>
              <a:rPr lang="en-US" sz="1900" dirty="0" smtClean="0">
                <a:solidFill>
                  <a:schemeClr val="tx1"/>
                </a:solidFill>
                <a:latin typeface="Arial" panose="020B0604020202020204" pitchFamily="34" charset="0"/>
                <a:cs typeface="Arial" panose="020B0604020202020204" pitchFamily="34" charset="0"/>
              </a:rPr>
              <a:t>This </a:t>
            </a:r>
            <a:r>
              <a:rPr lang="en-US" sz="1900" dirty="0">
                <a:solidFill>
                  <a:schemeClr val="tx1"/>
                </a:solidFill>
                <a:latin typeface="Arial" panose="020B0604020202020204" pitchFamily="34" charset="0"/>
                <a:cs typeface="Arial" panose="020B0604020202020204" pitchFamily="34" charset="0"/>
              </a:rPr>
              <a:t>is the same eligibility requirement from PERB’s previous rules and is not changed</a:t>
            </a:r>
            <a:r>
              <a:rPr lang="en-US" sz="1900" dirty="0" smtClean="0">
                <a:solidFill>
                  <a:schemeClr val="tx1"/>
                </a:solidFill>
                <a:latin typeface="Arial" panose="020B0604020202020204" pitchFamily="34" charset="0"/>
                <a:cs typeface="Arial" panose="020B0604020202020204" pitchFamily="34" charset="0"/>
              </a:rPr>
              <a:t>.</a:t>
            </a:r>
          </a:p>
          <a:p>
            <a:pPr marL="342900" indent="-342900" algn="l">
              <a:buFont typeface="Brush Script MT" panose="03060802040406070304" pitchFamily="66" charset="0"/>
              <a:buChar char="O"/>
            </a:pPr>
            <a:r>
              <a:rPr lang="en-US" sz="1900" dirty="0">
                <a:solidFill>
                  <a:schemeClr val="tx1"/>
                </a:solidFill>
                <a:latin typeface="Arial" panose="020B0604020202020204" pitchFamily="34" charset="0"/>
                <a:cs typeface="Arial" panose="020B0604020202020204" pitchFamily="34" charset="0"/>
              </a:rPr>
              <a:t>P</a:t>
            </a:r>
            <a:r>
              <a:rPr lang="en-US" sz="1900" dirty="0" smtClean="0">
                <a:solidFill>
                  <a:schemeClr val="tx1"/>
                </a:solidFill>
                <a:latin typeface="Arial" panose="020B0604020202020204" pitchFamily="34" charset="0"/>
                <a:cs typeface="Arial" panose="020B0604020202020204" pitchFamily="34" charset="0"/>
              </a:rPr>
              <a:t>arties may alter the eligible voter list </a:t>
            </a:r>
            <a:r>
              <a:rPr lang="en-US" sz="1900" i="1" dirty="0" smtClean="0">
                <a:solidFill>
                  <a:schemeClr val="tx1"/>
                </a:solidFill>
                <a:latin typeface="Arial" panose="020B0604020202020204" pitchFamily="34" charset="0"/>
                <a:cs typeface="Arial" panose="020B0604020202020204" pitchFamily="34" charset="0"/>
              </a:rPr>
              <a:t>by mutual agreement.</a:t>
            </a:r>
            <a:endParaRPr lang="en-US" sz="1900" dirty="0" smtClean="0">
              <a:solidFill>
                <a:schemeClr val="tx1"/>
              </a:solidFill>
              <a:latin typeface="Arial" panose="020B0604020202020204" pitchFamily="34" charset="0"/>
              <a:cs typeface="Arial" panose="020B0604020202020204" pitchFamily="34" charset="0"/>
            </a:endParaRPr>
          </a:p>
          <a:p>
            <a:pPr marL="342900" indent="-342900" algn="l">
              <a:buFont typeface="Brush Script MT" panose="03060802040406070304" pitchFamily="66" charset="0"/>
              <a:buChar char="O"/>
            </a:pPr>
            <a:r>
              <a:rPr lang="en-US" sz="1900" dirty="0" smtClean="0">
                <a:solidFill>
                  <a:schemeClr val="tx1"/>
                </a:solidFill>
                <a:latin typeface="Arial" panose="020B0604020202020204" pitchFamily="34" charset="0"/>
                <a:cs typeface="Arial" panose="020B0604020202020204" pitchFamily="34" charset="0"/>
              </a:rPr>
              <a:t>Certified bargaining representatives can challenge the eligibility of an employee on the list.  Normally, this can be worked out by the parties</a:t>
            </a:r>
            <a:r>
              <a:rPr lang="en-US" dirty="0" smtClean="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955" y="5410200"/>
            <a:ext cx="6541990" cy="947669"/>
          </a:xfrm>
          <a:prstGeom prst="rect">
            <a:avLst/>
          </a:prstGeom>
        </p:spPr>
      </p:pic>
      <p:sp>
        <p:nvSpPr>
          <p:cNvPr id="4" name="Slide Number Placeholder 3"/>
          <p:cNvSpPr>
            <a:spLocks noGrp="1"/>
          </p:cNvSpPr>
          <p:nvPr>
            <p:ph type="sldNum" sz="quarter" idx="12"/>
          </p:nvPr>
        </p:nvSpPr>
        <p:spPr/>
        <p:txBody>
          <a:bodyPr/>
          <a:lstStyle/>
          <a:p>
            <a:pPr algn="ctr"/>
            <a:fld id="{136F4B0A-DD6B-4B4A-9F64-FFEA1AB73D26}" type="slidenum">
              <a:rPr lang="en-US" i="1" smtClean="0">
                <a:latin typeface="Arial" panose="020B0604020202020204" pitchFamily="34" charset="0"/>
                <a:cs typeface="Arial" panose="020B0604020202020204" pitchFamily="34" charset="0"/>
              </a:rPr>
              <a:pPr algn="ctr"/>
              <a:t>13</a:t>
            </a:fld>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36074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596" y="1005016"/>
            <a:ext cx="6254044" cy="914400"/>
          </a:xfrm>
        </p:spPr>
        <p:txBody>
          <a:bodyPr/>
          <a:lstStyle/>
          <a:p>
            <a:r>
              <a:rPr lang="en-US" dirty="0" smtClean="0">
                <a:latin typeface="Arial" panose="020B0604020202020204" pitchFamily="34" charset="0"/>
                <a:cs typeface="Arial" panose="020B0604020202020204" pitchFamily="34" charset="0"/>
              </a:rPr>
              <a:t>Notice of Election</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980100" y="2133600"/>
            <a:ext cx="7114200" cy="4191000"/>
          </a:xfrm>
        </p:spPr>
        <p:txBody>
          <a:bodyPr>
            <a:normAutofit/>
          </a:bodyPr>
          <a:lstStyle/>
          <a:p>
            <a:pPr marL="342900" indent="-342900" algn="l">
              <a:buFont typeface="Brush Script MT" panose="03060802040406070304" pitchFamily="66" charset="0"/>
              <a:buChar char="O"/>
            </a:pPr>
            <a:r>
              <a:rPr lang="en-US" dirty="0" smtClean="0">
                <a:latin typeface="Arial" panose="020B0604020202020204" pitchFamily="34" charset="0"/>
                <a:cs typeface="Arial" panose="020B0604020202020204" pitchFamily="34" charset="0"/>
              </a:rPr>
              <a:t>NOTICE OF TELEPHONIC AND WEB-BASED RETENTION AND RECERTICIATION ELECTION </a:t>
            </a:r>
            <a:r>
              <a:rPr lang="en-US" dirty="0" smtClean="0">
                <a:solidFill>
                  <a:schemeClr val="tx1"/>
                </a:solidFill>
                <a:latin typeface="Arial" panose="020B0604020202020204" pitchFamily="34" charset="0"/>
                <a:cs typeface="Arial" panose="020B0604020202020204" pitchFamily="34" charset="0"/>
              </a:rPr>
              <a:t>that the </a:t>
            </a:r>
            <a:r>
              <a:rPr lang="en-US" i="1" u="sng" dirty="0" smtClean="0">
                <a:solidFill>
                  <a:schemeClr val="tx1"/>
                </a:solidFill>
                <a:latin typeface="Arial" panose="020B0604020202020204" pitchFamily="34" charset="0"/>
                <a:cs typeface="Arial" panose="020B0604020202020204" pitchFamily="34" charset="0"/>
              </a:rPr>
              <a:t>employer must post/distribute </a:t>
            </a:r>
            <a:r>
              <a:rPr lang="en-US" dirty="0" smtClean="0">
                <a:solidFill>
                  <a:schemeClr val="tx1"/>
                </a:solidFill>
                <a:latin typeface="Arial" panose="020B0604020202020204" pitchFamily="34" charset="0"/>
                <a:cs typeface="Arial" panose="020B0604020202020204" pitchFamily="34" charset="0"/>
              </a:rPr>
              <a:t>to eligible voters.</a:t>
            </a:r>
          </a:p>
          <a:p>
            <a:pPr marL="342900" indent="-342900" algn="l">
              <a:buFont typeface="Brush Script MT" panose="03060802040406070304" pitchFamily="66" charset="0"/>
              <a:buChar char="O"/>
            </a:pPr>
            <a:r>
              <a:rPr lang="en-US" dirty="0" smtClean="0">
                <a:solidFill>
                  <a:schemeClr val="tx1"/>
                </a:solidFill>
                <a:latin typeface="Arial" panose="020B0604020202020204" pitchFamily="34" charset="0"/>
                <a:cs typeface="Arial" panose="020B0604020202020204" pitchFamily="34" charset="0"/>
              </a:rPr>
              <a:t>Contains the voting information for the employees.</a:t>
            </a:r>
          </a:p>
          <a:p>
            <a:pPr marL="800100" lvl="1" indent="-342900">
              <a:buFont typeface="Wingdings" panose="05000000000000000000" pitchFamily="2" charset="2"/>
              <a:buChar char="Ø"/>
            </a:pPr>
            <a:r>
              <a:rPr lang="en-US" dirty="0" smtClean="0">
                <a:solidFill>
                  <a:schemeClr val="tx1"/>
                </a:solidFill>
                <a:latin typeface="Arial" panose="020B0604020202020204" pitchFamily="34" charset="0"/>
                <a:cs typeface="Arial" panose="020B0604020202020204" pitchFamily="34" charset="0"/>
              </a:rPr>
              <a:t>Includes the voting schedule (October 10, 2017 beginning at 8:00 a.m. and ending October 24, 2017 ending at 1:00 p.m.)</a:t>
            </a:r>
          </a:p>
          <a:p>
            <a:pPr marL="800100" lvl="1" indent="-342900">
              <a:buFont typeface="Wingdings" panose="05000000000000000000" pitchFamily="2" charset="2"/>
              <a:buChar char="Ø"/>
            </a:pPr>
            <a:r>
              <a:rPr lang="en-US" dirty="0" smtClean="0">
                <a:solidFill>
                  <a:schemeClr val="tx1"/>
                </a:solidFill>
                <a:latin typeface="Arial" panose="020B0604020202020204" pitchFamily="34" charset="0"/>
                <a:cs typeface="Arial" panose="020B0604020202020204" pitchFamily="34" charset="0"/>
              </a:rPr>
              <a:t>Includes the phone number:  1-855-976-9349 and online address:  www.iowaperb.everyonecounts.com</a:t>
            </a:r>
          </a:p>
          <a:p>
            <a:pPr marL="342900" indent="-342900" algn="l">
              <a:buFont typeface="Brush Script MT" panose="03060802040406070304" pitchFamily="66" charset="0"/>
              <a:buChar char="O"/>
            </a:pPr>
            <a:r>
              <a:rPr lang="en-US" dirty="0" smtClean="0">
                <a:solidFill>
                  <a:schemeClr val="tx1"/>
                </a:solidFill>
                <a:latin typeface="Arial" panose="020B0604020202020204" pitchFamily="34" charset="0"/>
                <a:cs typeface="Arial" panose="020B0604020202020204" pitchFamily="34" charset="0"/>
              </a:rPr>
              <a:t>Contains the ballot questions and options </a:t>
            </a:r>
          </a:p>
          <a:p>
            <a:pPr marL="342900" indent="-342900" algn="l">
              <a:buFont typeface="Brush Script MT" panose="03060802040406070304" pitchFamily="66" charset="0"/>
              <a:buChar char="O"/>
            </a:pPr>
            <a:r>
              <a:rPr lang="en-US" dirty="0" smtClean="0">
                <a:solidFill>
                  <a:schemeClr val="tx1"/>
                </a:solidFill>
                <a:latin typeface="Arial" panose="020B0604020202020204" pitchFamily="34" charset="0"/>
                <a:cs typeface="Arial" panose="020B0604020202020204" pitchFamily="34" charset="0"/>
              </a:rPr>
              <a:t>Contains the voting instructions</a:t>
            </a:r>
            <a:endParaRPr lang="en-US" dirty="0">
              <a:solidFill>
                <a:schemeClr val="tx1"/>
              </a:solidFill>
              <a:latin typeface="+mj-lt"/>
            </a:endParaRPr>
          </a:p>
        </p:txBody>
      </p:sp>
      <p:sp>
        <p:nvSpPr>
          <p:cNvPr id="4" name="Slide Number Placeholder 3"/>
          <p:cNvSpPr>
            <a:spLocks noGrp="1"/>
          </p:cNvSpPr>
          <p:nvPr>
            <p:ph type="sldNum" sz="quarter" idx="12"/>
          </p:nvPr>
        </p:nvSpPr>
        <p:spPr/>
        <p:txBody>
          <a:bodyPr/>
          <a:lstStyle/>
          <a:p>
            <a:pPr algn="ctr"/>
            <a:fld id="{136F4B0A-DD6B-4B4A-9F64-FFEA1AB73D26}" type="slidenum">
              <a:rPr lang="en-US" i="1" smtClean="0">
                <a:latin typeface="Arial" panose="020B0604020202020204" pitchFamily="34" charset="0"/>
                <a:cs typeface="Arial" panose="020B0604020202020204" pitchFamily="34" charset="0"/>
              </a:rPr>
              <a:pPr algn="ctr"/>
              <a:t>14</a:t>
            </a:fld>
            <a:endParaRPr lang="en-US" i="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410200"/>
            <a:ext cx="6541990" cy="711449"/>
          </a:xfrm>
          <a:prstGeom prst="rect">
            <a:avLst/>
          </a:prstGeom>
        </p:spPr>
      </p:pic>
      <p:pic>
        <p:nvPicPr>
          <p:cNvPr id="11266" name="Picture 2" descr="C:\Users\MCormac\AppData\Local\Microsoft\Windows\Temporary Internet Files\Content.IE5\PQ1N92ZZ\Rfc1394-Notice-Blan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3539" y="990600"/>
            <a:ext cx="1610502" cy="992472"/>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MCormac\AppData\Local\Microsoft\Windows\Temporary Internet Files\Content.IE5\PQ1N92ZZ\Rfc1394-Notice-Blan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156" y="1028167"/>
            <a:ext cx="1581753" cy="97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25043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Ballot Question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63040" y="1981200"/>
            <a:ext cx="6196405" cy="3741869"/>
          </a:xfrm>
        </p:spPr>
        <p:txBody>
          <a:bodyPr>
            <a:noAutofit/>
          </a:bodyPr>
          <a:lstStyle/>
          <a:p>
            <a:pPr marL="0" indent="0" algn="ctr">
              <a:buNone/>
            </a:pPr>
            <a:r>
              <a:rPr lang="en-US" sz="1600" dirty="0" smtClean="0">
                <a:latin typeface="Arial" panose="020B0604020202020204" pitchFamily="34" charset="0"/>
                <a:cs typeface="Arial" panose="020B0604020202020204" pitchFamily="34" charset="0"/>
              </a:rPr>
              <a:t>Do you want </a:t>
            </a:r>
          </a:p>
          <a:p>
            <a:pPr marL="0" indent="0" algn="ctr">
              <a:buNone/>
            </a:pPr>
            <a:r>
              <a:rPr lang="en-US" sz="1600" dirty="0" smtClean="0">
                <a:latin typeface="Arial" panose="020B0604020202020204" pitchFamily="34" charset="0"/>
                <a:cs typeface="Arial" panose="020B0604020202020204" pitchFamily="34" charset="0"/>
              </a:rPr>
              <a:t>[ Employee Organization]</a:t>
            </a:r>
          </a:p>
          <a:p>
            <a:pPr marL="0" indent="0" algn="ctr">
              <a:buNone/>
            </a:pPr>
            <a:endParaRPr lang="en-US" sz="1600" dirty="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TO BE RETAINED AND RECERTIFIED AND CONTINUE TO BE YOUR EXCLUSIVE BARGAINING REPRESENTATIVE?</a:t>
            </a:r>
          </a:p>
          <a:p>
            <a:pPr marL="0" indent="0">
              <a:buNone/>
            </a:pPr>
            <a:endParaRPr lang="en-US" sz="16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Yes, I want [Employee Organization] to continue to represent me.</a:t>
            </a:r>
          </a:p>
          <a:p>
            <a:pPr marL="0" indent="0">
              <a:buNone/>
            </a:pPr>
            <a:endParaRPr lang="en-US" sz="16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No, I do not want </a:t>
            </a:r>
            <a:r>
              <a:rPr lang="en-US" sz="1600" dirty="0">
                <a:latin typeface="Arial" panose="020B0604020202020204" pitchFamily="34" charset="0"/>
                <a:cs typeface="Arial" panose="020B0604020202020204" pitchFamily="34" charset="0"/>
              </a:rPr>
              <a:t>[Employee Organization] to </a:t>
            </a:r>
            <a:r>
              <a:rPr lang="en-US" sz="1600" dirty="0" smtClean="0">
                <a:latin typeface="Arial" panose="020B0604020202020204" pitchFamily="34" charset="0"/>
                <a:cs typeface="Arial" panose="020B0604020202020204" pitchFamily="34" charset="0"/>
              </a:rPr>
              <a:t>continue to represent </a:t>
            </a:r>
            <a:r>
              <a:rPr lang="en-US" sz="1600" dirty="0">
                <a:latin typeface="Arial" panose="020B0604020202020204" pitchFamily="34" charset="0"/>
                <a:cs typeface="Arial" panose="020B0604020202020204" pitchFamily="34" charset="0"/>
              </a:rPr>
              <a:t>me.</a:t>
            </a:r>
          </a:p>
          <a:p>
            <a:pPr marL="0" indent="0">
              <a:buNone/>
            </a:pP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5334001"/>
            <a:ext cx="6389590" cy="871468"/>
          </a:xfrm>
          <a:prstGeom prst="rect">
            <a:avLst/>
          </a:prstGeom>
        </p:spPr>
      </p:pic>
      <p:sp>
        <p:nvSpPr>
          <p:cNvPr id="5" name="Slide Number Placeholder 4"/>
          <p:cNvSpPr>
            <a:spLocks noGrp="1"/>
          </p:cNvSpPr>
          <p:nvPr>
            <p:ph type="sldNum" sz="quarter" idx="12"/>
          </p:nvPr>
        </p:nvSpPr>
        <p:spPr/>
        <p:txBody>
          <a:bodyPr/>
          <a:lstStyle/>
          <a:p>
            <a:pPr algn="ctr"/>
            <a:fld id="{136F4B0A-DD6B-4B4A-9F64-FFEA1AB73D26}" type="slidenum">
              <a:rPr lang="en-US" i="1" smtClean="0">
                <a:latin typeface="Arial" panose="020B0604020202020204" pitchFamily="34" charset="0"/>
                <a:cs typeface="Arial" panose="020B0604020202020204" pitchFamily="34" charset="0"/>
              </a:rPr>
              <a:pPr algn="ctr"/>
              <a:t>15</a:t>
            </a:fld>
            <a:endParaRPr lang="en-US" i="1" dirty="0">
              <a:latin typeface="Arial" panose="020B0604020202020204" pitchFamily="34" charset="0"/>
              <a:cs typeface="Arial" panose="020B0604020202020204" pitchFamily="34" charset="0"/>
            </a:endParaRPr>
          </a:p>
        </p:txBody>
      </p:sp>
      <p:pic>
        <p:nvPicPr>
          <p:cNvPr id="13314" name="Picture 2" descr="C:\Users\MCormac\AppData\Local\Microsoft\Windows\Temporary Internet Files\Content.IE5\OL0NGTZ6\Questionmar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143000"/>
            <a:ext cx="1280160" cy="1600200"/>
          </a:xfrm>
          <a:prstGeom prst="snip2DiagRect">
            <a:avLst>
              <a:gd name="adj1" fmla="val 37255"/>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9679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679268" cy="724667"/>
          </a:xfrm>
        </p:spPr>
        <p:txBody>
          <a:bodyPr>
            <a:normAutofit fontScale="90000"/>
          </a:bodyPr>
          <a:lstStyle/>
          <a:p>
            <a:r>
              <a:rPr lang="en-US" dirty="0" smtClean="0"/>
              <a:t>Voting Instructions – By Phone</a:t>
            </a:r>
            <a:endParaRPr lang="en-US" dirty="0"/>
          </a:p>
        </p:txBody>
      </p:sp>
      <p:sp>
        <p:nvSpPr>
          <p:cNvPr id="3" name="Content Placeholder 2"/>
          <p:cNvSpPr>
            <a:spLocks noGrp="1"/>
          </p:cNvSpPr>
          <p:nvPr>
            <p:ph idx="1"/>
          </p:nvPr>
        </p:nvSpPr>
        <p:spPr>
          <a:xfrm>
            <a:off x="1600200" y="1371600"/>
            <a:ext cx="6196405" cy="3603812"/>
          </a:xfrm>
        </p:spPr>
        <p:txBody>
          <a:bodyPr>
            <a:normAutofit fontScale="62500" lnSpcReduction="20000"/>
          </a:bodyPr>
          <a:lstStyle/>
          <a:p>
            <a:pPr marL="0" indent="0">
              <a:buNone/>
            </a:pPr>
            <a:endParaRPr lang="en-US" sz="2600" dirty="0" smtClean="0">
              <a:latin typeface="Arial" panose="020B0604020202020204" pitchFamily="34" charset="0"/>
              <a:cs typeface="Arial" panose="020B0604020202020204" pitchFamily="34" charset="0"/>
            </a:endParaRPr>
          </a:p>
          <a:p>
            <a:pPr marL="0" indent="0">
              <a:buNone/>
            </a:pPr>
            <a:r>
              <a:rPr lang="en-US" sz="2600" dirty="0" smtClean="0">
                <a:latin typeface="Arial" panose="020B0604020202020204" pitchFamily="34" charset="0"/>
                <a:cs typeface="Arial" panose="020B0604020202020204" pitchFamily="34" charset="0"/>
              </a:rPr>
              <a:t>1. Call </a:t>
            </a:r>
            <a:r>
              <a:rPr lang="en-US" sz="2600" dirty="0">
                <a:latin typeface="Arial" panose="020B0604020202020204" pitchFamily="34" charset="0"/>
                <a:cs typeface="Arial" panose="020B0604020202020204" pitchFamily="34" charset="0"/>
              </a:rPr>
              <a:t>1-855-976-9349 toll-free. </a:t>
            </a:r>
            <a:endParaRPr lang="en-US" sz="2600" dirty="0" smtClean="0">
              <a:latin typeface="Arial" panose="020B0604020202020204" pitchFamily="34" charset="0"/>
              <a:cs typeface="Arial" panose="020B0604020202020204" pitchFamily="34" charset="0"/>
            </a:endParaRPr>
          </a:p>
          <a:p>
            <a:pPr marL="514350" indent="-514350">
              <a:buAutoNum type="arabicPeriod"/>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2. Be prepared to provide your birth date (MM/DD/YYYY) and the last four digits of your Social Security number. </a:t>
            </a:r>
            <a:endParaRPr lang="en-US" sz="2600" dirty="0" smtClean="0">
              <a:latin typeface="Arial" panose="020B0604020202020204" pitchFamily="34" charset="0"/>
              <a:cs typeface="Arial" panose="020B0604020202020204" pitchFamily="34" charset="0"/>
            </a:endParaRP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3. Follow the instructions provided to you on the </a:t>
            </a:r>
            <a:r>
              <a:rPr lang="en-US" sz="2600" dirty="0" smtClean="0">
                <a:latin typeface="Arial" panose="020B0604020202020204" pitchFamily="34" charset="0"/>
                <a:cs typeface="Arial" panose="020B0604020202020204" pitchFamily="34" charset="0"/>
              </a:rPr>
              <a:t>phone. </a:t>
            </a:r>
            <a:endParaRPr lang="en-US" sz="2600" dirty="0" smtClean="0">
              <a:latin typeface="Arial" panose="020B0604020202020204" pitchFamily="34" charset="0"/>
              <a:cs typeface="Arial" panose="020B0604020202020204" pitchFamily="34" charset="0"/>
            </a:endParaRP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4. You will be asked, “Do you want </a:t>
            </a:r>
            <a:r>
              <a:rPr lang="en-US" sz="2600" dirty="0" smtClean="0">
                <a:latin typeface="Arial" panose="020B0604020202020204" pitchFamily="34" charset="0"/>
                <a:cs typeface="Arial" panose="020B0604020202020204" pitchFamily="34" charset="0"/>
              </a:rPr>
              <a:t>[Employee Organization] to </a:t>
            </a:r>
            <a:r>
              <a:rPr lang="en-US" sz="2600" dirty="0">
                <a:latin typeface="Arial" panose="020B0604020202020204" pitchFamily="34" charset="0"/>
                <a:cs typeface="Arial" panose="020B0604020202020204" pitchFamily="34" charset="0"/>
              </a:rPr>
              <a:t>be retained and recertified and continue to be your exclusive bargaining representative</a:t>
            </a:r>
            <a:r>
              <a:rPr lang="en-US" sz="2600" dirty="0" smtClean="0">
                <a:latin typeface="Arial" panose="020B0604020202020204" pitchFamily="34" charset="0"/>
                <a:cs typeface="Arial" panose="020B0604020202020204" pitchFamily="34" charset="0"/>
              </a:rPr>
              <a:t>?</a:t>
            </a:r>
          </a:p>
          <a:p>
            <a:pPr marL="0" indent="0">
              <a:buNone/>
            </a:pPr>
            <a:r>
              <a:rPr lang="en-US" sz="2600" dirty="0" smtClean="0">
                <a:latin typeface="Arial" panose="020B0604020202020204" pitchFamily="34" charset="0"/>
                <a:cs typeface="Arial" panose="020B0604020202020204" pitchFamily="34" charset="0"/>
              </a:rPr>
              <a:t> </a:t>
            </a:r>
            <a:endParaRPr lang="en-US" sz="2600" dirty="0" smtClean="0">
              <a:latin typeface="Arial" panose="020B0604020202020204" pitchFamily="34" charset="0"/>
              <a:cs typeface="Arial" panose="020B0604020202020204" pitchFamily="34" charset="0"/>
            </a:endParaRPr>
          </a:p>
          <a:p>
            <a:pPr marL="0" indent="0">
              <a:buNone/>
            </a:pPr>
            <a:r>
              <a:rPr lang="en-US" sz="2600" dirty="0" smtClean="0">
                <a:latin typeface="Arial" panose="020B0604020202020204" pitchFamily="34" charset="0"/>
                <a:cs typeface="Arial" panose="020B0604020202020204" pitchFamily="34" charset="0"/>
              </a:rPr>
              <a:t>5</a:t>
            </a:r>
            <a:r>
              <a:rPr lang="en-US" sz="2600" dirty="0">
                <a:latin typeface="Arial" panose="020B0604020202020204" pitchFamily="34" charset="0"/>
                <a:cs typeface="Arial" panose="020B0604020202020204" pitchFamily="34" charset="0"/>
              </a:rPr>
              <a:t>. After you </a:t>
            </a:r>
            <a:r>
              <a:rPr lang="en-US" sz="2600" dirty="0" smtClean="0">
                <a:latin typeface="Arial" panose="020B0604020202020204" pitchFamily="34" charset="0"/>
                <a:cs typeface="Arial" panose="020B0604020202020204" pitchFamily="34" charset="0"/>
              </a:rPr>
              <a:t>vote, </a:t>
            </a:r>
            <a:r>
              <a:rPr lang="en-US" sz="2600" dirty="0">
                <a:latin typeface="Arial" panose="020B0604020202020204" pitchFamily="34" charset="0"/>
                <a:cs typeface="Arial" panose="020B0604020202020204" pitchFamily="34" charset="0"/>
              </a:rPr>
              <a:t>you will be asked to confirm your choice for your vote to be counted. You MUST CONFIRM your choice for your vote to be counted.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36F4B0A-DD6B-4B4A-9F64-FFEA1AB73D26}" type="slidenum">
              <a:rPr lang="en-US" smtClean="0">
                <a:latin typeface="Arial" panose="020B0604020202020204" pitchFamily="34" charset="0"/>
                <a:cs typeface="Arial" panose="020B0604020202020204" pitchFamily="34" charset="0"/>
              </a:rPr>
              <a:t>16</a:t>
            </a:fld>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410200"/>
            <a:ext cx="6541990" cy="711449"/>
          </a:xfrm>
          <a:prstGeom prst="rect">
            <a:avLst/>
          </a:prstGeom>
        </p:spPr>
      </p:pic>
      <p:pic>
        <p:nvPicPr>
          <p:cNvPr id="14338" name="Picture 2" descr="C:\Users\MCormac\AppData\Local\Microsoft\Windows\Temporary Internet Files\Content.IE5\QG0K083P\redphon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648200"/>
            <a:ext cx="2016476" cy="1284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38830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77577" cy="496067"/>
          </a:xfrm>
        </p:spPr>
        <p:txBody>
          <a:bodyPr>
            <a:normAutofit fontScale="90000"/>
          </a:bodyPr>
          <a:lstStyle/>
          <a:p>
            <a:r>
              <a:rPr lang="en-US" dirty="0" smtClean="0"/>
              <a:t>Voting Instructions – By Internet</a:t>
            </a:r>
            <a:endParaRPr lang="en-US" dirty="0"/>
          </a:p>
        </p:txBody>
      </p:sp>
      <p:sp>
        <p:nvSpPr>
          <p:cNvPr id="3" name="Content Placeholder 2"/>
          <p:cNvSpPr>
            <a:spLocks noGrp="1"/>
          </p:cNvSpPr>
          <p:nvPr>
            <p:ph idx="1"/>
          </p:nvPr>
        </p:nvSpPr>
        <p:spPr>
          <a:xfrm>
            <a:off x="1524000" y="1371600"/>
            <a:ext cx="6196405" cy="3886200"/>
          </a:xfrm>
        </p:spPr>
        <p:txBody>
          <a:bodyPr>
            <a:normAutofit fontScale="62500" lnSpcReduction="20000"/>
          </a:bodyPr>
          <a:lstStyle/>
          <a:p>
            <a:pPr marL="0" indent="0">
              <a:buNone/>
            </a:pPr>
            <a:r>
              <a:rPr lang="en-US" dirty="0" smtClean="0">
                <a:latin typeface="Arial" panose="020B0604020202020204" pitchFamily="34" charset="0"/>
                <a:cs typeface="Arial" panose="020B0604020202020204" pitchFamily="34" charset="0"/>
              </a:rPr>
              <a:t>1. Go </a:t>
            </a:r>
            <a:r>
              <a:rPr lang="en-US" dirty="0" smtClean="0">
                <a:latin typeface="Arial" panose="020B0604020202020204" pitchFamily="34" charset="0"/>
                <a:cs typeface="Arial" panose="020B0604020202020204" pitchFamily="34" charset="0"/>
              </a:rPr>
              <a:t>to </a:t>
            </a:r>
            <a:r>
              <a:rPr lang="en-US" dirty="0" smtClean="0">
                <a:solidFill>
                  <a:srgbClr val="465E9C"/>
                </a:solidFill>
                <a:latin typeface="Arial" panose="020B0604020202020204" pitchFamily="34" charset="0"/>
                <a:cs typeface="Arial" panose="020B0604020202020204" pitchFamily="34" charset="0"/>
              </a:rPr>
              <a:t>www.iowaperb.everyonecounts.com</a:t>
            </a:r>
            <a:r>
              <a:rPr lang="en-US"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457200" indent="-457200">
              <a:buAutoNum type="arabicPeriod"/>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2. Be prepared to provide your birth date (MM/DD/YYYY) and the last four digits of your Social Security number</a:t>
            </a:r>
            <a:r>
              <a:rPr lang="en-US" dirty="0" smtClean="0">
                <a:latin typeface="Arial" panose="020B0604020202020204" pitchFamily="34" charset="0"/>
                <a:cs typeface="Arial" panose="020B0604020202020204" pitchFamily="34" charset="0"/>
              </a:rPr>
              <a:t>.</a:t>
            </a:r>
          </a:p>
          <a:p>
            <a:pPr marL="0" indent="0">
              <a:buNone/>
            </a:pP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3. Follow the instructions provided to </a:t>
            </a:r>
            <a:r>
              <a:rPr lang="en-US" dirty="0" smtClean="0">
                <a:latin typeface="Arial" panose="020B0604020202020204" pitchFamily="34" charset="0"/>
                <a:cs typeface="Arial" panose="020B0604020202020204" pitchFamily="34" charset="0"/>
              </a:rPr>
              <a:t>you. </a:t>
            </a: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4. You will be asked, “Do you want </a:t>
            </a:r>
            <a:r>
              <a:rPr lang="en-US" dirty="0" smtClean="0">
                <a:latin typeface="Arial" panose="020B0604020202020204" pitchFamily="34" charset="0"/>
                <a:cs typeface="Arial" panose="020B0604020202020204" pitchFamily="34" charset="0"/>
              </a:rPr>
              <a:t>[Employee Organization] to </a:t>
            </a:r>
            <a:r>
              <a:rPr lang="en-US" dirty="0">
                <a:latin typeface="Arial" panose="020B0604020202020204" pitchFamily="34" charset="0"/>
                <a:cs typeface="Arial" panose="020B0604020202020204" pitchFamily="34" charset="0"/>
              </a:rPr>
              <a:t>be retained and recertified and continue to be your exclusive bargaining representative? </a:t>
            </a:r>
            <a:r>
              <a:rPr lang="en-US" dirty="0" smtClean="0">
                <a:latin typeface="Arial" panose="020B0604020202020204" pitchFamily="34" charset="0"/>
                <a:cs typeface="Arial" panose="020B0604020202020204" pitchFamily="34" charset="0"/>
              </a:rPr>
              <a:t>  Select either:</a:t>
            </a:r>
          </a:p>
          <a:p>
            <a:pPr marL="460375" indent="-230188">
              <a:buFont typeface="Wingdings" panose="05000000000000000000" pitchFamily="2" charset="2"/>
              <a:buChar char="ü"/>
            </a:pP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Yes, I want </a:t>
            </a:r>
            <a:r>
              <a:rPr lang="en-US" dirty="0" smtClean="0">
                <a:latin typeface="Arial" panose="020B0604020202020204" pitchFamily="34" charset="0"/>
                <a:cs typeface="Arial" panose="020B0604020202020204" pitchFamily="34" charset="0"/>
              </a:rPr>
              <a:t>[Employee Organization] </a:t>
            </a:r>
            <a:r>
              <a:rPr lang="en-US" dirty="0">
                <a:latin typeface="Arial" panose="020B0604020202020204" pitchFamily="34" charset="0"/>
                <a:cs typeface="Arial" panose="020B0604020202020204" pitchFamily="34" charset="0"/>
              </a:rPr>
              <a:t>to continue to represent me.” </a:t>
            </a:r>
            <a:endParaRPr lang="en-US" dirty="0" smtClean="0">
              <a:latin typeface="Arial" panose="020B0604020202020204" pitchFamily="34" charset="0"/>
              <a:cs typeface="Arial" panose="020B0604020202020204" pitchFamily="34" charset="0"/>
            </a:endParaRPr>
          </a:p>
          <a:p>
            <a:pPr marL="460375" indent="-230188">
              <a:buFont typeface="Wingdings" panose="05000000000000000000" pitchFamily="2" charset="2"/>
              <a:buChar char="ü"/>
            </a:pP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No, I do not want </a:t>
            </a:r>
            <a:r>
              <a:rPr lang="en-US" dirty="0" smtClean="0">
                <a:latin typeface="Arial" panose="020B0604020202020204" pitchFamily="34" charset="0"/>
                <a:cs typeface="Arial" panose="020B0604020202020204" pitchFamily="34" charset="0"/>
              </a:rPr>
              <a:t>[Employee Organization] to </a:t>
            </a:r>
            <a:r>
              <a:rPr lang="en-US" dirty="0">
                <a:latin typeface="Arial" panose="020B0604020202020204" pitchFamily="34" charset="0"/>
                <a:cs typeface="Arial" panose="020B0604020202020204" pitchFamily="34" charset="0"/>
              </a:rPr>
              <a:t>continue to represent me.” </a:t>
            </a:r>
            <a:endParaRPr lang="en-US" dirty="0" smtClean="0">
              <a:latin typeface="Arial" panose="020B0604020202020204" pitchFamily="34" charset="0"/>
              <a:cs typeface="Arial" panose="020B0604020202020204" pitchFamily="34" charset="0"/>
            </a:endParaRPr>
          </a:p>
          <a:p>
            <a:pPr marL="460375" indent="-230188">
              <a:buFont typeface="Wingdings" panose="05000000000000000000" pitchFamily="2" charset="2"/>
              <a:buChar char="ü"/>
            </a:pP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After you vote “yes” or “no,” you will be asked to confirm your choice for your vote to be counted. You MUST CONFIRM your choice for your vote to be counted. </a:t>
            </a:r>
          </a:p>
          <a:p>
            <a:endParaRPr lang="en-US" dirty="0"/>
          </a:p>
        </p:txBody>
      </p:sp>
      <p:sp>
        <p:nvSpPr>
          <p:cNvPr id="4" name="Slide Number Placeholder 3"/>
          <p:cNvSpPr>
            <a:spLocks noGrp="1"/>
          </p:cNvSpPr>
          <p:nvPr>
            <p:ph type="sldNum" sz="quarter" idx="12"/>
          </p:nvPr>
        </p:nvSpPr>
        <p:spPr/>
        <p:txBody>
          <a:bodyPr/>
          <a:lstStyle/>
          <a:p>
            <a:fld id="{136F4B0A-DD6B-4B4A-9F64-FFEA1AB73D26}" type="slidenum">
              <a:rPr lang="en-US" smtClean="0">
                <a:latin typeface="Arial" panose="020B0604020202020204" pitchFamily="34" charset="0"/>
                <a:cs typeface="Arial" panose="020B0604020202020204" pitchFamily="34" charset="0"/>
              </a:rPr>
              <a:t>17</a:t>
            </a:fld>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410200"/>
            <a:ext cx="6541990" cy="711449"/>
          </a:xfrm>
          <a:prstGeom prst="rect">
            <a:avLst/>
          </a:prstGeom>
        </p:spPr>
      </p:pic>
      <p:pic>
        <p:nvPicPr>
          <p:cNvPr id="15362" name="Picture 2" descr="C:\Users\MCormac\AppData\Local\Microsoft\Windows\Temporary Internet Files\Content.IE5\8YBGPWNQ\internet-nicaragu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5116926"/>
            <a:ext cx="23622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0324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Who do I ask?</a:t>
            </a: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a:xfrm>
            <a:off x="1219200" y="1828800"/>
            <a:ext cx="3048001" cy="2209800"/>
          </a:xfrm>
        </p:spPr>
        <p:txBody>
          <a:bodyPr>
            <a:noAutofit/>
          </a:bodyPr>
          <a:lstStyle/>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algn="l"/>
            <a:r>
              <a:rPr lang="en-US" sz="2400" dirty="0" smtClean="0">
                <a:latin typeface="Arial" panose="020B0604020202020204" pitchFamily="34" charset="0"/>
                <a:cs typeface="Arial" panose="020B0604020202020204" pitchFamily="34" charset="0"/>
              </a:rPr>
              <a:t>If voter experiences any problems with the voting system or need special assistance in voting</a:t>
            </a:r>
            <a:endParaRPr lang="en-US" sz="24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3"/>
          </p:nvPr>
        </p:nvSpPr>
        <p:spPr>
          <a:xfrm>
            <a:off x="4633420" y="1752600"/>
            <a:ext cx="3367579" cy="2209800"/>
          </a:xfrm>
        </p:spPr>
        <p:txBody>
          <a:bodyPr>
            <a:noAutofit/>
          </a:bodyPr>
          <a:lstStyle/>
          <a:p>
            <a:pPr algn="l"/>
            <a:r>
              <a:rPr lang="en-US" sz="2400" dirty="0" smtClean="0">
                <a:latin typeface="Arial" panose="020B0604020202020204" pitchFamily="34" charset="0"/>
                <a:cs typeface="Arial" panose="020B0604020202020204" pitchFamily="34" charset="0"/>
              </a:rPr>
              <a:t>Who </a:t>
            </a:r>
            <a:r>
              <a:rPr lang="en-US" sz="2400" dirty="0">
                <a:latin typeface="Arial" panose="020B0604020202020204" pitchFamily="34" charset="0"/>
                <a:cs typeface="Arial" panose="020B0604020202020204" pitchFamily="34" charset="0"/>
              </a:rPr>
              <a:t>is eligible to vote, has process questions or gets a prompt saying they have vo</a:t>
            </a:r>
            <a:r>
              <a:rPr lang="en-US" sz="2400" dirty="0" smtClean="0">
                <a:latin typeface="Arial" panose="020B0604020202020204" pitchFamily="34" charset="0"/>
                <a:cs typeface="Arial" panose="020B0604020202020204" pitchFamily="34" charset="0"/>
              </a:rPr>
              <a:t>ted and have not voted</a:t>
            </a:r>
            <a:endParaRPr lang="en-US" sz="2400" dirty="0">
              <a:latin typeface="Arial" panose="020B0604020202020204" pitchFamily="34" charset="0"/>
              <a:cs typeface="Arial" panose="020B0604020202020204" pitchFamily="34" charset="0"/>
            </a:endParaRPr>
          </a:p>
        </p:txBody>
      </p:sp>
      <p:sp>
        <p:nvSpPr>
          <p:cNvPr id="7" name="Content Placeholder 6"/>
          <p:cNvSpPr>
            <a:spLocks noGrp="1"/>
          </p:cNvSpPr>
          <p:nvPr>
            <p:ph sz="quarter" idx="13"/>
          </p:nvPr>
        </p:nvSpPr>
        <p:spPr>
          <a:xfrm>
            <a:off x="1143000" y="4125335"/>
            <a:ext cx="3304032" cy="1295400"/>
          </a:xfrm>
        </p:spPr>
        <p:txBody>
          <a:bodyPr>
            <a:normAutofit lnSpcReduction="10000"/>
          </a:bodyPr>
          <a:lstStyle/>
          <a:p>
            <a:pPr marL="0" indent="0">
              <a:buNone/>
            </a:pPr>
            <a:endParaRPr lang="en-US" b="1" i="1" dirty="0" smtClean="0">
              <a:latin typeface="Arial" panose="020B0604020202020204" pitchFamily="34" charset="0"/>
              <a:cs typeface="Arial" panose="020B0604020202020204" pitchFamily="34" charset="0"/>
            </a:endParaRPr>
          </a:p>
          <a:p>
            <a:pPr marL="0" indent="0">
              <a:buNone/>
            </a:pPr>
            <a:endParaRPr lang="en-US" b="1" i="1" dirty="0" smtClean="0">
              <a:latin typeface="Arial" panose="020B0604020202020204" pitchFamily="34" charset="0"/>
              <a:cs typeface="Arial" panose="020B0604020202020204" pitchFamily="34" charset="0"/>
            </a:endParaRPr>
          </a:p>
          <a:p>
            <a:pPr marL="0" indent="0">
              <a:buNone/>
            </a:pPr>
            <a:r>
              <a:rPr lang="en-US" b="1" i="1" dirty="0" smtClean="0">
                <a:latin typeface="Arial" panose="020B0604020202020204" pitchFamily="34" charset="0"/>
                <a:cs typeface="Arial" panose="020B0604020202020204" pitchFamily="34" charset="0"/>
              </a:rPr>
              <a:t>Everyone Counts</a:t>
            </a:r>
            <a:endParaRPr lang="en-US" b="1" i="1" dirty="0">
              <a:latin typeface="Arial" panose="020B0604020202020204" pitchFamily="34" charset="0"/>
              <a:cs typeface="Arial" panose="020B0604020202020204" pitchFamily="34" charset="0"/>
            </a:endParaRPr>
          </a:p>
        </p:txBody>
      </p:sp>
      <p:sp>
        <p:nvSpPr>
          <p:cNvPr id="10" name="Content Placeholder 9"/>
          <p:cNvSpPr>
            <a:spLocks noGrp="1"/>
          </p:cNvSpPr>
          <p:nvPr>
            <p:ph sz="quarter" idx="14"/>
          </p:nvPr>
        </p:nvSpPr>
        <p:spPr>
          <a:xfrm>
            <a:off x="4572000" y="4038600"/>
            <a:ext cx="3508249" cy="1447800"/>
          </a:xfrm>
        </p:spPr>
        <p:txBody>
          <a:bodyPr>
            <a:normAutofit fontScale="92500" lnSpcReduction="10000"/>
          </a:bodyPr>
          <a:lstStyle/>
          <a:p>
            <a:pPr marL="0" indent="0" algn="ctr">
              <a:buNone/>
            </a:pPr>
            <a:endParaRPr lang="en-US" b="1" i="1" dirty="0" smtClean="0">
              <a:latin typeface="Arial" panose="020B0604020202020204" pitchFamily="34" charset="0"/>
              <a:cs typeface="Arial" panose="020B0604020202020204" pitchFamily="34" charset="0"/>
            </a:endParaRPr>
          </a:p>
          <a:p>
            <a:pPr marL="0" indent="0" algn="ctr">
              <a:buNone/>
            </a:pPr>
            <a:endParaRPr lang="en-US" b="1" i="1" dirty="0">
              <a:latin typeface="Arial" panose="020B0604020202020204" pitchFamily="34" charset="0"/>
              <a:cs typeface="Arial" panose="020B0604020202020204" pitchFamily="34" charset="0"/>
            </a:endParaRPr>
          </a:p>
          <a:p>
            <a:pPr marL="0" indent="0" algn="ctr">
              <a:buNone/>
            </a:pPr>
            <a:r>
              <a:rPr lang="en-US" b="1" i="1" dirty="0" smtClean="0">
                <a:latin typeface="Arial" panose="020B0604020202020204" pitchFamily="34" charset="0"/>
                <a:cs typeface="Arial" panose="020B0604020202020204" pitchFamily="34" charset="0"/>
              </a:rPr>
              <a:t>Public Employment     Relations Board</a:t>
            </a:r>
            <a:endParaRPr lang="en-US" b="1" i="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562600"/>
            <a:ext cx="6541990" cy="711449"/>
          </a:xfrm>
          <a:prstGeom prst="rect">
            <a:avLst/>
          </a:prstGeom>
        </p:spPr>
      </p:pic>
      <p:sp>
        <p:nvSpPr>
          <p:cNvPr id="2" name="Slide Number Placeholder 1"/>
          <p:cNvSpPr>
            <a:spLocks noGrp="1"/>
          </p:cNvSpPr>
          <p:nvPr>
            <p:ph type="sldNum" sz="quarter" idx="12"/>
          </p:nvPr>
        </p:nvSpPr>
        <p:spPr/>
        <p:txBody>
          <a:bodyPr/>
          <a:lstStyle/>
          <a:p>
            <a:pPr algn="ctr"/>
            <a:fld id="{136F4B0A-DD6B-4B4A-9F64-FFEA1AB73D26}" type="slidenum">
              <a:rPr lang="en-US" i="1" smtClean="0">
                <a:latin typeface="Arial" panose="020B0604020202020204" pitchFamily="34" charset="0"/>
                <a:cs typeface="Arial" panose="020B0604020202020204" pitchFamily="34" charset="0"/>
              </a:rPr>
              <a:pPr algn="ctr"/>
              <a:t>18</a:t>
            </a:fld>
            <a:endParaRPr lang="en-US" i="1" dirty="0">
              <a:latin typeface="Arial" panose="020B0604020202020204" pitchFamily="34" charset="0"/>
              <a:cs typeface="Arial" panose="020B0604020202020204" pitchFamily="34" charset="0"/>
            </a:endParaRPr>
          </a:p>
        </p:txBody>
      </p:sp>
      <p:sp>
        <p:nvSpPr>
          <p:cNvPr id="8" name="Down Arrow 7"/>
          <p:cNvSpPr/>
          <p:nvPr/>
        </p:nvSpPr>
        <p:spPr>
          <a:xfrm>
            <a:off x="5800805" y="4038600"/>
            <a:ext cx="609600" cy="7178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114800"/>
            <a:ext cx="665163"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8469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0"/>
            <a:ext cx="7220588" cy="1202485"/>
          </a:xfrm>
        </p:spPr>
        <p:txBody>
          <a:bodyPr>
            <a:noAutofit/>
          </a:bodyPr>
          <a:lstStyle/>
          <a:p>
            <a:pPr algn="l"/>
            <a:r>
              <a:rPr lang="en-US" sz="3600" dirty="0"/>
              <a:t>	</a:t>
            </a:r>
            <a:r>
              <a:rPr lang="en-US" sz="3600" dirty="0" smtClean="0"/>
              <a:t/>
            </a:r>
            <a:br>
              <a:rPr lang="en-US" sz="3600" dirty="0" smtClean="0"/>
            </a:br>
            <a:r>
              <a:rPr lang="en-US" sz="3600" dirty="0" smtClean="0"/>
              <a:t/>
            </a:r>
            <a:br>
              <a:rPr lang="en-US" sz="3600" dirty="0" smtClean="0"/>
            </a:br>
            <a:r>
              <a:rPr lang="en-US" sz="3600" dirty="0" smtClean="0">
                <a:latin typeface="Arial" panose="020B0604020202020204" pitchFamily="34" charset="0"/>
                <a:cs typeface="Arial" panose="020B0604020202020204" pitchFamily="34" charset="0"/>
              </a:rPr>
              <a:t>PERB can disclose who is eligible to vote.  However, PERB </a:t>
            </a:r>
            <a:r>
              <a:rPr lang="en-US" sz="3600" dirty="0" smtClean="0">
                <a:solidFill>
                  <a:schemeClr val="tx2"/>
                </a:solidFill>
                <a:latin typeface="Arial" panose="020B0604020202020204" pitchFamily="34" charset="0"/>
                <a:cs typeface="Arial" panose="020B0604020202020204" pitchFamily="34" charset="0"/>
              </a:rPr>
              <a:t>cannot </a:t>
            </a:r>
            <a:r>
              <a:rPr lang="en-US" sz="3600" dirty="0" smtClean="0">
                <a:latin typeface="Arial" panose="020B0604020202020204" pitchFamily="34" charset="0"/>
                <a:cs typeface="Arial" panose="020B0604020202020204" pitchFamily="34" charset="0"/>
              </a:rPr>
              <a:t>disclose if an individual voter has voted and must keep that information confidential.</a:t>
            </a:r>
            <a:br>
              <a:rPr lang="en-US" sz="3600" dirty="0" smtClean="0">
                <a:latin typeface="Arial" panose="020B0604020202020204" pitchFamily="34" charset="0"/>
                <a:cs typeface="Arial" panose="020B0604020202020204" pitchFamily="34" charset="0"/>
              </a:rPr>
            </a:br>
            <a:r>
              <a:rPr lang="en-US" sz="3600" dirty="0"/>
              <a:t/>
            </a:r>
            <a:br>
              <a:rPr lang="en-US" sz="3600" dirty="0"/>
            </a:b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562600"/>
            <a:ext cx="6541990" cy="711449"/>
          </a:xfrm>
          <a:prstGeom prst="rect">
            <a:avLst/>
          </a:prstGeom>
        </p:spPr>
      </p:pic>
      <p:sp>
        <p:nvSpPr>
          <p:cNvPr id="3" name="Slide Number Placeholder 2"/>
          <p:cNvSpPr>
            <a:spLocks noGrp="1"/>
          </p:cNvSpPr>
          <p:nvPr>
            <p:ph type="sldNum" sz="quarter" idx="12"/>
          </p:nvPr>
        </p:nvSpPr>
        <p:spPr/>
        <p:txBody>
          <a:bodyPr/>
          <a:lstStyle/>
          <a:p>
            <a:pPr algn="ctr"/>
            <a:fld id="{136F4B0A-DD6B-4B4A-9F64-FFEA1AB73D26}" type="slidenum">
              <a:rPr lang="en-US" i="1" smtClean="0">
                <a:latin typeface="Arial" panose="020B0604020202020204" pitchFamily="34" charset="0"/>
                <a:cs typeface="Arial" panose="020B0604020202020204" pitchFamily="34" charset="0"/>
              </a:rPr>
              <a:pPr algn="ctr"/>
              <a:t>19</a:t>
            </a:fld>
            <a:endParaRPr lang="en-US" i="1" dirty="0">
              <a:latin typeface="Arial" panose="020B0604020202020204" pitchFamily="34" charset="0"/>
              <a:cs typeface="Arial" panose="020B0604020202020204" pitchFamily="34" charset="0"/>
            </a:endParaRPr>
          </a:p>
        </p:txBody>
      </p:sp>
      <p:pic>
        <p:nvPicPr>
          <p:cNvPr id="16386" name="Picture 2" descr="C:\Users\MCormac\AppData\Local\Microsoft\Windows\Temporary Internet Files\Content.IE5\1UL40KDE\4758428372_7a0e68cca0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191000"/>
            <a:ext cx="4371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525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90604"/>
            <a:ext cx="6705600" cy="2057400"/>
          </a:xfrm>
        </p:spPr>
        <p:txBody>
          <a:bodyPr>
            <a:normAutofit fontScale="90000"/>
          </a:bodyPr>
          <a:lstStyle/>
          <a:p>
            <a:r>
              <a:rPr lang="en-US" dirty="0" smtClean="0">
                <a:latin typeface="Arial" panose="020B0604020202020204" pitchFamily="34" charset="0"/>
                <a:cs typeface="Arial" panose="020B0604020202020204" pitchFamily="34" charset="0"/>
              </a:rPr>
              <a:t>Retention and Recertification Elections – New Elections resulting from H.F. 291</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600200" y="3479924"/>
            <a:ext cx="6781800" cy="2286000"/>
          </a:xfrm>
        </p:spPr>
        <p:txBody>
          <a:bodyPr>
            <a:normAutofit fontScale="92500" lnSpcReduction="10000"/>
          </a:bodyPr>
          <a:lstStyle/>
          <a:p>
            <a:pPr algn="l"/>
            <a:r>
              <a:rPr lang="en-US" sz="3200" i="1" dirty="0" smtClean="0">
                <a:solidFill>
                  <a:schemeClr val="tx1"/>
                </a:solidFill>
                <a:latin typeface="Arial" panose="020B0604020202020204" pitchFamily="34" charset="0"/>
                <a:cs typeface="Arial" panose="020B0604020202020204" pitchFamily="34" charset="0"/>
              </a:rPr>
              <a:t>Employees (eligible voters) in represented bargaining units will vote to KEEP (retain) or REMOVE (decertify) their current certified bargaining representative.</a:t>
            </a:r>
            <a:endParaRPr lang="en-US" sz="3200" i="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lgn="ctr"/>
            <a:fld id="{136F4B0A-DD6B-4B4A-9F64-FFEA1AB73D26}" type="slidenum">
              <a:rPr lang="en-US" i="1" smtClean="0">
                <a:latin typeface="Arial" panose="020B0604020202020204" pitchFamily="34" charset="0"/>
                <a:cs typeface="Arial" panose="020B0604020202020204" pitchFamily="34" charset="0"/>
              </a:rPr>
              <a:pPr algn="ctr"/>
              <a:t>2</a:t>
            </a:fld>
            <a:endParaRPr lang="en-US" i="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064" y="5562600"/>
            <a:ext cx="6541990" cy="711449"/>
          </a:xfrm>
          <a:prstGeom prst="rect">
            <a:avLst/>
          </a:prstGeom>
        </p:spPr>
      </p:pic>
      <p:pic>
        <p:nvPicPr>
          <p:cNvPr id="2050" name="Picture 2" descr="C:\Users\MCormac\AppData\Local\Microsoft\Windows\Temporary Internet Files\Content.IE5\TLFZ0YD9\snohomish-county-mill-creek-2015-elections_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362200"/>
            <a:ext cx="3615654" cy="106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03439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7010400" cy="1431085"/>
          </a:xfrm>
        </p:spPr>
        <p:txBody>
          <a:bodyPr>
            <a:noAutofit/>
          </a:bodyPr>
          <a:lstStyle/>
          <a:p>
            <a:r>
              <a:rPr lang="en-US" sz="3200" dirty="0" smtClean="0">
                <a:latin typeface="Arial" panose="020B0604020202020204" pitchFamily="34" charset="0"/>
                <a:cs typeface="Arial" panose="020B0604020202020204" pitchFamily="34" charset="0"/>
              </a:rPr>
              <a:t>Election results</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PERB will e-file “tally of ballots” &amp; post on website</a:t>
            </a:r>
            <a:endParaRPr lang="en-US" sz="32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066800" y="2362200"/>
            <a:ext cx="3168121" cy="3733800"/>
          </a:xfrm>
        </p:spPr>
        <p:txBody>
          <a:bodyPr>
            <a:normAutofit/>
          </a:bodyPr>
          <a:lstStyle/>
          <a:p>
            <a:r>
              <a:rPr lang="en-US" sz="2200" b="0" dirty="0" smtClean="0">
                <a:latin typeface="Arial" panose="020B0604020202020204" pitchFamily="34" charset="0"/>
                <a:cs typeface="Arial" panose="020B0604020202020204" pitchFamily="34" charset="0"/>
              </a:rPr>
              <a:t>If the majority of the bargaining unit employees VOTE YES, </a:t>
            </a:r>
            <a:r>
              <a:rPr lang="en-US" sz="2200" b="0" dirty="0" smtClean="0">
                <a:solidFill>
                  <a:schemeClr val="tx1"/>
                </a:solidFill>
                <a:latin typeface="Arial" panose="020B0604020202020204" pitchFamily="34" charset="0"/>
                <a:cs typeface="Arial" panose="020B0604020202020204" pitchFamily="34" charset="0"/>
              </a:rPr>
              <a:t>the collective bargaining agreement remains intact and the certified representative continues to represent the employees in the unit.</a:t>
            </a:r>
            <a:endParaRPr lang="en-US" sz="2200" b="0" dirty="0">
              <a:solidFill>
                <a:schemeClr val="tx1"/>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4495800" y="2590800"/>
            <a:ext cx="3886200" cy="3352800"/>
          </a:xfrm>
        </p:spPr>
        <p:txBody>
          <a:bodyPr>
            <a:noAutofit/>
          </a:bodyPr>
          <a:lstStyle/>
          <a:p>
            <a:r>
              <a:rPr lang="en-US" sz="2200" b="0" dirty="0" smtClean="0">
                <a:latin typeface="Arial" panose="020B0604020202020204" pitchFamily="34" charset="0"/>
                <a:cs typeface="Arial" panose="020B0604020202020204" pitchFamily="34" charset="0"/>
              </a:rPr>
              <a:t>If a tie or the majority of the employees in the unit DO NOT VOTE YES </a:t>
            </a:r>
            <a:r>
              <a:rPr lang="en-US" sz="2200" b="0" dirty="0" smtClean="0">
                <a:solidFill>
                  <a:schemeClr val="tx1"/>
                </a:solidFill>
                <a:latin typeface="Arial" panose="020B0604020202020204" pitchFamily="34" charset="0"/>
                <a:cs typeface="Arial" panose="020B0604020202020204" pitchFamily="34" charset="0"/>
              </a:rPr>
              <a:t>(no and nonvotes are majority) PERB will issue and order of decertification immediately after the objection period to the election has run and the certified representative no longer represents the unit.</a:t>
            </a:r>
            <a:endParaRPr lang="en-US" sz="2200" b="0" dirty="0">
              <a:solidFill>
                <a:schemeClr val="tx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lgn="ctr"/>
            <a:fld id="{136F4B0A-DD6B-4B4A-9F64-FFEA1AB73D26}" type="slidenum">
              <a:rPr lang="en-US" i="1" smtClean="0">
                <a:latin typeface="Arial" panose="020B0604020202020204" pitchFamily="34" charset="0"/>
                <a:cs typeface="Arial" panose="020B0604020202020204" pitchFamily="34" charset="0"/>
              </a:rPr>
              <a:pPr algn="ctr"/>
              <a:t>20</a:t>
            </a:fld>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211073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6965245" cy="1202485"/>
          </a:xfrm>
        </p:spPr>
        <p:txBody>
          <a:bodyPr>
            <a:normAutofit fontScale="90000"/>
          </a:bodyPr>
          <a:lstStyle/>
          <a:p>
            <a:r>
              <a:rPr lang="en-US" dirty="0" smtClean="0">
                <a:latin typeface="Arial" panose="020B0604020202020204" pitchFamily="34" charset="0"/>
                <a:cs typeface="Arial" panose="020B0604020202020204" pitchFamily="34" charset="0"/>
              </a:rPr>
              <a:t>Objectionable Conduct During Election Campaign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Either party can object to the conduct of the election within 10 days of the filing of the ballots (same as before)</a:t>
            </a:r>
          </a:p>
          <a:p>
            <a:r>
              <a:rPr lang="en-US" dirty="0" smtClean="0">
                <a:latin typeface="Arial" panose="020B0604020202020204" pitchFamily="34" charset="0"/>
                <a:cs typeface="Arial" panose="020B0604020202020204" pitchFamily="34" charset="0"/>
              </a:rPr>
              <a:t>PERB can invalidate an election if</a:t>
            </a:r>
          </a:p>
          <a:p>
            <a:pPr marL="822960" lvl="1" indent="-457200">
              <a:buAutoNum type="arabicParenR"/>
            </a:pPr>
            <a:r>
              <a:rPr lang="en-US" dirty="0" smtClean="0">
                <a:latin typeface="Arial" panose="020B0604020202020204" pitchFamily="34" charset="0"/>
                <a:cs typeface="Arial" panose="020B0604020202020204" pitchFamily="34" charset="0"/>
              </a:rPr>
              <a:t>Objectionable activity took place during the election; </a:t>
            </a:r>
            <a:r>
              <a:rPr lang="en-US" u="sng" dirty="0" smtClean="0">
                <a:solidFill>
                  <a:schemeClr val="tx2"/>
                </a:solidFill>
                <a:latin typeface="Arial" panose="020B0604020202020204" pitchFamily="34" charset="0"/>
                <a:cs typeface="Arial" panose="020B0604020202020204" pitchFamily="34" charset="0"/>
              </a:rPr>
              <a:t>AND</a:t>
            </a:r>
            <a:endParaRPr lang="en-US" dirty="0" smtClean="0">
              <a:solidFill>
                <a:schemeClr val="tx2"/>
              </a:solidFill>
              <a:latin typeface="Arial" panose="020B0604020202020204" pitchFamily="34" charset="0"/>
              <a:cs typeface="Arial" panose="020B0604020202020204" pitchFamily="34" charset="0"/>
            </a:endParaRPr>
          </a:p>
          <a:p>
            <a:pPr marL="822960" lvl="1" indent="-457200">
              <a:buAutoNum type="arabicParenR"/>
            </a:pPr>
            <a:r>
              <a:rPr lang="en-US" dirty="0" smtClean="0">
                <a:latin typeface="Arial" panose="020B0604020202020204" pitchFamily="34" charset="0"/>
                <a:cs typeface="Arial" panose="020B0604020202020204" pitchFamily="34" charset="0"/>
              </a:rPr>
              <a:t>it could have affected the results of the election</a:t>
            </a:r>
          </a:p>
        </p:txBody>
      </p:sp>
      <p:sp>
        <p:nvSpPr>
          <p:cNvPr id="4" name="Text Placeholder 2"/>
          <p:cNvSpPr txBox="1">
            <a:spLocks/>
          </p:cNvSpPr>
          <p:nvPr/>
        </p:nvSpPr>
        <p:spPr>
          <a:xfrm>
            <a:off x="1371600" y="5105400"/>
            <a:ext cx="7162800" cy="1080911"/>
          </a:xfrm>
          <a:prstGeom prst="rect">
            <a:avLst/>
          </a:prstGeom>
        </p:spPr>
        <p:txBody>
          <a:bodyPr vert="horz" lIns="91440" tIns="45720" rIns="91440" bIns="45720" rtlCol="0" anchor="t">
            <a:normAutofit fontScale="62500" lnSpcReduction="2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endParaRPr lang="en-US" sz="3600" b="1" i="1" dirty="0" smtClean="0"/>
          </a:p>
          <a:p>
            <a:pPr marL="0" indent="0">
              <a:buNone/>
            </a:pPr>
            <a:r>
              <a:rPr lang="en-US" sz="3600" i="1" dirty="0" smtClean="0">
                <a:latin typeface="Arial" panose="020B0604020202020204" pitchFamily="34" charset="0"/>
                <a:cs typeface="Arial" panose="020B0604020202020204" pitchFamily="34" charset="0"/>
              </a:rPr>
              <a:t>This is the same objection process as in PERB’s previous rules and has not been changed.</a:t>
            </a:r>
          </a:p>
          <a:p>
            <a:endParaRPr lang="en-US" sz="3600" i="1" dirty="0"/>
          </a:p>
        </p:txBody>
      </p:sp>
      <p:sp>
        <p:nvSpPr>
          <p:cNvPr id="5" name="Slide Number Placeholder 4"/>
          <p:cNvSpPr>
            <a:spLocks noGrp="1"/>
          </p:cNvSpPr>
          <p:nvPr>
            <p:ph type="sldNum" sz="quarter" idx="12"/>
          </p:nvPr>
        </p:nvSpPr>
        <p:spPr/>
        <p:txBody>
          <a:bodyPr/>
          <a:lstStyle/>
          <a:p>
            <a:pPr algn="ctr"/>
            <a:fld id="{136F4B0A-DD6B-4B4A-9F64-FFEA1AB73D26}" type="slidenum">
              <a:rPr lang="en-US" i="1" smtClean="0">
                <a:latin typeface="Arial" panose="020B0604020202020204" pitchFamily="34" charset="0"/>
                <a:cs typeface="Arial" panose="020B0604020202020204" pitchFamily="34" charset="0"/>
              </a:rPr>
              <a:pPr algn="ctr"/>
              <a:t>21</a:t>
            </a:fld>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006477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43000"/>
            <a:ext cx="6705600" cy="1226820"/>
          </a:xfrm>
        </p:spPr>
        <p:txBody>
          <a:bodyPr>
            <a:normAutofit fontScale="90000"/>
          </a:bodyPr>
          <a:lstStyle/>
          <a:p>
            <a:r>
              <a:rPr lang="en-US" dirty="0" smtClean="0">
                <a:latin typeface="Arial" panose="020B0604020202020204" pitchFamily="34" charset="0"/>
                <a:cs typeface="Arial" panose="020B0604020202020204" pitchFamily="34" charset="0"/>
              </a:rPr>
              <a:t>What could invalidate an election?</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219200" y="2362200"/>
            <a:ext cx="6705600" cy="3276600"/>
          </a:xfrm>
        </p:spPr>
        <p:txBody>
          <a:bodyPr/>
          <a:lstStyle/>
          <a:p>
            <a:pPr marL="342900" indent="-342900" algn="l">
              <a:buFont typeface="Brush Script MT" panose="03060802040406070304" pitchFamily="66" charset="0"/>
              <a:buChar char="O"/>
            </a:pPr>
            <a:r>
              <a:rPr lang="en-US" dirty="0" smtClean="0">
                <a:latin typeface="Arial" panose="020B0604020202020204" pitchFamily="34" charset="0"/>
                <a:cs typeface="Arial" panose="020B0604020202020204" pitchFamily="34" charset="0"/>
              </a:rPr>
              <a:t>Misuse of PERB documents, </a:t>
            </a:r>
            <a:r>
              <a:rPr lang="en-US" dirty="0" smtClean="0">
                <a:solidFill>
                  <a:schemeClr val="tx1"/>
                </a:solidFill>
                <a:latin typeface="Arial" panose="020B0604020202020204" pitchFamily="34" charset="0"/>
                <a:cs typeface="Arial" panose="020B0604020202020204" pitchFamily="34" charset="0"/>
              </a:rPr>
              <a:t>including an indication that PERB endorses any particular choice on the ballot</a:t>
            </a:r>
          </a:p>
          <a:p>
            <a:pPr marL="342900" indent="-342900" algn="l">
              <a:buFont typeface="Brush Script MT" panose="03060802040406070304" pitchFamily="66" charset="0"/>
              <a:buChar char="O"/>
            </a:pPr>
            <a:r>
              <a:rPr lang="en-US" dirty="0" smtClean="0">
                <a:latin typeface="Arial" panose="020B0604020202020204" pitchFamily="34" charset="0"/>
                <a:cs typeface="Arial" panose="020B0604020202020204" pitchFamily="34" charset="0"/>
              </a:rPr>
              <a:t>Misstatements of material facts </a:t>
            </a:r>
            <a:r>
              <a:rPr lang="en-US" dirty="0" smtClean="0">
                <a:solidFill>
                  <a:schemeClr val="tx1"/>
                </a:solidFill>
                <a:latin typeface="Arial" panose="020B0604020202020204" pitchFamily="34" charset="0"/>
                <a:cs typeface="Arial" panose="020B0604020202020204" pitchFamily="34" charset="0"/>
              </a:rPr>
              <a:t>by any party to the election or its representative without sufficient time for the adversely affected party to adequately respond</a:t>
            </a:r>
          </a:p>
          <a:p>
            <a:pPr marL="342900" indent="-342900" algn="l">
              <a:buFont typeface="Brush Script MT" panose="03060802040406070304" pitchFamily="66" charset="0"/>
              <a:buChar char="O"/>
            </a:pPr>
            <a:r>
              <a:rPr lang="en-US" dirty="0" smtClean="0">
                <a:latin typeface="Arial" panose="020B0604020202020204" pitchFamily="34" charset="0"/>
                <a:cs typeface="Arial" panose="020B0604020202020204" pitchFamily="34" charset="0"/>
              </a:rPr>
              <a:t>Commission of a prohibited practice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010400" y="5357592"/>
            <a:ext cx="990600" cy="365125"/>
          </a:xfrm>
        </p:spPr>
        <p:txBody>
          <a:bodyPr/>
          <a:lstStyle/>
          <a:p>
            <a:fld id="{136F4B0A-DD6B-4B4A-9F64-FFEA1AB73D26}" type="slidenum">
              <a:rPr lang="en-US" i="1" smtClean="0">
                <a:latin typeface="Arial" panose="020B0604020202020204" pitchFamily="34" charset="0"/>
                <a:cs typeface="Arial" panose="020B0604020202020204" pitchFamily="34" charset="0"/>
              </a:rPr>
              <a:t>22</a:t>
            </a:fld>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596652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What could invalidate an election</a:t>
            </a:r>
            <a:r>
              <a:rPr lang="en-US" dirty="0" smtClean="0">
                <a:latin typeface="Arial" panose="020B0604020202020204" pitchFamily="34" charset="0"/>
                <a:cs typeface="Arial" panose="020B0604020202020204" pitchFamily="34" charset="0"/>
              </a:rPr>
              <a:t>? Cont.,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r>
              <a:rPr lang="en-US" dirty="0">
                <a:solidFill>
                  <a:schemeClr val="tx2"/>
                </a:solidFill>
                <a:latin typeface="Arial" panose="020B0604020202020204" pitchFamily="34" charset="0"/>
                <a:cs typeface="Arial" panose="020B0604020202020204" pitchFamily="34" charset="0"/>
              </a:rPr>
              <a:t>Campaign </a:t>
            </a:r>
            <a:r>
              <a:rPr lang="en-US" dirty="0" smtClean="0">
                <a:solidFill>
                  <a:schemeClr val="tx2"/>
                </a:solidFill>
                <a:latin typeface="Arial" panose="020B0604020202020204" pitchFamily="34" charset="0"/>
                <a:cs typeface="Arial" panose="020B0604020202020204" pitchFamily="34" charset="0"/>
              </a:rPr>
              <a:t>speeches, by </a:t>
            </a:r>
            <a:r>
              <a:rPr lang="en-US" dirty="0" err="1" smtClean="0">
                <a:solidFill>
                  <a:schemeClr val="tx2"/>
                </a:solidFill>
                <a:latin typeface="Arial" panose="020B0604020202020204" pitchFamily="34" charset="0"/>
                <a:cs typeface="Arial" panose="020B0604020202020204" pitchFamily="34" charset="0"/>
              </a:rPr>
              <a:t>mgt</a:t>
            </a:r>
            <a:r>
              <a:rPr lang="en-US" dirty="0" smtClean="0">
                <a:solidFill>
                  <a:schemeClr val="tx2"/>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assembled groups of employees during working hours within the 24-hour period before the election</a:t>
            </a:r>
          </a:p>
          <a:p>
            <a:r>
              <a:rPr lang="en-US" dirty="0">
                <a:solidFill>
                  <a:schemeClr val="tx2"/>
                </a:solidFill>
                <a:latin typeface="Arial" panose="020B0604020202020204" pitchFamily="34" charset="0"/>
                <a:cs typeface="Arial" panose="020B0604020202020204" pitchFamily="34" charset="0"/>
              </a:rPr>
              <a:t>Any polling of employees by a public employer </a:t>
            </a:r>
            <a:r>
              <a:rPr lang="en-US" dirty="0">
                <a:latin typeface="Arial" panose="020B0604020202020204" pitchFamily="34" charset="0"/>
                <a:cs typeface="Arial" panose="020B0604020202020204" pitchFamily="34" charset="0"/>
              </a:rPr>
              <a:t>which relates to the employees’ preference for or against a bargaining representative</a:t>
            </a:r>
          </a:p>
          <a:p>
            <a:r>
              <a:rPr lang="en-US" dirty="0">
                <a:solidFill>
                  <a:schemeClr val="tx2"/>
                </a:solidFill>
                <a:latin typeface="Arial" panose="020B0604020202020204" pitchFamily="34" charset="0"/>
                <a:cs typeface="Arial" panose="020B0604020202020204" pitchFamily="34" charset="0"/>
              </a:rPr>
              <a:t>Any other misconduct </a:t>
            </a:r>
            <a:r>
              <a:rPr lang="en-US" dirty="0">
                <a:latin typeface="Arial" panose="020B0604020202020204" pitchFamily="34" charset="0"/>
                <a:cs typeface="Arial" panose="020B0604020202020204" pitchFamily="34" charset="0"/>
              </a:rPr>
              <a:t>or other circumstance which prevents employees from freely expressing their preferences in the election</a:t>
            </a:r>
          </a:p>
          <a:p>
            <a:endParaRPr lang="en-US" dirty="0"/>
          </a:p>
        </p:txBody>
      </p:sp>
      <p:sp>
        <p:nvSpPr>
          <p:cNvPr id="4" name="Slide Number Placeholder 3"/>
          <p:cNvSpPr>
            <a:spLocks noGrp="1"/>
          </p:cNvSpPr>
          <p:nvPr>
            <p:ph type="sldNum" sz="quarter" idx="12"/>
          </p:nvPr>
        </p:nvSpPr>
        <p:spPr/>
        <p:txBody>
          <a:bodyPr/>
          <a:lstStyle/>
          <a:p>
            <a:pPr algn="ctr"/>
            <a:fld id="{136F4B0A-DD6B-4B4A-9F64-FFEA1AB73D26}" type="slidenum">
              <a:rPr lang="en-US" i="1" smtClean="0">
                <a:latin typeface="Arial" panose="020B0604020202020204" pitchFamily="34" charset="0"/>
                <a:cs typeface="Arial" panose="020B0604020202020204" pitchFamily="34" charset="0"/>
              </a:rPr>
              <a:pPr algn="ctr"/>
              <a:t>23</a:t>
            </a:fld>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94931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965245" cy="858818"/>
          </a:xfrm>
        </p:spPr>
        <p:txBody>
          <a:bodyPr/>
          <a:lstStyle/>
          <a:p>
            <a:r>
              <a:rPr lang="en-US" b="1" u="sng" dirty="0" smtClean="0"/>
              <a:t>www.iowaperb.iowa.gov</a:t>
            </a:r>
            <a:endParaRPr lang="en-US" b="1" u="sng" dirty="0"/>
          </a:p>
        </p:txBody>
      </p:sp>
      <p:sp>
        <p:nvSpPr>
          <p:cNvPr id="4" name="Slide Number Placeholder 3"/>
          <p:cNvSpPr>
            <a:spLocks noGrp="1"/>
          </p:cNvSpPr>
          <p:nvPr>
            <p:ph type="sldNum" sz="quarter" idx="12"/>
          </p:nvPr>
        </p:nvSpPr>
        <p:spPr/>
        <p:txBody>
          <a:bodyPr/>
          <a:lstStyle/>
          <a:p>
            <a:pPr algn="ctr"/>
            <a:fld id="{2638E12F-8DFA-4609-8824-CDA5EC603890}" type="slidenum">
              <a:rPr lang="en-US" i="1" smtClean="0">
                <a:latin typeface="Arial" panose="020B0604020202020204" pitchFamily="34" charset="0"/>
                <a:cs typeface="Arial" panose="020B0604020202020204" pitchFamily="34" charset="0"/>
              </a:rPr>
              <a:pPr algn="ctr"/>
              <a:t>24</a:t>
            </a:fld>
            <a:endParaRPr lang="en-US" i="1" dirty="0">
              <a:latin typeface="Arial" panose="020B0604020202020204" pitchFamily="34" charset="0"/>
              <a:cs typeface="Arial" panose="020B0604020202020204" pitchFamily="34" charset="0"/>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288424" cy="4054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4880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6827838" cy="389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36F4B0A-DD6B-4B4A-9F64-FFEA1AB73D26}" type="slidenum">
              <a:rPr lang="en-US" smtClean="0">
                <a:latin typeface="Arial" panose="020B0604020202020204" pitchFamily="34" charset="0"/>
                <a:cs typeface="Arial" panose="020B0604020202020204" pitchFamily="34" charset="0"/>
              </a:rPr>
              <a:t>25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602027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388" y="1219200"/>
            <a:ext cx="6251223" cy="3124200"/>
          </a:xfrm>
        </p:spPr>
        <p:txBody>
          <a:bodyPr>
            <a:normAutofit/>
          </a:bodyPr>
          <a:lstStyle/>
          <a:p>
            <a:r>
              <a:rPr lang="en-US" dirty="0" smtClean="0">
                <a:latin typeface="Arial" panose="020B0604020202020204" pitchFamily="34" charset="0"/>
                <a:cs typeface="Arial" panose="020B0604020202020204" pitchFamily="34" charset="0"/>
              </a:rPr>
              <a:t>For specific election questions, contact Amber DeSmet at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amber.desmet@iowa.gov</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605" y="5257799"/>
            <a:ext cx="6541990" cy="8932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p:cNvSpPr>
            <a:spLocks noGrp="1"/>
          </p:cNvSpPr>
          <p:nvPr>
            <p:ph type="sldNum" sz="quarter" idx="12"/>
          </p:nvPr>
        </p:nvSpPr>
        <p:spPr/>
        <p:txBody>
          <a:bodyPr/>
          <a:lstStyle/>
          <a:p>
            <a:pPr algn="ctr"/>
            <a:fld id="{136F4B0A-DD6B-4B4A-9F64-FFEA1AB73D26}" type="slidenum">
              <a:rPr lang="en-US" i="1" smtClean="0">
                <a:latin typeface="Arial" panose="020B0604020202020204" pitchFamily="34" charset="0"/>
                <a:cs typeface="Arial" panose="020B0604020202020204" pitchFamily="34" charset="0"/>
              </a:rPr>
              <a:pPr algn="ctr"/>
              <a:t>26</a:t>
            </a:fld>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9446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60000">
            <a:off x="1073345" y="1169686"/>
            <a:ext cx="3064827" cy="776768"/>
          </a:xfrm>
        </p:spPr>
        <p:txBody>
          <a:bodyPr>
            <a:noAutofit/>
          </a:bodyPr>
          <a:lstStyle/>
          <a:p>
            <a:r>
              <a:rPr lang="en-US" sz="3600" dirty="0" smtClean="0">
                <a:latin typeface="Arial" panose="020B0604020202020204" pitchFamily="34" charset="0"/>
                <a:cs typeface="Arial" panose="020B0604020202020204" pitchFamily="34" charset="0"/>
              </a:rPr>
              <a:t>Thank you!</a:t>
            </a:r>
            <a:endParaRPr lang="en-US" sz="3600"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rot="60000">
            <a:off x="4814866" y="790358"/>
            <a:ext cx="3263487" cy="1571805"/>
          </a:xfrm>
        </p:spPr>
        <p:txBody>
          <a:bodyPr>
            <a:normAutofit/>
          </a:bodyPr>
          <a:lstStyle/>
          <a:p>
            <a:pPr marL="0" indent="0">
              <a:buNone/>
            </a:pPr>
            <a:r>
              <a:rPr lang="en-US" sz="3600" b="1" i="1" dirty="0" smtClean="0"/>
              <a:t>Any questions?</a:t>
            </a:r>
            <a:endParaRPr lang="en-US" sz="3600" b="1" i="1" dirty="0"/>
          </a:p>
        </p:txBody>
      </p:sp>
      <p:sp>
        <p:nvSpPr>
          <p:cNvPr id="6" name="Text Placeholder 5"/>
          <p:cNvSpPr>
            <a:spLocks noGrp="1"/>
          </p:cNvSpPr>
          <p:nvPr>
            <p:ph type="body" sz="half" idx="2"/>
          </p:nvPr>
        </p:nvSpPr>
        <p:spPr>
          <a:xfrm rot="-60000">
            <a:off x="1172066" y="2007797"/>
            <a:ext cx="3077221" cy="3357704"/>
          </a:xfrm>
        </p:spPr>
        <p:txBody>
          <a:bodyPr>
            <a:normAutofit fontScale="77500" lnSpcReduction="20000"/>
          </a:bodyPr>
          <a:lstStyle/>
          <a:p>
            <a:r>
              <a:rPr lang="en-US" sz="3500" b="1" dirty="0" smtClean="0"/>
              <a:t>PERB Contact Information-</a:t>
            </a:r>
          </a:p>
          <a:p>
            <a:r>
              <a:rPr lang="en-US" sz="3500" b="1" dirty="0" smtClean="0"/>
              <a:t>Website</a:t>
            </a:r>
            <a:r>
              <a:rPr lang="en-US" sz="3500" dirty="0" smtClean="0"/>
              <a:t>: </a:t>
            </a:r>
          </a:p>
          <a:p>
            <a:r>
              <a:rPr lang="en-US" sz="3500" dirty="0"/>
              <a:t>i</a:t>
            </a:r>
            <a:r>
              <a:rPr lang="en-US" sz="3500" dirty="0" smtClean="0"/>
              <a:t>owaperb.iowa.gov</a:t>
            </a:r>
            <a:endParaRPr lang="en-US" sz="2200" dirty="0" smtClean="0"/>
          </a:p>
          <a:p>
            <a:endParaRPr lang="en-US" sz="2000" dirty="0" smtClean="0"/>
          </a:p>
          <a:p>
            <a:r>
              <a:rPr lang="en-US" sz="4000" dirty="0" smtClean="0"/>
              <a:t> </a:t>
            </a:r>
            <a:r>
              <a:rPr lang="en-US" sz="3800" dirty="0" smtClean="0"/>
              <a:t>Telephone:</a:t>
            </a:r>
          </a:p>
          <a:p>
            <a:r>
              <a:rPr lang="en-US" sz="3800" dirty="0" smtClean="0"/>
              <a:t>515-281-4414</a:t>
            </a:r>
          </a:p>
          <a:p>
            <a:endParaRPr lang="en-US" sz="3800" dirty="0" smtClean="0"/>
          </a:p>
          <a:p>
            <a:endParaRPr lang="en-US" sz="3800" dirty="0"/>
          </a:p>
          <a:p>
            <a:endParaRPr lang="en-US" sz="3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364760"/>
            <a:ext cx="6541990" cy="8932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lide Number Placeholder 1"/>
          <p:cNvSpPr>
            <a:spLocks noGrp="1"/>
          </p:cNvSpPr>
          <p:nvPr>
            <p:ph type="sldNum" sz="quarter" idx="12"/>
          </p:nvPr>
        </p:nvSpPr>
        <p:spPr/>
        <p:txBody>
          <a:bodyPr/>
          <a:lstStyle/>
          <a:p>
            <a:pPr algn="ctr"/>
            <a:fld id="{136F4B0A-DD6B-4B4A-9F64-FFEA1AB73D26}" type="slidenum">
              <a:rPr lang="en-US" i="1" smtClean="0">
                <a:latin typeface="Arial" panose="020B0604020202020204" pitchFamily="34" charset="0"/>
                <a:cs typeface="Arial" panose="020B0604020202020204" pitchFamily="34" charset="0"/>
              </a:rPr>
              <a:pPr algn="ctr"/>
              <a:t>27</a:t>
            </a:fld>
            <a:endParaRPr lang="en-US" i="1" dirty="0">
              <a:latin typeface="Arial" panose="020B0604020202020204" pitchFamily="34" charset="0"/>
              <a:cs typeface="Arial" panose="020B0604020202020204" pitchFamily="34" charset="0"/>
            </a:endParaRPr>
          </a:p>
        </p:txBody>
      </p:sp>
      <p:pic>
        <p:nvPicPr>
          <p:cNvPr id="17410" name="Picture 2" descr="C:\Users\MCormac\AppData\Local\Microsoft\Windows\Temporary Internet Files\Content.IE5\87FWHDCI\three_questions_small_business_health_insuarn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514600"/>
            <a:ext cx="285750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92540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315200" cy="3505200"/>
          </a:xfrm>
        </p:spPr>
        <p:txBody>
          <a:bodyPr>
            <a:normAutofit fontScale="90000"/>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Effect of retention and recertification elections</a:t>
            </a:r>
            <a:r>
              <a:rPr lang="en-US" i="1" dirty="0" smtClean="0">
                <a:latin typeface="Arial" panose="020B0604020202020204" pitchFamily="34" charset="0"/>
                <a:cs typeface="Arial" panose="020B0604020202020204" pitchFamily="34" charset="0"/>
              </a:rPr>
              <a:t/>
            </a:r>
            <a:br>
              <a:rPr lang="en-US" i="1" dirty="0" smtClean="0">
                <a:latin typeface="Arial" panose="020B0604020202020204" pitchFamily="34" charset="0"/>
                <a:cs typeface="Arial" panose="020B0604020202020204" pitchFamily="34" charset="0"/>
              </a:rPr>
            </a:br>
            <a:r>
              <a:rPr lang="en-US" b="1" i="1" dirty="0" smtClean="0"/>
              <a:t> </a:t>
            </a:r>
            <a:r>
              <a:rPr lang="en-US" dirty="0" smtClean="0"/>
              <a:t/>
            </a:r>
            <a:br>
              <a:rPr lang="en-US" dirty="0" smtClean="0"/>
            </a:br>
            <a:r>
              <a:rPr lang="en-US" sz="3100" dirty="0" smtClean="0">
                <a:latin typeface="Arial" panose="020B0604020202020204" pitchFamily="34" charset="0"/>
                <a:cs typeface="Arial" panose="020B0604020202020204" pitchFamily="34" charset="0"/>
              </a:rPr>
              <a:t>If more than 50% of eligible voters vote </a:t>
            </a:r>
            <a:r>
              <a:rPr lang="en-US" sz="3100" dirty="0" smtClean="0">
                <a:solidFill>
                  <a:schemeClr val="tx2"/>
                </a:solidFill>
                <a:latin typeface="Arial" panose="020B0604020202020204" pitchFamily="34" charset="0"/>
                <a:cs typeface="Arial" panose="020B0604020202020204" pitchFamily="34" charset="0"/>
              </a:rPr>
              <a:t>“yes” </a:t>
            </a:r>
            <a:r>
              <a:rPr lang="en-US" sz="3100" dirty="0" smtClean="0">
                <a:latin typeface="Arial" panose="020B0604020202020204" pitchFamily="34" charset="0"/>
                <a:cs typeface="Arial" panose="020B0604020202020204" pitchFamily="34" charset="0"/>
              </a:rPr>
              <a:t>to retain the representative, the employee organization will be </a:t>
            </a:r>
            <a:r>
              <a:rPr lang="en-US" sz="3100" i="1" dirty="0" smtClean="0">
                <a:solidFill>
                  <a:schemeClr val="tx2"/>
                </a:solidFill>
                <a:latin typeface="Arial" panose="020B0604020202020204" pitchFamily="34" charset="0"/>
                <a:cs typeface="Arial" panose="020B0604020202020204" pitchFamily="34" charset="0"/>
              </a:rPr>
              <a:t>retained and recertified</a:t>
            </a:r>
            <a:r>
              <a:rPr lang="en-US" sz="3100" i="1" dirty="0" smtClean="0">
                <a:solidFill>
                  <a:srgbClr val="FF0000"/>
                </a:solidFill>
                <a:latin typeface="Arial" panose="020B0604020202020204" pitchFamily="34" charset="0"/>
                <a:cs typeface="Arial" panose="020B0604020202020204" pitchFamily="34" charset="0"/>
              </a:rPr>
              <a:t> </a:t>
            </a:r>
            <a:r>
              <a:rPr lang="en-US" sz="3100" dirty="0" smtClean="0">
                <a:latin typeface="Arial" panose="020B0604020202020204" pitchFamily="34" charset="0"/>
                <a:cs typeface="Arial" panose="020B0604020202020204" pitchFamily="34" charset="0"/>
              </a:rPr>
              <a:t>and </a:t>
            </a:r>
            <a:r>
              <a:rPr lang="en-US" sz="3100" i="1" dirty="0" smtClean="0">
                <a:solidFill>
                  <a:schemeClr val="tx2"/>
                </a:solidFill>
                <a:latin typeface="Arial" panose="020B0604020202020204" pitchFamily="34" charset="0"/>
                <a:cs typeface="Arial" panose="020B0604020202020204" pitchFamily="34" charset="0"/>
              </a:rPr>
              <a:t>continue to represent the unit</a:t>
            </a:r>
            <a:r>
              <a:rPr lang="en-US" sz="3100" dirty="0" smtClean="0">
                <a:solidFill>
                  <a:schemeClr val="tx2"/>
                </a:solidFill>
                <a:latin typeface="Arial" panose="020B0604020202020204" pitchFamily="34" charset="0"/>
                <a:cs typeface="Arial" panose="020B0604020202020204" pitchFamily="34" charset="0"/>
              </a:rPr>
              <a:t>.</a:t>
            </a:r>
            <a:r>
              <a:rPr lang="en-US" sz="3100" dirty="0" smtClean="0">
                <a:solidFill>
                  <a:schemeClr val="tx2"/>
                </a:solidFill>
              </a:rPr>
              <a:t> </a:t>
            </a:r>
            <a:endParaRPr lang="en-US" sz="3100" dirty="0">
              <a:solidFill>
                <a:schemeClr val="tx2"/>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181600"/>
            <a:ext cx="6541990" cy="1092449"/>
          </a:xfrm>
          <a:prstGeom prst="rect">
            <a:avLst/>
          </a:prstGeom>
        </p:spPr>
      </p:pic>
      <p:sp>
        <p:nvSpPr>
          <p:cNvPr id="4" name="Slide Number Placeholder 3"/>
          <p:cNvSpPr>
            <a:spLocks noGrp="1"/>
          </p:cNvSpPr>
          <p:nvPr>
            <p:ph type="sldNum" sz="quarter" idx="12"/>
          </p:nvPr>
        </p:nvSpPr>
        <p:spPr/>
        <p:txBody>
          <a:bodyPr/>
          <a:lstStyle/>
          <a:p>
            <a:pPr algn="ctr"/>
            <a:fld id="{136F4B0A-DD6B-4B4A-9F64-FFEA1AB73D26}" type="slidenum">
              <a:rPr lang="en-US" i="1" smtClean="0">
                <a:latin typeface="Arial" panose="020B0604020202020204" pitchFamily="34" charset="0"/>
                <a:cs typeface="Arial" panose="020B0604020202020204" pitchFamily="34" charset="0"/>
              </a:rPr>
              <a:pPr algn="ctr"/>
              <a:t>3</a:t>
            </a:fld>
            <a:endParaRPr lang="en-US" i="1" dirty="0">
              <a:latin typeface="Arial" panose="020B0604020202020204" pitchFamily="34" charset="0"/>
              <a:cs typeface="Arial" panose="020B0604020202020204" pitchFamily="34" charset="0"/>
            </a:endParaRPr>
          </a:p>
        </p:txBody>
      </p:sp>
      <p:pic>
        <p:nvPicPr>
          <p:cNvPr id="1026" name="Picture 2" descr="C:\Users\MCormac\AppData\Local\Microsoft\Windows\Temporary Internet Files\Content.IE5\PQ1N92ZZ\Continue2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953000"/>
            <a:ext cx="3514725"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742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93845" cy="4114800"/>
          </a:xfrm>
        </p:spPr>
        <p:txBody>
          <a:bodyPr>
            <a:normAutofit fontScale="90000"/>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Effect </a:t>
            </a:r>
            <a:r>
              <a:rPr lang="en-US" dirty="0">
                <a:latin typeface="Arial" panose="020B0604020202020204" pitchFamily="34" charset="0"/>
                <a:cs typeface="Arial" panose="020B0604020202020204" pitchFamily="34" charset="0"/>
              </a:rPr>
              <a:t>of </a:t>
            </a:r>
            <a:r>
              <a:rPr lang="en-US" dirty="0" smtClean="0">
                <a:latin typeface="Arial" panose="020B0604020202020204" pitchFamily="34" charset="0"/>
                <a:cs typeface="Arial" panose="020B0604020202020204" pitchFamily="34" charset="0"/>
              </a:rPr>
              <a:t>Retention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Recertification Elections</a:t>
            </a:r>
            <a:r>
              <a:rPr lang="en-US" i="1" dirty="0" smtClean="0">
                <a:latin typeface="Arial" panose="020B0604020202020204" pitchFamily="34" charset="0"/>
                <a:cs typeface="Arial" panose="020B0604020202020204" pitchFamily="34" charset="0"/>
              </a:rPr>
              <a:t/>
            </a:r>
            <a:br>
              <a:rPr lang="en-US" i="1" dirty="0" smtClean="0">
                <a:latin typeface="Arial" panose="020B0604020202020204" pitchFamily="34" charset="0"/>
                <a:cs typeface="Arial" panose="020B0604020202020204" pitchFamily="34" charset="0"/>
              </a:rPr>
            </a:br>
            <a:r>
              <a:rPr lang="en-US" i="1" dirty="0" smtClean="0"/>
              <a:t/>
            </a:r>
            <a:br>
              <a:rPr lang="en-US" i="1" dirty="0" smtClean="0"/>
            </a:br>
            <a:r>
              <a:rPr lang="en-US" sz="3800" dirty="0" smtClean="0">
                <a:latin typeface="Arial" panose="020B0604020202020204" pitchFamily="34" charset="0"/>
                <a:cs typeface="Arial" panose="020B0604020202020204" pitchFamily="34" charset="0"/>
              </a:rPr>
              <a:t>If </a:t>
            </a:r>
            <a:r>
              <a:rPr lang="en-US" sz="3800" u="sng" dirty="0" smtClean="0">
                <a:latin typeface="Arial" panose="020B0604020202020204" pitchFamily="34" charset="0"/>
                <a:cs typeface="Arial" panose="020B0604020202020204" pitchFamily="34" charset="0"/>
              </a:rPr>
              <a:t>50% or more of eligible voters </a:t>
            </a:r>
            <a:r>
              <a:rPr lang="en-US" sz="3800" dirty="0" smtClean="0">
                <a:latin typeface="Arial" panose="020B0604020202020204" pitchFamily="34" charset="0"/>
                <a:cs typeface="Arial" panose="020B0604020202020204" pitchFamily="34" charset="0"/>
              </a:rPr>
              <a:t>either vote </a:t>
            </a:r>
            <a:r>
              <a:rPr lang="en-US" sz="3800" dirty="0" smtClean="0">
                <a:solidFill>
                  <a:schemeClr val="tx2"/>
                </a:solidFill>
                <a:latin typeface="Arial" panose="020B0604020202020204" pitchFamily="34" charset="0"/>
                <a:cs typeface="Arial" panose="020B0604020202020204" pitchFamily="34" charset="0"/>
              </a:rPr>
              <a:t>“no” </a:t>
            </a:r>
            <a:r>
              <a:rPr lang="en-US" sz="3800" dirty="0" smtClean="0">
                <a:latin typeface="Arial" panose="020B0604020202020204" pitchFamily="34" charset="0"/>
                <a:cs typeface="Arial" panose="020B0604020202020204" pitchFamily="34" charset="0"/>
              </a:rPr>
              <a:t>or</a:t>
            </a:r>
            <a:r>
              <a:rPr lang="en-US" sz="3800" dirty="0" smtClean="0">
                <a:solidFill>
                  <a:srgbClr val="FF0000"/>
                </a:solidFill>
                <a:latin typeface="Arial" panose="020B0604020202020204" pitchFamily="34" charset="0"/>
                <a:cs typeface="Arial" panose="020B0604020202020204" pitchFamily="34" charset="0"/>
              </a:rPr>
              <a:t> </a:t>
            </a:r>
            <a:r>
              <a:rPr lang="en-US" sz="3800" dirty="0" smtClean="0">
                <a:solidFill>
                  <a:schemeClr val="tx2"/>
                </a:solidFill>
                <a:latin typeface="Arial" panose="020B0604020202020204" pitchFamily="34" charset="0"/>
                <a:cs typeface="Arial" panose="020B0604020202020204" pitchFamily="34" charset="0"/>
              </a:rPr>
              <a:t>do not vote</a:t>
            </a:r>
            <a:r>
              <a:rPr lang="en-US" sz="3800" dirty="0" smtClean="0">
                <a:latin typeface="Arial" panose="020B0604020202020204" pitchFamily="34" charset="0"/>
                <a:cs typeface="Arial" panose="020B0604020202020204" pitchFamily="34" charset="0"/>
              </a:rPr>
              <a:t>, the employee organization will be </a:t>
            </a:r>
            <a:r>
              <a:rPr lang="en-US" sz="3800" i="1" dirty="0" smtClean="0">
                <a:solidFill>
                  <a:schemeClr val="tx2"/>
                </a:solidFill>
                <a:latin typeface="Arial" panose="020B0604020202020204" pitchFamily="34" charset="0"/>
                <a:cs typeface="Arial" panose="020B0604020202020204" pitchFamily="34" charset="0"/>
              </a:rPr>
              <a:t>decertified</a:t>
            </a:r>
            <a:r>
              <a:rPr lang="en-US" sz="3800" dirty="0" smtClean="0">
                <a:latin typeface="Arial" panose="020B0604020202020204" pitchFamily="34" charset="0"/>
                <a:cs typeface="Arial" panose="020B0604020202020204" pitchFamily="34" charset="0"/>
              </a:rPr>
              <a:t> and will </a:t>
            </a:r>
            <a:r>
              <a:rPr lang="en-US" sz="3800" i="1" dirty="0" smtClean="0">
                <a:solidFill>
                  <a:schemeClr val="tx2"/>
                </a:solidFill>
                <a:latin typeface="Arial" panose="020B0604020202020204" pitchFamily="34" charset="0"/>
                <a:cs typeface="Arial" panose="020B0604020202020204" pitchFamily="34" charset="0"/>
              </a:rPr>
              <a:t>no longer represent the unit</a:t>
            </a:r>
            <a:r>
              <a:rPr lang="en-US" sz="3800" dirty="0" smtClean="0">
                <a:solidFill>
                  <a:schemeClr val="tx2"/>
                </a:solidFill>
                <a:latin typeface="Arial" panose="020B0604020202020204" pitchFamily="34" charset="0"/>
                <a:cs typeface="Arial" panose="020B0604020202020204" pitchFamily="34" charset="0"/>
              </a:rPr>
              <a:t>.</a:t>
            </a:r>
            <a:r>
              <a:rPr lang="en-US" sz="3800" dirty="0" smtClean="0">
                <a:latin typeface="Arial" panose="020B0604020202020204" pitchFamily="34" charset="0"/>
                <a:cs typeface="Arial" panose="020B0604020202020204" pitchFamily="34" charset="0"/>
              </a:rPr>
              <a:t/>
            </a:r>
            <a:br>
              <a:rPr lang="en-US" sz="3800" dirty="0" smtClean="0">
                <a:latin typeface="Arial" panose="020B0604020202020204" pitchFamily="34" charset="0"/>
                <a:cs typeface="Arial" panose="020B0604020202020204" pitchFamily="34" charset="0"/>
              </a:rPr>
            </a:br>
            <a:endParaRPr lang="en-US" sz="3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181600"/>
            <a:ext cx="7010400" cy="1016249"/>
          </a:xfrm>
          <a:prstGeom prst="rect">
            <a:avLst/>
          </a:prstGeom>
        </p:spPr>
      </p:pic>
      <p:sp>
        <p:nvSpPr>
          <p:cNvPr id="4" name="Slide Number Placeholder 3"/>
          <p:cNvSpPr>
            <a:spLocks noGrp="1"/>
          </p:cNvSpPr>
          <p:nvPr>
            <p:ph type="sldNum" sz="quarter" idx="12"/>
          </p:nvPr>
        </p:nvSpPr>
        <p:spPr/>
        <p:txBody>
          <a:bodyPr/>
          <a:lstStyle/>
          <a:p>
            <a:pPr algn="ctr"/>
            <a:fld id="{136F4B0A-DD6B-4B4A-9F64-FFEA1AB73D26}" type="slidenum">
              <a:rPr lang="en-US" i="1" smtClean="0">
                <a:latin typeface="Arial" panose="020B0604020202020204" pitchFamily="34" charset="0"/>
                <a:cs typeface="Arial" panose="020B0604020202020204" pitchFamily="34" charset="0"/>
              </a:rPr>
              <a:pPr algn="ctr"/>
              <a:t>4</a:t>
            </a:fld>
            <a:endParaRPr lang="en-US" i="1" dirty="0">
              <a:latin typeface="Arial" panose="020B0604020202020204" pitchFamily="34" charset="0"/>
              <a:cs typeface="Arial" panose="020B0604020202020204" pitchFamily="34" charset="0"/>
            </a:endParaRPr>
          </a:p>
        </p:txBody>
      </p:sp>
      <p:pic>
        <p:nvPicPr>
          <p:cNvPr id="3074" name="Picture 2" descr="C:\Users\MCormac\AppData\Local\Microsoft\Windows\Temporary Internet Files\Content.IE5\4O543XH9\Road_Ends_sig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4724400"/>
            <a:ext cx="1156954" cy="107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907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6965245" cy="1202485"/>
          </a:xfrm>
        </p:spPr>
        <p:txBody>
          <a:bodyPr>
            <a:normAutofit/>
          </a:bodyPr>
          <a:lstStyle/>
          <a:p>
            <a:r>
              <a:rPr lang="en-US" sz="4000" dirty="0" smtClean="0">
                <a:latin typeface="Arial" panose="020B0604020202020204" pitchFamily="34" charset="0"/>
                <a:cs typeface="Arial" panose="020B0604020202020204" pitchFamily="34" charset="0"/>
              </a:rPr>
              <a:t>PERB’s Role</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71600" y="1371600"/>
            <a:ext cx="6196405" cy="3603812"/>
          </a:xfrm>
        </p:spPr>
        <p:txBody>
          <a:bodyPr>
            <a:normAutofit/>
          </a:bodyPr>
          <a:lstStyle/>
          <a:p>
            <a:r>
              <a:rPr lang="en-US" sz="3200" dirty="0" smtClean="0">
                <a:latin typeface="Arial" panose="020B0604020202020204" pitchFamily="34" charset="0"/>
                <a:cs typeface="Arial" panose="020B0604020202020204" pitchFamily="34" charset="0"/>
              </a:rPr>
              <a:t>Conduct election as required</a:t>
            </a:r>
          </a:p>
          <a:p>
            <a:r>
              <a:rPr lang="en-US" sz="3200" dirty="0" smtClean="0">
                <a:latin typeface="Arial" panose="020B0604020202020204" pitchFamily="34" charset="0"/>
                <a:cs typeface="Arial" panose="020B0604020202020204" pitchFamily="34" charset="0"/>
              </a:rPr>
              <a:t>Ensure a fair election process for all participants</a:t>
            </a:r>
          </a:p>
          <a:p>
            <a:r>
              <a:rPr lang="en-US" sz="3200" dirty="0" smtClean="0">
                <a:latin typeface="Arial" panose="020B0604020202020204" pitchFamily="34" charset="0"/>
                <a:cs typeface="Arial" panose="020B0604020202020204" pitchFamily="34" charset="0"/>
              </a:rPr>
              <a:t>Provide accurate tally of the results</a:t>
            </a:r>
            <a:endParaRPr lang="en-US" sz="3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5181600"/>
            <a:ext cx="7010400" cy="1016249"/>
          </a:xfrm>
          <a:prstGeom prst="rect">
            <a:avLst/>
          </a:prstGeom>
        </p:spPr>
      </p:pic>
      <p:sp>
        <p:nvSpPr>
          <p:cNvPr id="5" name="Slide Number Placeholder 4"/>
          <p:cNvSpPr>
            <a:spLocks noGrp="1"/>
          </p:cNvSpPr>
          <p:nvPr>
            <p:ph type="sldNum" sz="quarter" idx="12"/>
          </p:nvPr>
        </p:nvSpPr>
        <p:spPr/>
        <p:txBody>
          <a:bodyPr/>
          <a:lstStyle/>
          <a:p>
            <a:pPr algn="ctr"/>
            <a:fld id="{136F4B0A-DD6B-4B4A-9F64-FFEA1AB73D26}" type="slidenum">
              <a:rPr lang="en-US" i="1" smtClean="0">
                <a:latin typeface="Arial" panose="020B0604020202020204" pitchFamily="34" charset="0"/>
                <a:cs typeface="Arial" panose="020B0604020202020204" pitchFamily="34" charset="0"/>
              </a:rPr>
              <a:pPr algn="ctr"/>
              <a:t>5</a:t>
            </a:fld>
            <a:endParaRPr lang="en-US" i="1" dirty="0">
              <a:latin typeface="Arial" panose="020B0604020202020204" pitchFamily="34" charset="0"/>
              <a:cs typeface="Arial" panose="020B0604020202020204" pitchFamily="34" charset="0"/>
            </a:endParaRPr>
          </a:p>
        </p:txBody>
      </p:sp>
      <p:pic>
        <p:nvPicPr>
          <p:cNvPr id="4098" name="Picture 2" descr="C:\Users\MCormac\AppData\Local\Microsoft\Windows\Temporary Internet Files\Content.IE5\TLFZ0YD9\fairnes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810000"/>
            <a:ext cx="4495800" cy="198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226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44879"/>
            <a:ext cx="7239000" cy="1188721"/>
          </a:xfrm>
        </p:spPr>
        <p:txBody>
          <a:bodyPr>
            <a:noAutofit/>
          </a:bodyPr>
          <a:lstStyle/>
          <a:p>
            <a:r>
              <a:rPr lang="en-US" u="sng" dirty="0" smtClean="0">
                <a:latin typeface="Arial" panose="020B0604020202020204" pitchFamily="34" charset="0"/>
                <a:cs typeface="Arial" panose="020B0604020202020204" pitchFamily="34" charset="0"/>
              </a:rPr>
              <a:t>When</a:t>
            </a:r>
            <a:r>
              <a:rPr lang="en-US" dirty="0" smtClean="0">
                <a:latin typeface="Arial" panose="020B0604020202020204" pitchFamily="34" charset="0"/>
                <a:cs typeface="Arial" panose="020B0604020202020204" pitchFamily="34" charset="0"/>
              </a:rPr>
              <a:t> will PERB conduct recertification elections? </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914400" y="2133600"/>
            <a:ext cx="7239000" cy="2677656"/>
          </a:xfrm>
          <a:prstGeom prst="rect">
            <a:avLst/>
          </a:prstGeom>
          <a:noFill/>
        </p:spPr>
        <p:txBody>
          <a:bodyPr wrap="square" rtlCol="0">
            <a:spAutoFit/>
          </a:bodyPr>
          <a:lstStyle/>
          <a:p>
            <a:pPr marL="342900" indent="-342900">
              <a:buFont typeface="Brush Script MT" panose="03060802040406070304" pitchFamily="66" charset="0"/>
              <a:buChar char="O"/>
            </a:pPr>
            <a:r>
              <a:rPr lang="en-US" sz="2400" dirty="0" smtClean="0">
                <a:latin typeface="Arial" panose="020B0604020202020204" pitchFamily="34" charset="0"/>
                <a:cs typeface="Arial" panose="020B0604020202020204" pitchFamily="34" charset="0"/>
              </a:rPr>
              <a:t>Election is </a:t>
            </a:r>
            <a:r>
              <a:rPr lang="en-US" sz="2400" u="sng" dirty="0" smtClean="0">
                <a:latin typeface="Arial" panose="020B0604020202020204" pitchFamily="34" charset="0"/>
                <a:cs typeface="Arial" panose="020B0604020202020204" pitchFamily="34" charset="0"/>
              </a:rPr>
              <a:t>triggered by the expiration date </a:t>
            </a:r>
            <a:r>
              <a:rPr lang="en-US" sz="2400" dirty="0" smtClean="0">
                <a:latin typeface="Arial" panose="020B0604020202020204" pitchFamily="34" charset="0"/>
                <a:cs typeface="Arial" panose="020B0604020202020204" pitchFamily="34" charset="0"/>
              </a:rPr>
              <a:t>of the applicable collective bargaining agreement (CBA) between employer and certified representative. </a:t>
            </a:r>
          </a:p>
          <a:p>
            <a:pPr marL="342900" indent="-342900">
              <a:buFont typeface="Brush Script MT" panose="03060802040406070304" pitchFamily="66" charset="0"/>
              <a:buChar char="O"/>
            </a:pPr>
            <a:endParaRPr lang="en-US" sz="2400" dirty="0" smtClean="0">
              <a:latin typeface="Arial" panose="020B0604020202020204" pitchFamily="34" charset="0"/>
              <a:cs typeface="Arial" panose="020B0604020202020204" pitchFamily="34" charset="0"/>
            </a:endParaRPr>
          </a:p>
          <a:p>
            <a:pPr marL="342900" indent="-342900">
              <a:buFont typeface="Brush Script MT" panose="03060802040406070304" pitchFamily="66" charset="0"/>
              <a:buChar char="O"/>
            </a:pPr>
            <a:r>
              <a:rPr lang="en-US" sz="2400" dirty="0" smtClean="0">
                <a:latin typeface="Arial" panose="020B0604020202020204" pitchFamily="34" charset="0"/>
                <a:cs typeface="Arial" panose="020B0604020202020204" pitchFamily="34" charset="0"/>
              </a:rPr>
              <a:t>Iowa Code 20.15(2) requires PERB to hold the election  approximately 10 months prior to the expiration date of the CBA.</a:t>
            </a:r>
            <a:endParaRPr lang="en-US"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5313640"/>
            <a:ext cx="6515100" cy="884209"/>
          </a:xfrm>
          <a:prstGeom prst="rect">
            <a:avLst/>
          </a:prstGeom>
        </p:spPr>
      </p:pic>
      <p:sp>
        <p:nvSpPr>
          <p:cNvPr id="3" name="Slide Number Placeholder 2"/>
          <p:cNvSpPr>
            <a:spLocks noGrp="1"/>
          </p:cNvSpPr>
          <p:nvPr>
            <p:ph type="sldNum" sz="quarter" idx="12"/>
          </p:nvPr>
        </p:nvSpPr>
        <p:spPr/>
        <p:txBody>
          <a:bodyPr/>
          <a:lstStyle/>
          <a:p>
            <a:pPr algn="ctr"/>
            <a:fld id="{136F4B0A-DD6B-4B4A-9F64-FFEA1AB73D26}" type="slidenum">
              <a:rPr lang="en-US" i="1" smtClean="0">
                <a:latin typeface="Arial" panose="020B0604020202020204" pitchFamily="34" charset="0"/>
                <a:cs typeface="Arial" panose="020B0604020202020204" pitchFamily="34" charset="0"/>
              </a:rPr>
              <a:pPr algn="ctr"/>
              <a:t>6</a:t>
            </a:fld>
            <a:endParaRPr lang="en-US" i="1" dirty="0">
              <a:latin typeface="Arial" panose="020B0604020202020204" pitchFamily="34" charset="0"/>
              <a:cs typeface="Arial" panose="020B0604020202020204" pitchFamily="34" charset="0"/>
            </a:endParaRPr>
          </a:p>
        </p:txBody>
      </p:sp>
      <p:pic>
        <p:nvPicPr>
          <p:cNvPr id="5124" name="Picture 4" descr="C:\Users\MCormac\AppData\Local\Microsoft\Windows\Temporary Internet Files\Content.IE5\87FWHDCI\640px-Flag-map_of_Iowa.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7872" y="4419600"/>
            <a:ext cx="2286000" cy="149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72022"/>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6736645" cy="897685"/>
          </a:xfrm>
        </p:spPr>
        <p:txBody>
          <a:bodyPr>
            <a:normAutofit/>
          </a:bodyPr>
          <a:lstStyle/>
          <a:p>
            <a:r>
              <a:rPr lang="en-US" sz="3600" i="1" dirty="0" smtClean="0">
                <a:latin typeface="Arial" panose="020B0604020202020204" pitchFamily="34" charset="0"/>
                <a:cs typeface="Arial" panose="020B0604020202020204" pitchFamily="34" charset="0"/>
              </a:rPr>
              <a:t>Bargaining units voting this fall</a:t>
            </a:r>
            <a:endParaRPr lang="en-US" sz="3600" b="1" i="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295400" y="1371600"/>
            <a:ext cx="3124200" cy="838200"/>
          </a:xfrm>
        </p:spPr>
        <p:txBody>
          <a:bodyPr>
            <a:noAutofit/>
          </a:bodyPr>
          <a:lstStyle/>
          <a:p>
            <a:r>
              <a:rPr lang="en-US" sz="3600" b="0" dirty="0" smtClean="0">
                <a:latin typeface="Arial" panose="020B0604020202020204" pitchFamily="34" charset="0"/>
                <a:cs typeface="Arial" panose="020B0604020202020204" pitchFamily="34" charset="0"/>
              </a:rPr>
              <a:t>September</a:t>
            </a:r>
            <a:endParaRPr lang="en-US" sz="3600" b="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4876800" y="1447801"/>
            <a:ext cx="2944368" cy="762000"/>
          </a:xfrm>
        </p:spPr>
        <p:txBody>
          <a:bodyPr>
            <a:noAutofit/>
          </a:bodyPr>
          <a:lstStyle/>
          <a:p>
            <a:r>
              <a:rPr lang="en-US" sz="3600" b="0" dirty="0" smtClean="0">
                <a:latin typeface="Arial" panose="020B0604020202020204" pitchFamily="34" charset="0"/>
                <a:cs typeface="Arial" panose="020B0604020202020204" pitchFamily="34" charset="0"/>
              </a:rPr>
              <a:t>October</a:t>
            </a:r>
            <a:endParaRPr lang="en-US" sz="3600" b="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4"/>
          </p:nvPr>
        </p:nvSpPr>
        <p:spPr>
          <a:xfrm>
            <a:off x="4800600" y="2286000"/>
            <a:ext cx="3505200" cy="3236976"/>
          </a:xfrm>
        </p:spPr>
        <p:txBody>
          <a:bodyPr>
            <a:normAutofit/>
          </a:bodyPr>
          <a:lstStyle/>
          <a:p>
            <a:r>
              <a:rPr lang="en-US" dirty="0">
                <a:latin typeface="Arial" panose="020B0604020202020204" pitchFamily="34" charset="0"/>
                <a:cs typeface="Arial" panose="020B0604020202020204" pitchFamily="34" charset="0"/>
              </a:rPr>
              <a:t>For contracts expiring </a:t>
            </a:r>
            <a:r>
              <a:rPr lang="en-US" dirty="0" smtClean="0">
                <a:latin typeface="Arial" panose="020B0604020202020204" pitchFamily="34" charset="0"/>
                <a:cs typeface="Arial" panose="020B0604020202020204" pitchFamily="34" charset="0"/>
              </a:rPr>
              <a:t>June 30, 2018.</a:t>
            </a:r>
          </a:p>
          <a:p>
            <a:r>
              <a:rPr lang="en-US" dirty="0" smtClean="0">
                <a:latin typeface="Arial" panose="020B0604020202020204" pitchFamily="34" charset="0"/>
                <a:cs typeface="Arial" panose="020B0604020202020204" pitchFamily="34" charset="0"/>
              </a:rPr>
              <a:t>Two week voting period from  </a:t>
            </a:r>
            <a:r>
              <a:rPr lang="en-US" u="sng" dirty="0" smtClean="0">
                <a:latin typeface="Arial" panose="020B0604020202020204" pitchFamily="34" charset="0"/>
                <a:cs typeface="Arial" panose="020B0604020202020204" pitchFamily="34" charset="0"/>
              </a:rPr>
              <a:t>October 10-24, </a:t>
            </a:r>
            <a:r>
              <a:rPr lang="en-US" u="sng" dirty="0">
                <a:latin typeface="Arial" panose="020B0604020202020204" pitchFamily="34" charset="0"/>
                <a:cs typeface="Arial" panose="020B0604020202020204" pitchFamily="34" charset="0"/>
              </a:rPr>
              <a:t>2017.  </a:t>
            </a:r>
            <a:endParaRPr lang="en-US" u="sng" dirty="0" smtClean="0">
              <a:latin typeface="Arial" panose="020B0604020202020204" pitchFamily="34" charset="0"/>
              <a:cs typeface="Arial" panose="020B0604020202020204" pitchFamily="34" charset="0"/>
            </a:endParaRPr>
          </a:p>
        </p:txBody>
      </p:sp>
      <p:sp>
        <p:nvSpPr>
          <p:cNvPr id="8" name="Content Placeholder 7"/>
          <p:cNvSpPr>
            <a:spLocks noGrp="1"/>
          </p:cNvSpPr>
          <p:nvPr>
            <p:ph sz="quarter" idx="13"/>
          </p:nvPr>
        </p:nvSpPr>
        <p:spPr>
          <a:xfrm>
            <a:off x="1143000" y="2286000"/>
            <a:ext cx="3429000" cy="3467099"/>
          </a:xfrm>
        </p:spPr>
        <p:txBody>
          <a:bodyPr>
            <a:noAutofit/>
          </a:bodyPr>
          <a:lstStyle/>
          <a:p>
            <a:r>
              <a:rPr lang="en-US" dirty="0">
                <a:latin typeface="Arial" panose="020B0604020202020204" pitchFamily="34" charset="0"/>
                <a:cs typeface="Arial" panose="020B0604020202020204" pitchFamily="34" charset="0"/>
              </a:rPr>
              <a:t>For contracts expiring </a:t>
            </a:r>
            <a:r>
              <a:rPr lang="en-US" dirty="0" smtClean="0">
                <a:latin typeface="Arial" panose="020B0604020202020204" pitchFamily="34" charset="0"/>
                <a:cs typeface="Arial" panose="020B0604020202020204" pitchFamily="34" charset="0"/>
              </a:rPr>
              <a:t>between  </a:t>
            </a:r>
            <a:r>
              <a:rPr lang="en-US" dirty="0">
                <a:latin typeface="Arial" panose="020B0604020202020204" pitchFamily="34" charset="0"/>
                <a:cs typeface="Arial" panose="020B0604020202020204" pitchFamily="34" charset="0"/>
              </a:rPr>
              <a:t>July 1- August 31, </a:t>
            </a:r>
            <a:r>
              <a:rPr lang="en-US" dirty="0" smtClean="0">
                <a:latin typeface="Arial" panose="020B0604020202020204" pitchFamily="34" charset="0"/>
                <a:cs typeface="Arial" panose="020B0604020202020204" pitchFamily="34" charset="0"/>
              </a:rPr>
              <a:t>2018.</a:t>
            </a:r>
          </a:p>
          <a:p>
            <a:r>
              <a:rPr lang="en-US" dirty="0" smtClean="0">
                <a:latin typeface="Arial" panose="020B0604020202020204" pitchFamily="34" charset="0"/>
                <a:cs typeface="Arial" panose="020B0604020202020204" pitchFamily="34" charset="0"/>
              </a:rPr>
              <a:t>Two week voting period  </a:t>
            </a:r>
            <a:r>
              <a:rPr lang="en-US" dirty="0">
                <a:latin typeface="Arial" panose="020B0604020202020204" pitchFamily="34" charset="0"/>
                <a:cs typeface="Arial" panose="020B0604020202020204" pitchFamily="34" charset="0"/>
              </a:rPr>
              <a:t>from </a:t>
            </a:r>
            <a:r>
              <a:rPr lang="en-US" u="sng" dirty="0">
                <a:latin typeface="Arial" panose="020B0604020202020204" pitchFamily="34" charset="0"/>
                <a:cs typeface="Arial" panose="020B0604020202020204" pitchFamily="34" charset="0"/>
              </a:rPr>
              <a:t>September 12-26, 2017. </a:t>
            </a:r>
            <a:r>
              <a:rPr lang="en-US" b="1" u="sng" dirty="0">
                <a:latin typeface="Arial" panose="020B0604020202020204" pitchFamily="34" charset="0"/>
                <a:cs typeface="Arial" panose="020B0604020202020204" pitchFamily="34" charset="0"/>
              </a:rPr>
              <a:t> </a:t>
            </a:r>
            <a:endParaRPr lang="en-US" b="1" u="sng" dirty="0" smtClean="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5562600"/>
            <a:ext cx="5638800" cy="663743"/>
          </a:xfrm>
          <a:prstGeom prst="rect">
            <a:avLst/>
          </a:prstGeom>
        </p:spPr>
      </p:pic>
      <p:sp>
        <p:nvSpPr>
          <p:cNvPr id="5" name="Slide Number Placeholder 4"/>
          <p:cNvSpPr>
            <a:spLocks noGrp="1"/>
          </p:cNvSpPr>
          <p:nvPr>
            <p:ph type="sldNum" sz="quarter" idx="12"/>
          </p:nvPr>
        </p:nvSpPr>
        <p:spPr/>
        <p:txBody>
          <a:bodyPr/>
          <a:lstStyle/>
          <a:p>
            <a:pPr algn="ctr"/>
            <a:fld id="{136F4B0A-DD6B-4B4A-9F64-FFEA1AB73D26}" type="slidenum">
              <a:rPr lang="en-US" smtClean="0">
                <a:latin typeface="Arial" panose="020B0604020202020204" pitchFamily="34" charset="0"/>
                <a:cs typeface="Arial" panose="020B0604020202020204" pitchFamily="34" charset="0"/>
              </a:rPr>
              <a:pPr algn="ctr"/>
              <a:t>7</a:t>
            </a:fld>
            <a:endParaRPr lang="en-US" dirty="0">
              <a:latin typeface="Arial" panose="020B0604020202020204" pitchFamily="34" charset="0"/>
              <a:cs typeface="Arial" panose="020B0604020202020204" pitchFamily="34" charset="0"/>
            </a:endParaRPr>
          </a:p>
        </p:txBody>
      </p:sp>
      <p:pic>
        <p:nvPicPr>
          <p:cNvPr id="6146" name="Picture 2" descr="C:\Users\MCormac\AppData\Local\Microsoft\Windows\Temporary Internet Files\Content.IE5\99A3ATKF\Fall-wine-cellar-lake-trees_-_West_Virginia_-_ForestWand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4298753"/>
            <a:ext cx="3200400"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93758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6736645" cy="897685"/>
          </a:xfrm>
        </p:spPr>
        <p:txBody>
          <a:bodyPr>
            <a:normAutofit/>
          </a:bodyPr>
          <a:lstStyle/>
          <a:p>
            <a:r>
              <a:rPr lang="en-US" sz="3600" i="1" dirty="0" smtClean="0">
                <a:latin typeface="Arial" panose="020B0604020202020204" pitchFamily="34" charset="0"/>
                <a:cs typeface="Arial" panose="020B0604020202020204" pitchFamily="34" charset="0"/>
              </a:rPr>
              <a:t>Bargaining units voting this fall</a:t>
            </a:r>
            <a:r>
              <a:rPr lang="en-US" sz="3600" b="1" i="1" dirty="0" smtClean="0">
                <a:latin typeface="Arial" panose="020B0604020202020204" pitchFamily="34" charset="0"/>
                <a:cs typeface="Arial" panose="020B0604020202020204" pitchFamily="34" charset="0"/>
              </a:rPr>
              <a:t>:</a:t>
            </a:r>
            <a:endParaRPr lang="en-US" sz="3600" b="1" i="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295400" y="1371600"/>
            <a:ext cx="3124200" cy="838200"/>
          </a:xfrm>
        </p:spPr>
        <p:txBody>
          <a:bodyPr>
            <a:noAutofit/>
          </a:bodyPr>
          <a:lstStyle/>
          <a:p>
            <a:r>
              <a:rPr lang="en-US" sz="3600" b="0" dirty="0" smtClean="0">
                <a:latin typeface="Arial" panose="020B0604020202020204" pitchFamily="34" charset="0"/>
                <a:cs typeface="Arial" panose="020B0604020202020204" pitchFamily="34" charset="0"/>
              </a:rPr>
              <a:t>September</a:t>
            </a:r>
            <a:endParaRPr lang="en-US" sz="3600" b="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4876800" y="1447801"/>
            <a:ext cx="2944368" cy="762000"/>
          </a:xfrm>
        </p:spPr>
        <p:txBody>
          <a:bodyPr>
            <a:noAutofit/>
          </a:bodyPr>
          <a:lstStyle/>
          <a:p>
            <a:r>
              <a:rPr lang="en-US" sz="3200" b="0" dirty="0" smtClean="0">
                <a:latin typeface="Arial" panose="020B0604020202020204" pitchFamily="34" charset="0"/>
                <a:cs typeface="Arial" panose="020B0604020202020204" pitchFamily="34" charset="0"/>
              </a:rPr>
              <a:t>October</a:t>
            </a:r>
            <a:endParaRPr lang="en-US" sz="3200" b="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4"/>
          </p:nvPr>
        </p:nvSpPr>
        <p:spPr>
          <a:xfrm>
            <a:off x="4419600" y="2362200"/>
            <a:ext cx="3886200" cy="3236976"/>
          </a:xfrm>
        </p:spPr>
        <p:txBody>
          <a:bodyPr>
            <a:normAutofit/>
          </a:bodyPr>
          <a:lstStyle/>
          <a:p>
            <a:r>
              <a:rPr lang="en-US" dirty="0">
                <a:latin typeface="Arial" panose="020B0604020202020204" pitchFamily="34" charset="0"/>
                <a:cs typeface="Arial" panose="020B0604020202020204" pitchFamily="34" charset="0"/>
              </a:rPr>
              <a:t>Paperless voting </a:t>
            </a:r>
            <a:r>
              <a:rPr lang="en-US" dirty="0" smtClean="0">
                <a:latin typeface="Arial" panose="020B0604020202020204" pitchFamily="34" charset="0"/>
                <a:cs typeface="Arial" panose="020B0604020202020204" pitchFamily="34" charset="0"/>
              </a:rPr>
              <a:t>system -- </a:t>
            </a:r>
            <a:r>
              <a:rPr lang="en-US" sz="2200" dirty="0" smtClean="0">
                <a:latin typeface="Arial" panose="020B0604020202020204" pitchFamily="34" charset="0"/>
                <a:cs typeface="Arial" panose="020B0604020202020204" pitchFamily="34" charset="0"/>
              </a:rPr>
              <a:t>Phone </a:t>
            </a:r>
            <a:r>
              <a:rPr lang="en-US" sz="2200" dirty="0">
                <a:latin typeface="Arial" panose="020B0604020202020204" pitchFamily="34" charset="0"/>
                <a:cs typeface="Arial" panose="020B0604020202020204" pitchFamily="34" charset="0"/>
              </a:rPr>
              <a:t>and online voting </a:t>
            </a:r>
            <a:endParaRPr lang="en-US" sz="22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Experienced vendor provides voting services -- </a:t>
            </a:r>
            <a:r>
              <a:rPr lang="en-US" sz="2200" i="1" dirty="0" smtClean="0">
                <a:latin typeface="Arial" panose="020B0604020202020204" pitchFamily="34" charset="0"/>
                <a:cs typeface="Arial" panose="020B0604020202020204" pitchFamily="34" charset="0"/>
              </a:rPr>
              <a:t>Everyone Counts</a:t>
            </a:r>
          </a:p>
          <a:p>
            <a:r>
              <a:rPr lang="en-US" sz="2200" dirty="0" smtClean="0">
                <a:latin typeface="Arial" panose="020B0604020202020204" pitchFamily="34" charset="0"/>
                <a:cs typeface="Arial" panose="020B0604020202020204" pitchFamily="34" charset="0"/>
              </a:rPr>
              <a:t>468 </a:t>
            </a:r>
            <a:r>
              <a:rPr lang="en-US" sz="2200" dirty="0">
                <a:latin typeface="Arial" panose="020B0604020202020204" pitchFamily="34" charset="0"/>
                <a:cs typeface="Arial" panose="020B0604020202020204" pitchFamily="34" charset="0"/>
              </a:rPr>
              <a:t>bargaining units with 35,000 potential </a:t>
            </a:r>
            <a:r>
              <a:rPr lang="en-US" sz="2200" dirty="0" smtClean="0">
                <a:latin typeface="Arial" panose="020B0604020202020204" pitchFamily="34" charset="0"/>
                <a:cs typeface="Arial" panose="020B0604020202020204" pitchFamily="34" charset="0"/>
              </a:rPr>
              <a:t>voters</a:t>
            </a:r>
            <a:endParaRPr lang="en-US" sz="2200" dirty="0">
              <a:latin typeface="Arial" panose="020B0604020202020204" pitchFamily="34" charset="0"/>
              <a:cs typeface="Arial" panose="020B0604020202020204" pitchFamily="34" charset="0"/>
            </a:endParaRPr>
          </a:p>
          <a:p>
            <a:pPr marL="365760" lvl="1" indent="0">
              <a:buNone/>
            </a:pPr>
            <a:endParaRPr lang="en-US" dirty="0">
              <a:latin typeface="Arial" panose="020B0604020202020204" pitchFamily="34" charset="0"/>
              <a:cs typeface="Arial" panose="020B0604020202020204" pitchFamily="34" charset="0"/>
            </a:endParaRPr>
          </a:p>
          <a:p>
            <a:pPr marL="0" indent="0">
              <a:buNone/>
            </a:pPr>
            <a:endParaRPr lang="en-US" sz="2800" b="1" u="sng" dirty="0"/>
          </a:p>
        </p:txBody>
      </p:sp>
      <p:sp>
        <p:nvSpPr>
          <p:cNvPr id="8" name="Content Placeholder 7"/>
          <p:cNvSpPr>
            <a:spLocks noGrp="1"/>
          </p:cNvSpPr>
          <p:nvPr>
            <p:ph sz="quarter" idx="13"/>
          </p:nvPr>
        </p:nvSpPr>
        <p:spPr>
          <a:xfrm>
            <a:off x="1143000" y="2285999"/>
            <a:ext cx="3429000" cy="3467099"/>
          </a:xfrm>
        </p:spPr>
        <p:txBody>
          <a:bodyPr>
            <a:noAutofit/>
          </a:bodyPr>
          <a:lstStyle/>
          <a:p>
            <a:r>
              <a:rPr lang="en-US" dirty="0">
                <a:latin typeface="Arial" panose="020B0604020202020204" pitchFamily="34" charset="0"/>
                <a:cs typeface="Arial" panose="020B0604020202020204" pitchFamily="34" charset="0"/>
              </a:rPr>
              <a:t>Mail ballots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13 bargaining units with 1,291 voters</a:t>
            </a:r>
          </a:p>
          <a:p>
            <a:r>
              <a:rPr lang="en-US" dirty="0" smtClean="0">
                <a:latin typeface="Arial" panose="020B0604020202020204" pitchFamily="34" charset="0"/>
                <a:cs typeface="Arial" panose="020B0604020202020204" pitchFamily="34" charset="0"/>
              </a:rPr>
              <a:t>All 13 bargaining units voted to retain and recertify their Association</a:t>
            </a:r>
            <a:endParaRPr lang="en-US" dirty="0">
              <a:latin typeface="Arial" panose="020B0604020202020204" pitchFamily="34" charset="0"/>
              <a:cs typeface="Arial" panose="020B0604020202020204" pitchFamily="34" charset="0"/>
            </a:endParaRPr>
          </a:p>
          <a:p>
            <a:pPr marL="0" indent="0">
              <a:buNone/>
            </a:pPr>
            <a:endParaRPr lang="en-US" sz="2800" b="1" u="sng"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5179595"/>
            <a:ext cx="6858000" cy="992606"/>
          </a:xfrm>
          <a:prstGeom prst="rect">
            <a:avLst/>
          </a:prstGeom>
        </p:spPr>
      </p:pic>
      <p:sp>
        <p:nvSpPr>
          <p:cNvPr id="5" name="Slide Number Placeholder 4"/>
          <p:cNvSpPr>
            <a:spLocks noGrp="1"/>
          </p:cNvSpPr>
          <p:nvPr>
            <p:ph type="sldNum" sz="quarter" idx="12"/>
          </p:nvPr>
        </p:nvSpPr>
        <p:spPr/>
        <p:txBody>
          <a:bodyPr/>
          <a:lstStyle/>
          <a:p>
            <a:pPr algn="ctr"/>
            <a:fld id="{136F4B0A-DD6B-4B4A-9F64-FFEA1AB73D26}" type="slidenum">
              <a:rPr lang="en-US" smtClean="0">
                <a:latin typeface="Arial" panose="020B0604020202020204" pitchFamily="34" charset="0"/>
                <a:cs typeface="Arial" panose="020B0604020202020204" pitchFamily="34" charset="0"/>
              </a:rPr>
              <a:pPr algn="ctr"/>
              <a:t>8</a:t>
            </a:fld>
            <a:endParaRPr lang="en-US" dirty="0">
              <a:latin typeface="Arial" panose="020B0604020202020204" pitchFamily="34" charset="0"/>
              <a:cs typeface="Arial" panose="020B0604020202020204" pitchFamily="34" charset="0"/>
            </a:endParaRPr>
          </a:p>
        </p:txBody>
      </p:sp>
      <p:pic>
        <p:nvPicPr>
          <p:cNvPr id="7170" name="Picture 2" descr="C:\Users\MCormac\AppData\Local\Microsoft\Windows\Temporary Internet Files\Content.IE5\99A3ATKF\fall_leave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5157824"/>
            <a:ext cx="2049128" cy="8468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07977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239000" cy="1295400"/>
          </a:xfrm>
        </p:spPr>
        <p:txBody>
          <a:bodyPr>
            <a:normAutofit fontScale="90000"/>
          </a:bodyPr>
          <a:lstStyle/>
          <a:p>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At-a-Glance: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Steps in a Recertification Election </a:t>
            </a:r>
            <a:endParaRPr lang="en-US" sz="36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914400" y="1371600"/>
            <a:ext cx="7391400" cy="4114800"/>
          </a:xfrm>
        </p:spPr>
        <p:txBody>
          <a:bodyPr>
            <a:noAutofit/>
          </a:bodyPr>
          <a:lstStyle/>
          <a:p>
            <a:pPr algn="just"/>
            <a:endParaRPr lang="en-US" i="1" dirty="0" smtClean="0">
              <a:latin typeface="Arial" panose="020B0604020202020204" pitchFamily="34" charset="0"/>
              <a:cs typeface="Arial" panose="020B0604020202020204" pitchFamily="34" charset="0"/>
            </a:endParaRPr>
          </a:p>
          <a:p>
            <a:pPr algn="just"/>
            <a:endParaRPr lang="en-US" i="1" dirty="0">
              <a:latin typeface="Arial" panose="020B0604020202020204" pitchFamily="34" charset="0"/>
              <a:cs typeface="Arial" panose="020B0604020202020204" pitchFamily="34" charset="0"/>
            </a:endParaRPr>
          </a:p>
          <a:p>
            <a:pPr algn="just"/>
            <a:r>
              <a:rPr lang="en-US" i="1" dirty="0" smtClean="0">
                <a:latin typeface="Arial" panose="020B0604020202020204" pitchFamily="34" charset="0"/>
                <a:cs typeface="Arial" panose="020B0604020202020204" pitchFamily="34" charset="0"/>
              </a:rPr>
              <a:t>Identified </a:t>
            </a:r>
            <a:r>
              <a:rPr lang="en-US" i="1" dirty="0">
                <a:latin typeface="Arial" panose="020B0604020202020204" pitchFamily="34" charset="0"/>
                <a:cs typeface="Arial" panose="020B0604020202020204" pitchFamily="34" charset="0"/>
              </a:rPr>
              <a:t>representatives received an email “alert” that a filing was submitted to that specific unit</a:t>
            </a:r>
            <a:r>
              <a:rPr lang="en-US" i="1" dirty="0"/>
              <a:t>.</a:t>
            </a:r>
          </a:p>
          <a:p>
            <a:pPr marL="457200" indent="-457200" algn="just">
              <a:buAutoNum type="arabicPeriod"/>
            </a:pPr>
            <a:r>
              <a:rPr lang="en-US" dirty="0" smtClean="0">
                <a:solidFill>
                  <a:schemeClr val="tx1"/>
                </a:solidFill>
                <a:latin typeface="Arial" panose="020B0604020202020204" pitchFamily="34" charset="0"/>
                <a:cs typeface="Arial" panose="020B0604020202020204" pitchFamily="34" charset="0"/>
              </a:rPr>
              <a:t>PERB determines a recertification election must be conducted based on expiration date of CBA. </a:t>
            </a:r>
          </a:p>
          <a:p>
            <a:pPr marL="457200" indent="-457200" algn="just">
              <a:buAutoNum type="arabicPeriod"/>
            </a:pPr>
            <a:r>
              <a:rPr lang="en-US" dirty="0" smtClean="0">
                <a:solidFill>
                  <a:schemeClr val="tx1"/>
                </a:solidFill>
                <a:latin typeface="Arial" panose="020B0604020202020204" pitchFamily="34" charset="0"/>
                <a:cs typeface="Arial" panose="020B0604020202020204" pitchFamily="34" charset="0"/>
              </a:rPr>
              <a:t>PERB electronically files a </a:t>
            </a:r>
            <a:r>
              <a:rPr lang="en-US" b="1" dirty="0" smtClean="0">
                <a:latin typeface="Arial" panose="020B0604020202020204" pitchFamily="34" charset="0"/>
                <a:cs typeface="Arial" panose="020B0604020202020204" pitchFamily="34" charset="0"/>
              </a:rPr>
              <a:t>Notice of Intent to Conduct a Recertification Election</a:t>
            </a:r>
            <a:r>
              <a:rPr lang="en-US" b="1" dirty="0" smtClean="0">
                <a:solidFill>
                  <a:srgbClr val="FF0000"/>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and a </a:t>
            </a:r>
            <a:r>
              <a:rPr lang="en-US" b="1" dirty="0" smtClean="0">
                <a:latin typeface="Arial" panose="020B0604020202020204" pitchFamily="34" charset="0"/>
                <a:cs typeface="Arial" panose="020B0604020202020204" pitchFamily="34" charset="0"/>
              </a:rPr>
              <a:t>Notice to Employees</a:t>
            </a:r>
            <a:r>
              <a:rPr lang="en-US" dirty="0" smtClean="0">
                <a:solidFill>
                  <a:schemeClr val="tx1"/>
                </a:solidFill>
                <a:latin typeface="Arial" panose="020B0604020202020204" pitchFamily="34" charset="0"/>
                <a:cs typeface="Arial" panose="020B0604020202020204" pitchFamily="34" charset="0"/>
              </a:rPr>
              <a:t>. </a:t>
            </a:r>
          </a:p>
          <a:p>
            <a:pPr marL="457200" indent="-457200" algn="just">
              <a:buFont typeface="Brush Script MT" pitchFamily="66" charset="0"/>
              <a:buAutoNum type="arabicPeriod"/>
            </a:pPr>
            <a:r>
              <a:rPr lang="en-US" dirty="0">
                <a:solidFill>
                  <a:schemeClr val="tx1"/>
                </a:solidFill>
                <a:latin typeface="Arial" panose="020B0604020202020204" pitchFamily="34" charset="0"/>
                <a:cs typeface="Arial" panose="020B0604020202020204" pitchFamily="34" charset="0"/>
              </a:rPr>
              <a:t>Employer provides requested </a:t>
            </a:r>
            <a:r>
              <a:rPr lang="en-US" b="1" dirty="0">
                <a:latin typeface="Arial" panose="020B0604020202020204" pitchFamily="34" charset="0"/>
                <a:cs typeface="Arial" panose="020B0604020202020204" pitchFamily="34" charset="0"/>
              </a:rPr>
              <a:t>voter list </a:t>
            </a:r>
            <a:r>
              <a:rPr lang="en-US" dirty="0">
                <a:solidFill>
                  <a:schemeClr val="tx1"/>
                </a:solidFill>
                <a:latin typeface="Arial" panose="020B0604020202020204" pitchFamily="34" charset="0"/>
                <a:cs typeface="Arial" panose="020B0604020202020204" pitchFamily="34" charset="0"/>
              </a:rPr>
              <a:t>by deadline</a:t>
            </a:r>
            <a:r>
              <a:rPr lang="en-US" dirty="0" smtClean="0">
                <a:solidFill>
                  <a:schemeClr val="tx1"/>
                </a:solidFill>
                <a:latin typeface="Arial" panose="020B0604020202020204" pitchFamily="34" charset="0"/>
                <a:cs typeface="Arial" panose="020B0604020202020204" pitchFamily="34" charset="0"/>
              </a:rPr>
              <a:t>.</a:t>
            </a:r>
          </a:p>
          <a:p>
            <a:pPr marL="457200" indent="-457200" algn="just">
              <a:buFont typeface="Brush Script MT" pitchFamily="66" charset="0"/>
              <a:buAutoNum type="arabicPeriod"/>
            </a:pPr>
            <a:r>
              <a:rPr lang="en-US" dirty="0">
                <a:solidFill>
                  <a:schemeClr val="tx1"/>
                </a:solidFill>
                <a:latin typeface="Arial" panose="020B0604020202020204" pitchFamily="34" charset="0"/>
                <a:cs typeface="Arial" panose="020B0604020202020204" pitchFamily="34" charset="0"/>
              </a:rPr>
              <a:t>If voter list timely received, certified representative pays </a:t>
            </a:r>
            <a:r>
              <a:rPr lang="en-US" b="1" dirty="0">
                <a:latin typeface="Arial" panose="020B0604020202020204" pitchFamily="34" charset="0"/>
                <a:cs typeface="Arial" panose="020B0604020202020204" pitchFamily="34" charset="0"/>
              </a:rPr>
              <a:t>election fee </a:t>
            </a:r>
            <a:r>
              <a:rPr lang="en-US" dirty="0">
                <a:solidFill>
                  <a:schemeClr val="tx1"/>
                </a:solidFill>
                <a:latin typeface="Arial" panose="020B0604020202020204" pitchFamily="34" charset="0"/>
                <a:cs typeface="Arial" panose="020B0604020202020204" pitchFamily="34" charset="0"/>
              </a:rPr>
              <a:t>by deadline. </a:t>
            </a:r>
          </a:p>
          <a:p>
            <a:pPr algn="just"/>
            <a:r>
              <a:rPr lang="en-US" dirty="0" smtClean="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a:p>
            <a:pPr marL="457200" indent="-457200" algn="just">
              <a:buAutoNum type="arabicPeriod"/>
            </a:pPr>
            <a:endParaRPr lang="en-US" dirty="0" smtClean="0">
              <a:solidFill>
                <a:schemeClr val="tx1"/>
              </a:solidFill>
              <a:latin typeface="Arial" panose="020B0604020202020204" pitchFamily="34" charset="0"/>
              <a:cs typeface="Arial" panose="020B0604020202020204" pitchFamily="34" charset="0"/>
            </a:endParaRPr>
          </a:p>
          <a:p>
            <a:pPr lvl="1"/>
            <a:endParaRPr lang="en-US" sz="1400" dirty="0" smtClean="0">
              <a:solidFill>
                <a:schemeClr val="tx1"/>
              </a:solidFill>
              <a:latin typeface="+mj-lt"/>
            </a:endParaRPr>
          </a:p>
          <a:p>
            <a:pPr lvl="1"/>
            <a:endParaRPr lang="en-US" sz="1400" dirty="0" smtClean="0">
              <a:solidFill>
                <a:schemeClr val="tx1"/>
              </a:solidFill>
              <a:latin typeface="+mj-lt"/>
            </a:endParaRPr>
          </a:p>
          <a:p>
            <a:pPr lvl="1"/>
            <a:r>
              <a:rPr lang="en-US" sz="1400" dirty="0" smtClean="0">
                <a:solidFill>
                  <a:schemeClr val="tx1"/>
                </a:solidFill>
                <a:latin typeface="+mj-lt"/>
              </a:rPr>
              <a:t>	</a:t>
            </a:r>
          </a:p>
          <a:p>
            <a:pPr marL="914400" lvl="1" indent="-457200">
              <a:buFont typeface="Wingdings" panose="05000000000000000000" pitchFamily="2" charset="2"/>
              <a:buChar char="ü"/>
            </a:pPr>
            <a:endParaRPr lang="en-US" sz="1400" dirty="0">
              <a:solidFill>
                <a:schemeClr val="tx1"/>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5194325"/>
            <a:ext cx="6465790" cy="1079724"/>
          </a:xfrm>
          <a:prstGeom prst="rect">
            <a:avLst/>
          </a:prstGeom>
        </p:spPr>
      </p:pic>
      <p:sp>
        <p:nvSpPr>
          <p:cNvPr id="5" name="Slide Number Placeholder 4"/>
          <p:cNvSpPr>
            <a:spLocks noGrp="1"/>
          </p:cNvSpPr>
          <p:nvPr>
            <p:ph type="sldNum" sz="quarter" idx="12"/>
          </p:nvPr>
        </p:nvSpPr>
        <p:spPr/>
        <p:txBody>
          <a:bodyPr/>
          <a:lstStyle/>
          <a:p>
            <a:pPr algn="ctr"/>
            <a:fld id="{136F4B0A-DD6B-4B4A-9F64-FFEA1AB73D26}" type="slidenum">
              <a:rPr lang="en-US" i="1" smtClean="0">
                <a:latin typeface="Arial" panose="020B0604020202020204" pitchFamily="34" charset="0"/>
                <a:cs typeface="Arial" panose="020B0604020202020204" pitchFamily="34" charset="0"/>
              </a:rPr>
              <a:pPr algn="ctr"/>
              <a:t>9</a:t>
            </a:fld>
            <a:endParaRPr lang="en-US" i="1" dirty="0">
              <a:latin typeface="Arial" panose="020B0604020202020204" pitchFamily="34" charset="0"/>
              <a:cs typeface="Arial" panose="020B0604020202020204" pitchFamily="34" charset="0"/>
            </a:endParaRPr>
          </a:p>
        </p:txBody>
      </p:sp>
      <p:pic>
        <p:nvPicPr>
          <p:cNvPr id="8195" name="Picture 3" descr="C:\Users\MCormac\AppData\Local\Microsoft\Windows\Temporary Internet Files\Content.IE5\ZW6NWY4E\productiv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868595"/>
            <a:ext cx="1038225" cy="13843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9823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6802</TotalTime>
  <Words>1316</Words>
  <Application>Microsoft Office PowerPoint</Application>
  <PresentationFormat>On-screen Show (4:3)</PresentationFormat>
  <Paragraphs>183</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Pushpin</vt:lpstr>
      <vt:lpstr>   Retention and Recertification Elections Presentation- Central Rivers Area Education Agency </vt:lpstr>
      <vt:lpstr>Retention and Recertification Elections – New Elections resulting from H.F. 291</vt:lpstr>
      <vt:lpstr> Effect of retention and recertification elections   If more than 50% of eligible voters vote “yes” to retain the representative, the employee organization will be retained and recertified and continue to represent the unit. </vt:lpstr>
      <vt:lpstr>  Effect of Retention and Recertification Elections  If 50% or more of eligible voters either vote “no” or do not vote, the employee organization will be decertified and will no longer represent the unit. </vt:lpstr>
      <vt:lpstr>PERB’s Role</vt:lpstr>
      <vt:lpstr>When will PERB conduct recertification elections? </vt:lpstr>
      <vt:lpstr>Bargaining units voting this fall</vt:lpstr>
      <vt:lpstr>Bargaining units voting this fall:</vt:lpstr>
      <vt:lpstr> At-a-Glance:  Steps in a Recertification Election </vt:lpstr>
      <vt:lpstr>At-a-Glance:  Steps in a Recertification Election, cont. </vt:lpstr>
      <vt:lpstr>At-a-Glance:  Steps in a Recertification Election, cont. </vt:lpstr>
      <vt:lpstr>Direction of Election</vt:lpstr>
      <vt:lpstr>Challenges to Voter Lists</vt:lpstr>
      <vt:lpstr>Notice of Election</vt:lpstr>
      <vt:lpstr>Ballot Question</vt:lpstr>
      <vt:lpstr>Voting Instructions – By Phone</vt:lpstr>
      <vt:lpstr>Voting Instructions – By Internet</vt:lpstr>
      <vt:lpstr>Who do I ask?</vt:lpstr>
      <vt:lpstr>   PERB can disclose who is eligible to vote.  However, PERB cannot disclose if an individual voter has voted and must keep that information confidential.  </vt:lpstr>
      <vt:lpstr>Election results PERB will e-file “tally of ballots” &amp; post on website</vt:lpstr>
      <vt:lpstr>Objectionable Conduct During Election Campaign</vt:lpstr>
      <vt:lpstr>What could invalidate an election?</vt:lpstr>
      <vt:lpstr>What could invalidate an election? Cont., </vt:lpstr>
      <vt:lpstr>www.iowaperb.iowa.gov</vt:lpstr>
      <vt:lpstr>PowerPoint Presentation</vt:lpstr>
      <vt:lpstr>For specific election questions, contact Amber DeSmet at  amber.desmet@iowa.gov</vt:lpstr>
      <vt:lpstr>Thank you!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Retention and Recertification Elections</dc:title>
  <dc:creator>Cormack, Mike [PERB]</dc:creator>
  <cp:lastModifiedBy>Cormack, Mike [PERB]</cp:lastModifiedBy>
  <cp:revision>347</cp:revision>
  <cp:lastPrinted>2017-10-02T15:20:05Z</cp:lastPrinted>
  <dcterms:created xsi:type="dcterms:W3CDTF">2015-10-16T19:03:38Z</dcterms:created>
  <dcterms:modified xsi:type="dcterms:W3CDTF">2017-10-03T22:35:39Z</dcterms:modified>
</cp:coreProperties>
</file>