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20.xml" ContentType="application/vnd.openxmlformats-officedocument.presentationml.notesSlide+xml"/>
  <Override PartName="/ppt/charts/chart4.xml" ContentType="application/vnd.openxmlformats-officedocument.drawingml.chart+xml"/>
  <Override PartName="/ppt/theme/themeOverride5.xml" ContentType="application/vnd.openxmlformats-officedocument.themeOverr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6.xml" ContentType="application/vnd.openxmlformats-officedocument.themeOverride+xml"/>
  <Override PartName="/ppt/notesSlides/notesSlide22.xml" ContentType="application/vnd.openxmlformats-officedocument.presentationml.notesSlide+xml"/>
  <Override PartName="/ppt/charts/chart6.xml" ContentType="application/vnd.openxmlformats-officedocument.drawingml.chart+xml"/>
  <Override PartName="/ppt/theme/themeOverride7.xml" ContentType="application/vnd.openxmlformats-officedocument.themeOverride+xml"/>
  <Override PartName="/ppt/notesSlides/notesSlide23.xml" ContentType="application/vnd.openxmlformats-officedocument.presentationml.notesSlide+xml"/>
  <Override PartName="/ppt/charts/chart7.xml" ContentType="application/vnd.openxmlformats-officedocument.drawingml.chart+xml"/>
  <Override PartName="/ppt/theme/themeOverride8.xml" ContentType="application/vnd.openxmlformats-officedocument.themeOverr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5" r:id="rId5"/>
    <p:sldMasterId id="2147483759" r:id="rId6"/>
  </p:sldMasterIdLst>
  <p:notesMasterIdLst>
    <p:notesMasterId r:id="rId50"/>
  </p:notesMasterIdLst>
  <p:sldIdLst>
    <p:sldId id="291" r:id="rId7"/>
    <p:sldId id="292" r:id="rId8"/>
    <p:sldId id="290" r:id="rId9"/>
    <p:sldId id="316" r:id="rId10"/>
    <p:sldId id="309" r:id="rId11"/>
    <p:sldId id="310" r:id="rId12"/>
    <p:sldId id="311" r:id="rId13"/>
    <p:sldId id="293" r:id="rId14"/>
    <p:sldId id="303" r:id="rId15"/>
    <p:sldId id="278" r:id="rId16"/>
    <p:sldId id="315" r:id="rId17"/>
    <p:sldId id="313" r:id="rId18"/>
    <p:sldId id="330" r:id="rId19"/>
    <p:sldId id="297" r:id="rId20"/>
    <p:sldId id="296" r:id="rId21"/>
    <p:sldId id="300" r:id="rId22"/>
    <p:sldId id="333" r:id="rId23"/>
    <p:sldId id="334" r:id="rId24"/>
    <p:sldId id="335" r:id="rId25"/>
    <p:sldId id="336" r:id="rId26"/>
    <p:sldId id="337" r:id="rId27"/>
    <p:sldId id="338" r:id="rId28"/>
    <p:sldId id="339" r:id="rId29"/>
    <p:sldId id="340" r:id="rId30"/>
    <p:sldId id="319" r:id="rId31"/>
    <p:sldId id="301" r:id="rId32"/>
    <p:sldId id="324" r:id="rId33"/>
    <p:sldId id="325" r:id="rId34"/>
    <p:sldId id="323" r:id="rId35"/>
    <p:sldId id="326" r:id="rId36"/>
    <p:sldId id="327" r:id="rId37"/>
    <p:sldId id="302" r:id="rId38"/>
    <p:sldId id="272" r:id="rId39"/>
    <p:sldId id="304" r:id="rId40"/>
    <p:sldId id="317" r:id="rId41"/>
    <p:sldId id="328" r:id="rId42"/>
    <p:sldId id="318" r:id="rId43"/>
    <p:sldId id="306" r:id="rId44"/>
    <p:sldId id="332" r:id="rId45"/>
    <p:sldId id="314" r:id="rId46"/>
    <p:sldId id="308" r:id="rId47"/>
    <p:sldId id="307" r:id="rId48"/>
    <p:sldId id="321"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D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2" autoAdjust="0"/>
    <p:restoredTop sz="69815" autoAdjust="0"/>
  </p:normalViewPr>
  <p:slideViewPr>
    <p:cSldViewPr snapToGrid="0">
      <p:cViewPr varScale="1">
        <p:scale>
          <a:sx n="50" d="100"/>
          <a:sy n="50" d="100"/>
        </p:scale>
        <p:origin x="1332" y="54"/>
      </p:cViewPr>
      <p:guideLst/>
    </p:cSldViewPr>
  </p:slideViewPr>
  <p:notesTextViewPr>
    <p:cViewPr>
      <p:scale>
        <a:sx n="1" d="1"/>
        <a:sy n="1" d="1"/>
      </p:scale>
      <p:origin x="0" y="-147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Mostly A's</c:v>
                </c:pt>
              </c:strCache>
            </c:strRef>
          </c:cat>
          <c:val>
            <c:numRef>
              <c:f>Sheet1!$B$2</c:f>
              <c:numCache>
                <c:formatCode>General</c:formatCode>
                <c:ptCount val="1"/>
                <c:pt idx="0">
                  <c:v>50.2</c:v>
                </c:pt>
              </c:numCache>
            </c:numRef>
          </c:val>
          <c:extLst>
            <c:ext xmlns:c16="http://schemas.microsoft.com/office/drawing/2014/chart" uri="{C3380CC4-5D6E-409C-BE32-E72D297353CC}">
              <c16:uniqueId val="{00000000-02A2-4D9D-AA86-792177858C55}"/>
            </c:ext>
          </c:extLst>
        </c:ser>
        <c:ser>
          <c:idx val="1"/>
          <c:order val="1"/>
          <c:tx>
            <c:strRef>
              <c:f>Sheet1!$C$1</c:f>
              <c:strCache>
                <c:ptCount val="1"/>
                <c:pt idx="0">
                  <c:v>ACE Score 1</c:v>
                </c:pt>
              </c:strCache>
            </c:strRef>
          </c:tx>
          <c:invertIfNegative val="0"/>
          <c:cat>
            <c:strRef>
              <c:f>Sheet1!$A$2</c:f>
              <c:strCache>
                <c:ptCount val="1"/>
                <c:pt idx="0">
                  <c:v>Mostly A's</c:v>
                </c:pt>
              </c:strCache>
            </c:strRef>
          </c:cat>
          <c:val>
            <c:numRef>
              <c:f>Sheet1!$C$2</c:f>
              <c:numCache>
                <c:formatCode>General</c:formatCode>
                <c:ptCount val="1"/>
                <c:pt idx="0">
                  <c:v>31.9</c:v>
                </c:pt>
              </c:numCache>
            </c:numRef>
          </c:val>
          <c:extLst>
            <c:ext xmlns:c16="http://schemas.microsoft.com/office/drawing/2014/chart" uri="{C3380CC4-5D6E-409C-BE32-E72D297353CC}">
              <c16:uniqueId val="{00000001-02A2-4D9D-AA86-792177858C55}"/>
            </c:ext>
          </c:extLst>
        </c:ser>
        <c:ser>
          <c:idx val="2"/>
          <c:order val="2"/>
          <c:tx>
            <c:strRef>
              <c:f>Sheet1!$D$1</c:f>
              <c:strCache>
                <c:ptCount val="1"/>
                <c:pt idx="0">
                  <c:v>ACE Score 2</c:v>
                </c:pt>
              </c:strCache>
            </c:strRef>
          </c:tx>
          <c:invertIfNegative val="0"/>
          <c:cat>
            <c:strRef>
              <c:f>Sheet1!$A$2</c:f>
              <c:strCache>
                <c:ptCount val="1"/>
                <c:pt idx="0">
                  <c:v>Mostly A's</c:v>
                </c:pt>
              </c:strCache>
            </c:strRef>
          </c:cat>
          <c:val>
            <c:numRef>
              <c:f>Sheet1!$D$2</c:f>
              <c:numCache>
                <c:formatCode>General</c:formatCode>
                <c:ptCount val="1"/>
                <c:pt idx="0">
                  <c:v>27</c:v>
                </c:pt>
              </c:numCache>
            </c:numRef>
          </c:val>
          <c:extLst>
            <c:ext xmlns:c16="http://schemas.microsoft.com/office/drawing/2014/chart" uri="{C3380CC4-5D6E-409C-BE32-E72D297353CC}">
              <c16:uniqueId val="{00000002-02A2-4D9D-AA86-792177858C55}"/>
            </c:ext>
          </c:extLst>
        </c:ser>
        <c:ser>
          <c:idx val="3"/>
          <c:order val="3"/>
          <c:tx>
            <c:strRef>
              <c:f>Sheet1!$E$1</c:f>
              <c:strCache>
                <c:ptCount val="1"/>
                <c:pt idx="0">
                  <c:v>ACE Score 3</c:v>
                </c:pt>
              </c:strCache>
            </c:strRef>
          </c:tx>
          <c:invertIfNegative val="0"/>
          <c:cat>
            <c:strRef>
              <c:f>Sheet1!$A$2</c:f>
              <c:strCache>
                <c:ptCount val="1"/>
                <c:pt idx="0">
                  <c:v>Mostly A's</c:v>
                </c:pt>
              </c:strCache>
            </c:strRef>
          </c:cat>
          <c:val>
            <c:numRef>
              <c:f>Sheet1!$E$2</c:f>
              <c:numCache>
                <c:formatCode>General</c:formatCode>
                <c:ptCount val="1"/>
                <c:pt idx="0">
                  <c:v>22.5</c:v>
                </c:pt>
              </c:numCache>
            </c:numRef>
          </c:val>
          <c:extLst>
            <c:ext xmlns:c16="http://schemas.microsoft.com/office/drawing/2014/chart" uri="{C3380CC4-5D6E-409C-BE32-E72D297353CC}">
              <c16:uniqueId val="{00000003-02A2-4D9D-AA86-792177858C55}"/>
            </c:ext>
          </c:extLst>
        </c:ser>
        <c:ser>
          <c:idx val="4"/>
          <c:order val="4"/>
          <c:tx>
            <c:strRef>
              <c:f>Sheet1!$F$1</c:f>
              <c:strCache>
                <c:ptCount val="1"/>
                <c:pt idx="0">
                  <c:v>ACE Score 4+</c:v>
                </c:pt>
              </c:strCache>
            </c:strRef>
          </c:tx>
          <c:invertIfNegative val="0"/>
          <c:cat>
            <c:strRef>
              <c:f>Sheet1!$A$2</c:f>
              <c:strCache>
                <c:ptCount val="1"/>
                <c:pt idx="0">
                  <c:v>Mostly A's</c:v>
                </c:pt>
              </c:strCache>
            </c:strRef>
          </c:cat>
          <c:val>
            <c:numRef>
              <c:f>Sheet1!$F$2</c:f>
              <c:numCache>
                <c:formatCode>General</c:formatCode>
                <c:ptCount val="1"/>
                <c:pt idx="0">
                  <c:v>17.5</c:v>
                </c:pt>
              </c:numCache>
            </c:numRef>
          </c:val>
          <c:extLst>
            <c:ext xmlns:c16="http://schemas.microsoft.com/office/drawing/2014/chart" uri="{C3380CC4-5D6E-409C-BE32-E72D297353CC}">
              <c16:uniqueId val="{00000004-02A2-4D9D-AA86-792177858C55}"/>
            </c:ext>
          </c:extLst>
        </c:ser>
        <c:dLbls>
          <c:showLegendKey val="0"/>
          <c:showVal val="0"/>
          <c:showCatName val="0"/>
          <c:showSerName val="0"/>
          <c:showPercent val="0"/>
          <c:showBubbleSize val="0"/>
        </c:dLbls>
        <c:gapWidth val="150"/>
        <c:axId val="23967232"/>
        <c:axId val="23968768"/>
      </c:barChart>
      <c:catAx>
        <c:axId val="23967232"/>
        <c:scaling>
          <c:orientation val="minMax"/>
        </c:scaling>
        <c:delete val="1"/>
        <c:axPos val="b"/>
        <c:numFmt formatCode="General" sourceLinked="0"/>
        <c:majorTickMark val="out"/>
        <c:minorTickMark val="none"/>
        <c:tickLblPos val="nextTo"/>
        <c:crossAx val="23968768"/>
        <c:crosses val="autoZero"/>
        <c:auto val="1"/>
        <c:lblAlgn val="ctr"/>
        <c:lblOffset val="100"/>
        <c:noMultiLvlLbl val="0"/>
      </c:catAx>
      <c:valAx>
        <c:axId val="23968768"/>
        <c:scaling>
          <c:orientation val="minMax"/>
        </c:scaling>
        <c:delete val="0"/>
        <c:axPos val="l"/>
        <c:majorGridlines/>
        <c:numFmt formatCode="General" sourceLinked="1"/>
        <c:majorTickMark val="out"/>
        <c:minorTickMark val="none"/>
        <c:tickLblPos val="nextTo"/>
        <c:crossAx val="23967232"/>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135352698137611E-2"/>
          <c:y val="4.3899038761942503E-2"/>
          <c:w val="0.7131362945660501"/>
          <c:h val="0.84653746523649565"/>
        </c:manualLayout>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Mostly B's</c:v>
                </c:pt>
              </c:strCache>
            </c:strRef>
          </c:cat>
          <c:val>
            <c:numRef>
              <c:f>Sheet1!$B$2</c:f>
              <c:numCache>
                <c:formatCode>General</c:formatCode>
                <c:ptCount val="1"/>
                <c:pt idx="0">
                  <c:v>35.5</c:v>
                </c:pt>
              </c:numCache>
            </c:numRef>
          </c:val>
          <c:extLst>
            <c:ext xmlns:c16="http://schemas.microsoft.com/office/drawing/2014/chart" uri="{C3380CC4-5D6E-409C-BE32-E72D297353CC}">
              <c16:uniqueId val="{00000000-C47C-4981-8669-D2280A1D6EFE}"/>
            </c:ext>
          </c:extLst>
        </c:ser>
        <c:ser>
          <c:idx val="1"/>
          <c:order val="1"/>
          <c:tx>
            <c:strRef>
              <c:f>Sheet1!$C$1</c:f>
              <c:strCache>
                <c:ptCount val="1"/>
                <c:pt idx="0">
                  <c:v>ACE Score 1</c:v>
                </c:pt>
              </c:strCache>
            </c:strRef>
          </c:tx>
          <c:invertIfNegative val="0"/>
          <c:cat>
            <c:strRef>
              <c:f>Sheet1!$A$2</c:f>
              <c:strCache>
                <c:ptCount val="1"/>
                <c:pt idx="0">
                  <c:v>Mostly B's</c:v>
                </c:pt>
              </c:strCache>
            </c:strRef>
          </c:cat>
          <c:val>
            <c:numRef>
              <c:f>Sheet1!$C$2</c:f>
              <c:numCache>
                <c:formatCode>General</c:formatCode>
                <c:ptCount val="1"/>
                <c:pt idx="0">
                  <c:v>39.5</c:v>
                </c:pt>
              </c:numCache>
            </c:numRef>
          </c:val>
          <c:extLst>
            <c:ext xmlns:c16="http://schemas.microsoft.com/office/drawing/2014/chart" uri="{C3380CC4-5D6E-409C-BE32-E72D297353CC}">
              <c16:uniqueId val="{00000001-C47C-4981-8669-D2280A1D6EFE}"/>
            </c:ext>
          </c:extLst>
        </c:ser>
        <c:ser>
          <c:idx val="2"/>
          <c:order val="2"/>
          <c:tx>
            <c:strRef>
              <c:f>Sheet1!$D$1</c:f>
              <c:strCache>
                <c:ptCount val="1"/>
                <c:pt idx="0">
                  <c:v>ACE Score 2</c:v>
                </c:pt>
              </c:strCache>
            </c:strRef>
          </c:tx>
          <c:invertIfNegative val="0"/>
          <c:cat>
            <c:strRef>
              <c:f>Sheet1!$A$2</c:f>
              <c:strCache>
                <c:ptCount val="1"/>
                <c:pt idx="0">
                  <c:v>Mostly B's</c:v>
                </c:pt>
              </c:strCache>
            </c:strRef>
          </c:cat>
          <c:val>
            <c:numRef>
              <c:f>Sheet1!$D$2</c:f>
              <c:numCache>
                <c:formatCode>General</c:formatCode>
                <c:ptCount val="1"/>
                <c:pt idx="0">
                  <c:v>39.5</c:v>
                </c:pt>
              </c:numCache>
            </c:numRef>
          </c:val>
          <c:extLst>
            <c:ext xmlns:c16="http://schemas.microsoft.com/office/drawing/2014/chart" uri="{C3380CC4-5D6E-409C-BE32-E72D297353CC}">
              <c16:uniqueId val="{00000002-C47C-4981-8669-D2280A1D6EFE}"/>
            </c:ext>
          </c:extLst>
        </c:ser>
        <c:ser>
          <c:idx val="3"/>
          <c:order val="3"/>
          <c:tx>
            <c:strRef>
              <c:f>Sheet1!$E$1</c:f>
              <c:strCache>
                <c:ptCount val="1"/>
                <c:pt idx="0">
                  <c:v>ACE Score 3</c:v>
                </c:pt>
              </c:strCache>
            </c:strRef>
          </c:tx>
          <c:invertIfNegative val="0"/>
          <c:cat>
            <c:strRef>
              <c:f>Sheet1!$A$2</c:f>
              <c:strCache>
                <c:ptCount val="1"/>
                <c:pt idx="0">
                  <c:v>Mostly B's</c:v>
                </c:pt>
              </c:strCache>
            </c:strRef>
          </c:cat>
          <c:val>
            <c:numRef>
              <c:f>Sheet1!$E$2</c:f>
              <c:numCache>
                <c:formatCode>General</c:formatCode>
                <c:ptCount val="1"/>
                <c:pt idx="0">
                  <c:v>37.5</c:v>
                </c:pt>
              </c:numCache>
            </c:numRef>
          </c:val>
          <c:extLst>
            <c:ext xmlns:c16="http://schemas.microsoft.com/office/drawing/2014/chart" uri="{C3380CC4-5D6E-409C-BE32-E72D297353CC}">
              <c16:uniqueId val="{00000003-C47C-4981-8669-D2280A1D6EFE}"/>
            </c:ext>
          </c:extLst>
        </c:ser>
        <c:ser>
          <c:idx val="4"/>
          <c:order val="4"/>
          <c:tx>
            <c:strRef>
              <c:f>Sheet1!$F$1</c:f>
              <c:strCache>
                <c:ptCount val="1"/>
                <c:pt idx="0">
                  <c:v>ACE Score 4+</c:v>
                </c:pt>
              </c:strCache>
            </c:strRef>
          </c:tx>
          <c:invertIfNegative val="0"/>
          <c:cat>
            <c:strRef>
              <c:f>Sheet1!$A$2</c:f>
              <c:strCache>
                <c:ptCount val="1"/>
                <c:pt idx="0">
                  <c:v>Mostly B's</c:v>
                </c:pt>
              </c:strCache>
            </c:strRef>
          </c:cat>
          <c:val>
            <c:numRef>
              <c:f>Sheet1!$F$2</c:f>
              <c:numCache>
                <c:formatCode>General</c:formatCode>
                <c:ptCount val="1"/>
                <c:pt idx="0">
                  <c:v>35.799999999999997</c:v>
                </c:pt>
              </c:numCache>
            </c:numRef>
          </c:val>
          <c:extLst>
            <c:ext xmlns:c16="http://schemas.microsoft.com/office/drawing/2014/chart" uri="{C3380CC4-5D6E-409C-BE32-E72D297353CC}">
              <c16:uniqueId val="{00000004-C47C-4981-8669-D2280A1D6EFE}"/>
            </c:ext>
          </c:extLst>
        </c:ser>
        <c:dLbls>
          <c:showLegendKey val="0"/>
          <c:showVal val="0"/>
          <c:showCatName val="0"/>
          <c:showSerName val="0"/>
          <c:showPercent val="0"/>
          <c:showBubbleSize val="0"/>
        </c:dLbls>
        <c:gapWidth val="150"/>
        <c:axId val="24023808"/>
        <c:axId val="24025344"/>
      </c:barChart>
      <c:catAx>
        <c:axId val="24023808"/>
        <c:scaling>
          <c:orientation val="minMax"/>
        </c:scaling>
        <c:delete val="1"/>
        <c:axPos val="b"/>
        <c:numFmt formatCode="General" sourceLinked="0"/>
        <c:majorTickMark val="out"/>
        <c:minorTickMark val="none"/>
        <c:tickLblPos val="nextTo"/>
        <c:crossAx val="24025344"/>
        <c:crosses val="autoZero"/>
        <c:auto val="1"/>
        <c:lblAlgn val="ctr"/>
        <c:lblOffset val="100"/>
        <c:noMultiLvlLbl val="0"/>
      </c:catAx>
      <c:valAx>
        <c:axId val="24025344"/>
        <c:scaling>
          <c:orientation val="minMax"/>
        </c:scaling>
        <c:delete val="0"/>
        <c:axPos val="l"/>
        <c:majorGridlines/>
        <c:numFmt formatCode="General" sourceLinked="1"/>
        <c:majorTickMark val="out"/>
        <c:minorTickMark val="none"/>
        <c:tickLblPos val="nextTo"/>
        <c:crossAx val="24023808"/>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Mostly C's</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581A-4BD3-8828-6AD280EE4BA4}"/>
            </c:ext>
          </c:extLst>
        </c:ser>
        <c:ser>
          <c:idx val="1"/>
          <c:order val="1"/>
          <c:tx>
            <c:strRef>
              <c:f>Sheet1!$C$1</c:f>
              <c:strCache>
                <c:ptCount val="1"/>
                <c:pt idx="0">
                  <c:v>ACE Score 1</c:v>
                </c:pt>
              </c:strCache>
            </c:strRef>
          </c:tx>
          <c:invertIfNegative val="0"/>
          <c:cat>
            <c:strRef>
              <c:f>Sheet1!$A$2</c:f>
              <c:strCache>
                <c:ptCount val="1"/>
                <c:pt idx="0">
                  <c:v>Mostly C's</c:v>
                </c:pt>
              </c:strCache>
            </c:strRef>
          </c:cat>
          <c:val>
            <c:numRef>
              <c:f>Sheet1!$C$2</c:f>
              <c:numCache>
                <c:formatCode>General</c:formatCode>
                <c:ptCount val="1"/>
                <c:pt idx="0">
                  <c:v>20.7</c:v>
                </c:pt>
              </c:numCache>
            </c:numRef>
          </c:val>
          <c:extLst>
            <c:ext xmlns:c16="http://schemas.microsoft.com/office/drawing/2014/chart" uri="{C3380CC4-5D6E-409C-BE32-E72D297353CC}">
              <c16:uniqueId val="{00000001-581A-4BD3-8828-6AD280EE4BA4}"/>
            </c:ext>
          </c:extLst>
        </c:ser>
        <c:ser>
          <c:idx val="2"/>
          <c:order val="2"/>
          <c:tx>
            <c:strRef>
              <c:f>Sheet1!$D$1</c:f>
              <c:strCache>
                <c:ptCount val="1"/>
                <c:pt idx="0">
                  <c:v>ACE Score 2</c:v>
                </c:pt>
              </c:strCache>
            </c:strRef>
          </c:tx>
          <c:invertIfNegative val="0"/>
          <c:cat>
            <c:strRef>
              <c:f>Sheet1!$A$2</c:f>
              <c:strCache>
                <c:ptCount val="1"/>
                <c:pt idx="0">
                  <c:v>Mostly C's</c:v>
                </c:pt>
              </c:strCache>
            </c:strRef>
          </c:cat>
          <c:val>
            <c:numRef>
              <c:f>Sheet1!$D$2</c:f>
              <c:numCache>
                <c:formatCode>General</c:formatCode>
                <c:ptCount val="1"/>
                <c:pt idx="0">
                  <c:v>23.3</c:v>
                </c:pt>
              </c:numCache>
            </c:numRef>
          </c:val>
          <c:extLst>
            <c:ext xmlns:c16="http://schemas.microsoft.com/office/drawing/2014/chart" uri="{C3380CC4-5D6E-409C-BE32-E72D297353CC}">
              <c16:uniqueId val="{00000002-581A-4BD3-8828-6AD280EE4BA4}"/>
            </c:ext>
          </c:extLst>
        </c:ser>
        <c:ser>
          <c:idx val="3"/>
          <c:order val="3"/>
          <c:tx>
            <c:strRef>
              <c:f>Sheet1!$E$1</c:f>
              <c:strCache>
                <c:ptCount val="1"/>
                <c:pt idx="0">
                  <c:v>ACE Score 3</c:v>
                </c:pt>
              </c:strCache>
            </c:strRef>
          </c:tx>
          <c:invertIfNegative val="0"/>
          <c:cat>
            <c:strRef>
              <c:f>Sheet1!$A$2</c:f>
              <c:strCache>
                <c:ptCount val="1"/>
                <c:pt idx="0">
                  <c:v>Mostly C's</c:v>
                </c:pt>
              </c:strCache>
            </c:strRef>
          </c:cat>
          <c:val>
            <c:numRef>
              <c:f>Sheet1!$E$2</c:f>
              <c:numCache>
                <c:formatCode>General</c:formatCode>
                <c:ptCount val="1"/>
                <c:pt idx="0">
                  <c:v>27.2</c:v>
                </c:pt>
              </c:numCache>
            </c:numRef>
          </c:val>
          <c:extLst>
            <c:ext xmlns:c16="http://schemas.microsoft.com/office/drawing/2014/chart" uri="{C3380CC4-5D6E-409C-BE32-E72D297353CC}">
              <c16:uniqueId val="{00000003-581A-4BD3-8828-6AD280EE4BA4}"/>
            </c:ext>
          </c:extLst>
        </c:ser>
        <c:ser>
          <c:idx val="4"/>
          <c:order val="4"/>
          <c:tx>
            <c:strRef>
              <c:f>Sheet1!$F$1</c:f>
              <c:strCache>
                <c:ptCount val="1"/>
                <c:pt idx="0">
                  <c:v>ACE Score 4+</c:v>
                </c:pt>
              </c:strCache>
            </c:strRef>
          </c:tx>
          <c:invertIfNegative val="0"/>
          <c:cat>
            <c:strRef>
              <c:f>Sheet1!$A$2</c:f>
              <c:strCache>
                <c:ptCount val="1"/>
                <c:pt idx="0">
                  <c:v>Mostly C's</c:v>
                </c:pt>
              </c:strCache>
            </c:strRef>
          </c:cat>
          <c:val>
            <c:numRef>
              <c:f>Sheet1!$F$2</c:f>
              <c:numCache>
                <c:formatCode>General</c:formatCode>
                <c:ptCount val="1"/>
                <c:pt idx="0">
                  <c:v>27.9</c:v>
                </c:pt>
              </c:numCache>
            </c:numRef>
          </c:val>
          <c:extLst>
            <c:ext xmlns:c16="http://schemas.microsoft.com/office/drawing/2014/chart" uri="{C3380CC4-5D6E-409C-BE32-E72D297353CC}">
              <c16:uniqueId val="{00000004-581A-4BD3-8828-6AD280EE4BA4}"/>
            </c:ext>
          </c:extLst>
        </c:ser>
        <c:dLbls>
          <c:showLegendKey val="0"/>
          <c:showVal val="0"/>
          <c:showCatName val="0"/>
          <c:showSerName val="0"/>
          <c:showPercent val="0"/>
          <c:showBubbleSize val="0"/>
        </c:dLbls>
        <c:gapWidth val="150"/>
        <c:axId val="26116096"/>
        <c:axId val="26117632"/>
      </c:barChart>
      <c:catAx>
        <c:axId val="26116096"/>
        <c:scaling>
          <c:orientation val="minMax"/>
        </c:scaling>
        <c:delete val="1"/>
        <c:axPos val="b"/>
        <c:numFmt formatCode="General" sourceLinked="0"/>
        <c:majorTickMark val="out"/>
        <c:minorTickMark val="none"/>
        <c:tickLblPos val="nextTo"/>
        <c:crossAx val="26117632"/>
        <c:crosses val="autoZero"/>
        <c:auto val="1"/>
        <c:lblAlgn val="ctr"/>
        <c:lblOffset val="100"/>
        <c:noMultiLvlLbl val="0"/>
      </c:catAx>
      <c:valAx>
        <c:axId val="26117632"/>
        <c:scaling>
          <c:orientation val="minMax"/>
        </c:scaling>
        <c:delete val="0"/>
        <c:axPos val="l"/>
        <c:majorGridlines/>
        <c:numFmt formatCode="General" sourceLinked="1"/>
        <c:majorTickMark val="out"/>
        <c:minorTickMark val="none"/>
        <c:tickLblPos val="nextTo"/>
        <c:crossAx val="26116096"/>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Mostly D's</c:v>
                </c:pt>
              </c:strCache>
            </c:strRef>
          </c:cat>
          <c:val>
            <c:numRef>
              <c:f>Sheet1!$B$2</c:f>
              <c:numCache>
                <c:formatCode>General</c:formatCode>
                <c:ptCount val="1"/>
                <c:pt idx="0">
                  <c:v>2</c:v>
                </c:pt>
              </c:numCache>
            </c:numRef>
          </c:val>
          <c:extLst>
            <c:ext xmlns:c16="http://schemas.microsoft.com/office/drawing/2014/chart" uri="{C3380CC4-5D6E-409C-BE32-E72D297353CC}">
              <c16:uniqueId val="{00000000-08B3-43D6-942B-123469EC9325}"/>
            </c:ext>
          </c:extLst>
        </c:ser>
        <c:ser>
          <c:idx val="1"/>
          <c:order val="1"/>
          <c:tx>
            <c:strRef>
              <c:f>Sheet1!$C$1</c:f>
              <c:strCache>
                <c:ptCount val="1"/>
                <c:pt idx="0">
                  <c:v>ACE Score 1</c:v>
                </c:pt>
              </c:strCache>
            </c:strRef>
          </c:tx>
          <c:invertIfNegative val="0"/>
          <c:cat>
            <c:strRef>
              <c:f>Sheet1!$A$2</c:f>
              <c:strCache>
                <c:ptCount val="1"/>
                <c:pt idx="0">
                  <c:v>Mostly D's</c:v>
                </c:pt>
              </c:strCache>
            </c:strRef>
          </c:cat>
          <c:val>
            <c:numRef>
              <c:f>Sheet1!$C$2</c:f>
              <c:numCache>
                <c:formatCode>General</c:formatCode>
                <c:ptCount val="1"/>
                <c:pt idx="0">
                  <c:v>5.4</c:v>
                </c:pt>
              </c:numCache>
            </c:numRef>
          </c:val>
          <c:extLst>
            <c:ext xmlns:c16="http://schemas.microsoft.com/office/drawing/2014/chart" uri="{C3380CC4-5D6E-409C-BE32-E72D297353CC}">
              <c16:uniqueId val="{00000001-08B3-43D6-942B-123469EC9325}"/>
            </c:ext>
          </c:extLst>
        </c:ser>
        <c:ser>
          <c:idx val="2"/>
          <c:order val="2"/>
          <c:tx>
            <c:strRef>
              <c:f>Sheet1!$D$1</c:f>
              <c:strCache>
                <c:ptCount val="1"/>
                <c:pt idx="0">
                  <c:v>ACE Score 2</c:v>
                </c:pt>
              </c:strCache>
            </c:strRef>
          </c:tx>
          <c:invertIfNegative val="0"/>
          <c:cat>
            <c:strRef>
              <c:f>Sheet1!$A$2</c:f>
              <c:strCache>
                <c:ptCount val="1"/>
                <c:pt idx="0">
                  <c:v>Mostly D's</c:v>
                </c:pt>
              </c:strCache>
            </c:strRef>
          </c:cat>
          <c:val>
            <c:numRef>
              <c:f>Sheet1!$D$2</c:f>
              <c:numCache>
                <c:formatCode>General</c:formatCode>
                <c:ptCount val="1"/>
                <c:pt idx="0">
                  <c:v>6.4</c:v>
                </c:pt>
              </c:numCache>
            </c:numRef>
          </c:val>
          <c:extLst>
            <c:ext xmlns:c16="http://schemas.microsoft.com/office/drawing/2014/chart" uri="{C3380CC4-5D6E-409C-BE32-E72D297353CC}">
              <c16:uniqueId val="{00000002-08B3-43D6-942B-123469EC9325}"/>
            </c:ext>
          </c:extLst>
        </c:ser>
        <c:ser>
          <c:idx val="3"/>
          <c:order val="3"/>
          <c:tx>
            <c:strRef>
              <c:f>Sheet1!$E$1</c:f>
              <c:strCache>
                <c:ptCount val="1"/>
                <c:pt idx="0">
                  <c:v>ACE Score 3</c:v>
                </c:pt>
              </c:strCache>
            </c:strRef>
          </c:tx>
          <c:invertIfNegative val="0"/>
          <c:cat>
            <c:strRef>
              <c:f>Sheet1!$A$2</c:f>
              <c:strCache>
                <c:ptCount val="1"/>
                <c:pt idx="0">
                  <c:v>Mostly D's</c:v>
                </c:pt>
              </c:strCache>
            </c:strRef>
          </c:cat>
          <c:val>
            <c:numRef>
              <c:f>Sheet1!$E$2</c:f>
              <c:numCache>
                <c:formatCode>General</c:formatCode>
                <c:ptCount val="1"/>
                <c:pt idx="0">
                  <c:v>8.1</c:v>
                </c:pt>
              </c:numCache>
            </c:numRef>
          </c:val>
          <c:extLst>
            <c:ext xmlns:c16="http://schemas.microsoft.com/office/drawing/2014/chart" uri="{C3380CC4-5D6E-409C-BE32-E72D297353CC}">
              <c16:uniqueId val="{00000003-08B3-43D6-942B-123469EC9325}"/>
            </c:ext>
          </c:extLst>
        </c:ser>
        <c:ser>
          <c:idx val="4"/>
          <c:order val="4"/>
          <c:tx>
            <c:strRef>
              <c:f>Sheet1!$F$1</c:f>
              <c:strCache>
                <c:ptCount val="1"/>
                <c:pt idx="0">
                  <c:v>ACE Score 4+</c:v>
                </c:pt>
              </c:strCache>
            </c:strRef>
          </c:tx>
          <c:invertIfNegative val="0"/>
          <c:cat>
            <c:strRef>
              <c:f>Sheet1!$A$2</c:f>
              <c:strCache>
                <c:ptCount val="1"/>
                <c:pt idx="0">
                  <c:v>Mostly D's</c:v>
                </c:pt>
              </c:strCache>
            </c:strRef>
          </c:cat>
          <c:val>
            <c:numRef>
              <c:f>Sheet1!$F$2</c:f>
              <c:numCache>
                <c:formatCode>General</c:formatCode>
                <c:ptCount val="1"/>
                <c:pt idx="0">
                  <c:v>9.8000000000000007</c:v>
                </c:pt>
              </c:numCache>
            </c:numRef>
          </c:val>
          <c:extLst>
            <c:ext xmlns:c16="http://schemas.microsoft.com/office/drawing/2014/chart" uri="{C3380CC4-5D6E-409C-BE32-E72D297353CC}">
              <c16:uniqueId val="{00000004-08B3-43D6-942B-123469EC9325}"/>
            </c:ext>
          </c:extLst>
        </c:ser>
        <c:dLbls>
          <c:showLegendKey val="0"/>
          <c:showVal val="0"/>
          <c:showCatName val="0"/>
          <c:showSerName val="0"/>
          <c:showPercent val="0"/>
          <c:showBubbleSize val="0"/>
        </c:dLbls>
        <c:gapWidth val="150"/>
        <c:axId val="26451328"/>
        <c:axId val="26465408"/>
      </c:barChart>
      <c:catAx>
        <c:axId val="26451328"/>
        <c:scaling>
          <c:orientation val="minMax"/>
        </c:scaling>
        <c:delete val="1"/>
        <c:axPos val="b"/>
        <c:numFmt formatCode="General" sourceLinked="0"/>
        <c:majorTickMark val="out"/>
        <c:minorTickMark val="none"/>
        <c:tickLblPos val="nextTo"/>
        <c:crossAx val="26465408"/>
        <c:crosses val="autoZero"/>
        <c:auto val="1"/>
        <c:lblAlgn val="ctr"/>
        <c:lblOffset val="100"/>
        <c:noMultiLvlLbl val="0"/>
      </c:catAx>
      <c:valAx>
        <c:axId val="26465408"/>
        <c:scaling>
          <c:orientation val="minMax"/>
        </c:scaling>
        <c:delete val="0"/>
        <c:axPos val="l"/>
        <c:majorGridlines/>
        <c:numFmt formatCode="General" sourceLinked="1"/>
        <c:majorTickMark val="out"/>
        <c:minorTickMark val="none"/>
        <c:tickLblPos val="nextTo"/>
        <c:crossAx val="26451328"/>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Mostly F's</c:v>
                </c:pt>
              </c:strCache>
            </c:strRef>
          </c:cat>
          <c:val>
            <c:numRef>
              <c:f>Sheet1!$B$2</c:f>
              <c:numCache>
                <c:formatCode>General</c:formatCode>
                <c:ptCount val="1"/>
                <c:pt idx="0">
                  <c:v>0.5</c:v>
                </c:pt>
              </c:numCache>
            </c:numRef>
          </c:val>
          <c:extLst>
            <c:ext xmlns:c16="http://schemas.microsoft.com/office/drawing/2014/chart" uri="{C3380CC4-5D6E-409C-BE32-E72D297353CC}">
              <c16:uniqueId val="{00000000-5B33-4B84-8FE7-A63E81481CDF}"/>
            </c:ext>
          </c:extLst>
        </c:ser>
        <c:ser>
          <c:idx val="1"/>
          <c:order val="1"/>
          <c:tx>
            <c:strRef>
              <c:f>Sheet1!$C$1</c:f>
              <c:strCache>
                <c:ptCount val="1"/>
                <c:pt idx="0">
                  <c:v>ACE Score 1</c:v>
                </c:pt>
              </c:strCache>
            </c:strRef>
          </c:tx>
          <c:invertIfNegative val="0"/>
          <c:cat>
            <c:strRef>
              <c:f>Sheet1!$A$2</c:f>
              <c:strCache>
                <c:ptCount val="1"/>
                <c:pt idx="0">
                  <c:v>Mostly F's</c:v>
                </c:pt>
              </c:strCache>
            </c:strRef>
          </c:cat>
          <c:val>
            <c:numRef>
              <c:f>Sheet1!$C$2</c:f>
              <c:numCache>
                <c:formatCode>General</c:formatCode>
                <c:ptCount val="1"/>
                <c:pt idx="0">
                  <c:v>1.6</c:v>
                </c:pt>
              </c:numCache>
            </c:numRef>
          </c:val>
          <c:extLst>
            <c:ext xmlns:c16="http://schemas.microsoft.com/office/drawing/2014/chart" uri="{C3380CC4-5D6E-409C-BE32-E72D297353CC}">
              <c16:uniqueId val="{00000001-5B33-4B84-8FE7-A63E81481CDF}"/>
            </c:ext>
          </c:extLst>
        </c:ser>
        <c:ser>
          <c:idx val="2"/>
          <c:order val="2"/>
          <c:tx>
            <c:strRef>
              <c:f>Sheet1!$D$1</c:f>
              <c:strCache>
                <c:ptCount val="1"/>
                <c:pt idx="0">
                  <c:v>ACE Score 2</c:v>
                </c:pt>
              </c:strCache>
            </c:strRef>
          </c:tx>
          <c:invertIfNegative val="0"/>
          <c:cat>
            <c:strRef>
              <c:f>Sheet1!$A$2</c:f>
              <c:strCache>
                <c:ptCount val="1"/>
                <c:pt idx="0">
                  <c:v>Mostly F's</c:v>
                </c:pt>
              </c:strCache>
            </c:strRef>
          </c:cat>
          <c:val>
            <c:numRef>
              <c:f>Sheet1!$D$2</c:f>
              <c:numCache>
                <c:formatCode>General</c:formatCode>
                <c:ptCount val="1"/>
                <c:pt idx="0">
                  <c:v>2.2000000000000002</c:v>
                </c:pt>
              </c:numCache>
            </c:numRef>
          </c:val>
          <c:extLst>
            <c:ext xmlns:c16="http://schemas.microsoft.com/office/drawing/2014/chart" uri="{C3380CC4-5D6E-409C-BE32-E72D297353CC}">
              <c16:uniqueId val="{00000002-5B33-4B84-8FE7-A63E81481CDF}"/>
            </c:ext>
          </c:extLst>
        </c:ser>
        <c:ser>
          <c:idx val="3"/>
          <c:order val="3"/>
          <c:tx>
            <c:strRef>
              <c:f>Sheet1!$E$1</c:f>
              <c:strCache>
                <c:ptCount val="1"/>
                <c:pt idx="0">
                  <c:v>ACE Score 3</c:v>
                </c:pt>
              </c:strCache>
            </c:strRef>
          </c:tx>
          <c:invertIfNegative val="0"/>
          <c:cat>
            <c:strRef>
              <c:f>Sheet1!$A$2</c:f>
              <c:strCache>
                <c:ptCount val="1"/>
                <c:pt idx="0">
                  <c:v>Mostly F's</c:v>
                </c:pt>
              </c:strCache>
            </c:strRef>
          </c:cat>
          <c:val>
            <c:numRef>
              <c:f>Sheet1!$E$2</c:f>
              <c:numCache>
                <c:formatCode>General</c:formatCode>
                <c:ptCount val="1"/>
                <c:pt idx="0">
                  <c:v>3.2</c:v>
                </c:pt>
              </c:numCache>
            </c:numRef>
          </c:val>
          <c:extLst>
            <c:ext xmlns:c16="http://schemas.microsoft.com/office/drawing/2014/chart" uri="{C3380CC4-5D6E-409C-BE32-E72D297353CC}">
              <c16:uniqueId val="{00000003-5B33-4B84-8FE7-A63E81481CDF}"/>
            </c:ext>
          </c:extLst>
        </c:ser>
        <c:ser>
          <c:idx val="4"/>
          <c:order val="4"/>
          <c:tx>
            <c:strRef>
              <c:f>Sheet1!$F$1</c:f>
              <c:strCache>
                <c:ptCount val="1"/>
                <c:pt idx="0">
                  <c:v>ACE Score 4+</c:v>
                </c:pt>
              </c:strCache>
            </c:strRef>
          </c:tx>
          <c:invertIfNegative val="0"/>
          <c:cat>
            <c:strRef>
              <c:f>Sheet1!$A$2</c:f>
              <c:strCache>
                <c:ptCount val="1"/>
                <c:pt idx="0">
                  <c:v>Mostly F's</c:v>
                </c:pt>
              </c:strCache>
            </c:strRef>
          </c:cat>
          <c:val>
            <c:numRef>
              <c:f>Sheet1!$F$2</c:f>
              <c:numCache>
                <c:formatCode>General</c:formatCode>
                <c:ptCount val="1"/>
                <c:pt idx="0">
                  <c:v>6</c:v>
                </c:pt>
              </c:numCache>
            </c:numRef>
          </c:val>
          <c:extLst>
            <c:ext xmlns:c16="http://schemas.microsoft.com/office/drawing/2014/chart" uri="{C3380CC4-5D6E-409C-BE32-E72D297353CC}">
              <c16:uniqueId val="{00000004-5B33-4B84-8FE7-A63E81481CDF}"/>
            </c:ext>
          </c:extLst>
        </c:ser>
        <c:dLbls>
          <c:showLegendKey val="0"/>
          <c:showVal val="0"/>
          <c:showCatName val="0"/>
          <c:showSerName val="0"/>
          <c:showPercent val="0"/>
          <c:showBubbleSize val="0"/>
        </c:dLbls>
        <c:gapWidth val="150"/>
        <c:axId val="26516096"/>
        <c:axId val="26521984"/>
      </c:barChart>
      <c:catAx>
        <c:axId val="26516096"/>
        <c:scaling>
          <c:orientation val="minMax"/>
        </c:scaling>
        <c:delete val="1"/>
        <c:axPos val="b"/>
        <c:numFmt formatCode="General" sourceLinked="0"/>
        <c:majorTickMark val="out"/>
        <c:minorTickMark val="none"/>
        <c:tickLblPos val="nextTo"/>
        <c:crossAx val="26521984"/>
        <c:crosses val="autoZero"/>
        <c:auto val="1"/>
        <c:lblAlgn val="ctr"/>
        <c:lblOffset val="100"/>
        <c:noMultiLvlLbl val="0"/>
      </c:catAx>
      <c:valAx>
        <c:axId val="26521984"/>
        <c:scaling>
          <c:orientation val="minMax"/>
        </c:scaling>
        <c:delete val="0"/>
        <c:axPos val="l"/>
        <c:majorGridlines/>
        <c:numFmt formatCode="General" sourceLinked="1"/>
        <c:majorTickMark val="out"/>
        <c:minorTickMark val="none"/>
        <c:tickLblPos val="nextTo"/>
        <c:crossAx val="26516096"/>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Reporting Alchol Use</c:v>
                </c:pt>
              </c:strCache>
            </c:strRef>
          </c:cat>
          <c:val>
            <c:numRef>
              <c:f>Sheet1!$B$2</c:f>
              <c:numCache>
                <c:formatCode>General</c:formatCode>
                <c:ptCount val="1"/>
                <c:pt idx="0">
                  <c:v>10.9</c:v>
                </c:pt>
              </c:numCache>
            </c:numRef>
          </c:val>
          <c:extLst>
            <c:ext xmlns:c16="http://schemas.microsoft.com/office/drawing/2014/chart" uri="{C3380CC4-5D6E-409C-BE32-E72D297353CC}">
              <c16:uniqueId val="{00000000-5DF8-4B35-BF81-5DD89C5DAEFE}"/>
            </c:ext>
          </c:extLst>
        </c:ser>
        <c:ser>
          <c:idx val="1"/>
          <c:order val="1"/>
          <c:tx>
            <c:strRef>
              <c:f>Sheet1!$C$1</c:f>
              <c:strCache>
                <c:ptCount val="1"/>
                <c:pt idx="0">
                  <c:v>ACE Score 1</c:v>
                </c:pt>
              </c:strCache>
            </c:strRef>
          </c:tx>
          <c:invertIfNegative val="0"/>
          <c:cat>
            <c:strRef>
              <c:f>Sheet1!$A$2</c:f>
              <c:strCache>
                <c:ptCount val="1"/>
                <c:pt idx="0">
                  <c:v>Reporting Alchol Use</c:v>
                </c:pt>
              </c:strCache>
            </c:strRef>
          </c:cat>
          <c:val>
            <c:numRef>
              <c:f>Sheet1!$C$2</c:f>
              <c:numCache>
                <c:formatCode>General</c:formatCode>
                <c:ptCount val="1"/>
                <c:pt idx="0">
                  <c:v>20.6</c:v>
                </c:pt>
              </c:numCache>
            </c:numRef>
          </c:val>
          <c:extLst>
            <c:ext xmlns:c16="http://schemas.microsoft.com/office/drawing/2014/chart" uri="{C3380CC4-5D6E-409C-BE32-E72D297353CC}">
              <c16:uniqueId val="{00000001-5DF8-4B35-BF81-5DD89C5DAEFE}"/>
            </c:ext>
          </c:extLst>
        </c:ser>
        <c:ser>
          <c:idx val="2"/>
          <c:order val="2"/>
          <c:tx>
            <c:strRef>
              <c:f>Sheet1!$D$1</c:f>
              <c:strCache>
                <c:ptCount val="1"/>
                <c:pt idx="0">
                  <c:v>ACE Score 2</c:v>
                </c:pt>
              </c:strCache>
            </c:strRef>
          </c:tx>
          <c:invertIfNegative val="0"/>
          <c:cat>
            <c:strRef>
              <c:f>Sheet1!$A$2</c:f>
              <c:strCache>
                <c:ptCount val="1"/>
                <c:pt idx="0">
                  <c:v>Reporting Alchol Use</c:v>
                </c:pt>
              </c:strCache>
            </c:strRef>
          </c:cat>
          <c:val>
            <c:numRef>
              <c:f>Sheet1!$D$2</c:f>
              <c:numCache>
                <c:formatCode>General</c:formatCode>
                <c:ptCount val="1"/>
                <c:pt idx="0">
                  <c:v>27.6</c:v>
                </c:pt>
              </c:numCache>
            </c:numRef>
          </c:val>
          <c:extLst>
            <c:ext xmlns:c16="http://schemas.microsoft.com/office/drawing/2014/chart" uri="{C3380CC4-5D6E-409C-BE32-E72D297353CC}">
              <c16:uniqueId val="{00000002-5DF8-4B35-BF81-5DD89C5DAEFE}"/>
            </c:ext>
          </c:extLst>
        </c:ser>
        <c:ser>
          <c:idx val="3"/>
          <c:order val="3"/>
          <c:tx>
            <c:strRef>
              <c:f>Sheet1!$E$1</c:f>
              <c:strCache>
                <c:ptCount val="1"/>
                <c:pt idx="0">
                  <c:v>ACE Score 3</c:v>
                </c:pt>
              </c:strCache>
            </c:strRef>
          </c:tx>
          <c:invertIfNegative val="0"/>
          <c:cat>
            <c:strRef>
              <c:f>Sheet1!$A$2</c:f>
              <c:strCache>
                <c:ptCount val="1"/>
                <c:pt idx="0">
                  <c:v>Reporting Alchol Use</c:v>
                </c:pt>
              </c:strCache>
            </c:strRef>
          </c:cat>
          <c:val>
            <c:numRef>
              <c:f>Sheet1!$E$2</c:f>
              <c:numCache>
                <c:formatCode>General</c:formatCode>
                <c:ptCount val="1"/>
                <c:pt idx="0">
                  <c:v>34.6</c:v>
                </c:pt>
              </c:numCache>
            </c:numRef>
          </c:val>
          <c:extLst>
            <c:ext xmlns:c16="http://schemas.microsoft.com/office/drawing/2014/chart" uri="{C3380CC4-5D6E-409C-BE32-E72D297353CC}">
              <c16:uniqueId val="{00000003-5DF8-4B35-BF81-5DD89C5DAEFE}"/>
            </c:ext>
          </c:extLst>
        </c:ser>
        <c:ser>
          <c:idx val="4"/>
          <c:order val="4"/>
          <c:tx>
            <c:strRef>
              <c:f>Sheet1!$F$1</c:f>
              <c:strCache>
                <c:ptCount val="1"/>
                <c:pt idx="0">
                  <c:v>ACE Score 4+</c:v>
                </c:pt>
              </c:strCache>
            </c:strRef>
          </c:tx>
          <c:invertIfNegative val="0"/>
          <c:cat>
            <c:strRef>
              <c:f>Sheet1!$A$2</c:f>
              <c:strCache>
                <c:ptCount val="1"/>
                <c:pt idx="0">
                  <c:v>Reporting Alchol Use</c:v>
                </c:pt>
              </c:strCache>
            </c:strRef>
          </c:cat>
          <c:val>
            <c:numRef>
              <c:f>Sheet1!$F$2</c:f>
              <c:numCache>
                <c:formatCode>General</c:formatCode>
                <c:ptCount val="1"/>
                <c:pt idx="0">
                  <c:v>47</c:v>
                </c:pt>
              </c:numCache>
            </c:numRef>
          </c:val>
          <c:extLst>
            <c:ext xmlns:c16="http://schemas.microsoft.com/office/drawing/2014/chart" uri="{C3380CC4-5D6E-409C-BE32-E72D297353CC}">
              <c16:uniqueId val="{00000004-5DF8-4B35-BF81-5DD89C5DAEFE}"/>
            </c:ext>
          </c:extLst>
        </c:ser>
        <c:dLbls>
          <c:showLegendKey val="0"/>
          <c:showVal val="0"/>
          <c:showCatName val="0"/>
          <c:showSerName val="0"/>
          <c:showPercent val="0"/>
          <c:showBubbleSize val="0"/>
        </c:dLbls>
        <c:gapWidth val="150"/>
        <c:axId val="26387968"/>
        <c:axId val="26389888"/>
      </c:barChart>
      <c:catAx>
        <c:axId val="26387968"/>
        <c:scaling>
          <c:orientation val="minMax"/>
        </c:scaling>
        <c:delete val="1"/>
        <c:axPos val="b"/>
        <c:numFmt formatCode="General" sourceLinked="0"/>
        <c:majorTickMark val="out"/>
        <c:minorTickMark val="none"/>
        <c:tickLblPos val="nextTo"/>
        <c:crossAx val="26389888"/>
        <c:crosses val="autoZero"/>
        <c:auto val="1"/>
        <c:lblAlgn val="ctr"/>
        <c:lblOffset val="100"/>
        <c:noMultiLvlLbl val="0"/>
      </c:catAx>
      <c:valAx>
        <c:axId val="26389888"/>
        <c:scaling>
          <c:orientation val="minMax"/>
        </c:scaling>
        <c:delete val="0"/>
        <c:axPos val="l"/>
        <c:majorGridlines/>
        <c:numFmt formatCode="General" sourceLinked="1"/>
        <c:majorTickMark val="out"/>
        <c:minorTickMark val="none"/>
        <c:tickLblPos val="nextTo"/>
        <c:crossAx val="26387968"/>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c:f>
              <c:strCache>
                <c:ptCount val="1"/>
                <c:pt idx="0">
                  <c:v>Reporting Cigarette Smoking</c:v>
                </c:pt>
              </c:strCache>
            </c:strRef>
          </c:cat>
          <c:val>
            <c:numRef>
              <c:f>Sheet1!$B$2</c:f>
              <c:numCache>
                <c:formatCode>General</c:formatCode>
                <c:ptCount val="1"/>
                <c:pt idx="0">
                  <c:v>3.4</c:v>
                </c:pt>
              </c:numCache>
            </c:numRef>
          </c:val>
          <c:extLst>
            <c:ext xmlns:c16="http://schemas.microsoft.com/office/drawing/2014/chart" uri="{C3380CC4-5D6E-409C-BE32-E72D297353CC}">
              <c16:uniqueId val="{00000000-73A8-46CA-B5D4-69315BF60D39}"/>
            </c:ext>
          </c:extLst>
        </c:ser>
        <c:ser>
          <c:idx val="1"/>
          <c:order val="1"/>
          <c:tx>
            <c:strRef>
              <c:f>Sheet1!$C$1</c:f>
              <c:strCache>
                <c:ptCount val="1"/>
                <c:pt idx="0">
                  <c:v>ACE Score 1</c:v>
                </c:pt>
              </c:strCache>
            </c:strRef>
          </c:tx>
          <c:invertIfNegative val="0"/>
          <c:cat>
            <c:strRef>
              <c:f>Sheet1!$A$2</c:f>
              <c:strCache>
                <c:ptCount val="1"/>
                <c:pt idx="0">
                  <c:v>Reporting Cigarette Smoking</c:v>
                </c:pt>
              </c:strCache>
            </c:strRef>
          </c:cat>
          <c:val>
            <c:numRef>
              <c:f>Sheet1!$C$2</c:f>
              <c:numCache>
                <c:formatCode>General</c:formatCode>
                <c:ptCount val="1"/>
                <c:pt idx="0">
                  <c:v>9.9</c:v>
                </c:pt>
              </c:numCache>
            </c:numRef>
          </c:val>
          <c:extLst>
            <c:ext xmlns:c16="http://schemas.microsoft.com/office/drawing/2014/chart" uri="{C3380CC4-5D6E-409C-BE32-E72D297353CC}">
              <c16:uniqueId val="{00000001-73A8-46CA-B5D4-69315BF60D39}"/>
            </c:ext>
          </c:extLst>
        </c:ser>
        <c:ser>
          <c:idx val="2"/>
          <c:order val="2"/>
          <c:tx>
            <c:strRef>
              <c:f>Sheet1!$D$1</c:f>
              <c:strCache>
                <c:ptCount val="1"/>
                <c:pt idx="0">
                  <c:v>ACE Score 2</c:v>
                </c:pt>
              </c:strCache>
            </c:strRef>
          </c:tx>
          <c:invertIfNegative val="0"/>
          <c:cat>
            <c:strRef>
              <c:f>Sheet1!$A$2</c:f>
              <c:strCache>
                <c:ptCount val="1"/>
                <c:pt idx="0">
                  <c:v>Reporting Cigarette Smoking</c:v>
                </c:pt>
              </c:strCache>
            </c:strRef>
          </c:cat>
          <c:val>
            <c:numRef>
              <c:f>Sheet1!$D$2</c:f>
              <c:numCache>
                <c:formatCode>General</c:formatCode>
                <c:ptCount val="1"/>
                <c:pt idx="0">
                  <c:v>14.6</c:v>
                </c:pt>
              </c:numCache>
            </c:numRef>
          </c:val>
          <c:extLst>
            <c:ext xmlns:c16="http://schemas.microsoft.com/office/drawing/2014/chart" uri="{C3380CC4-5D6E-409C-BE32-E72D297353CC}">
              <c16:uniqueId val="{00000002-73A8-46CA-B5D4-69315BF60D39}"/>
            </c:ext>
          </c:extLst>
        </c:ser>
        <c:ser>
          <c:idx val="3"/>
          <c:order val="3"/>
          <c:tx>
            <c:strRef>
              <c:f>Sheet1!$E$1</c:f>
              <c:strCache>
                <c:ptCount val="1"/>
                <c:pt idx="0">
                  <c:v>ACE Score 3</c:v>
                </c:pt>
              </c:strCache>
            </c:strRef>
          </c:tx>
          <c:invertIfNegative val="0"/>
          <c:cat>
            <c:strRef>
              <c:f>Sheet1!$A$2</c:f>
              <c:strCache>
                <c:ptCount val="1"/>
                <c:pt idx="0">
                  <c:v>Reporting Cigarette Smoking</c:v>
                </c:pt>
              </c:strCache>
            </c:strRef>
          </c:cat>
          <c:val>
            <c:numRef>
              <c:f>Sheet1!$E$2</c:f>
              <c:numCache>
                <c:formatCode>General</c:formatCode>
                <c:ptCount val="1"/>
                <c:pt idx="0">
                  <c:v>21.7</c:v>
                </c:pt>
              </c:numCache>
            </c:numRef>
          </c:val>
          <c:extLst>
            <c:ext xmlns:c16="http://schemas.microsoft.com/office/drawing/2014/chart" uri="{C3380CC4-5D6E-409C-BE32-E72D297353CC}">
              <c16:uniqueId val="{00000003-73A8-46CA-B5D4-69315BF60D39}"/>
            </c:ext>
          </c:extLst>
        </c:ser>
        <c:ser>
          <c:idx val="4"/>
          <c:order val="4"/>
          <c:tx>
            <c:strRef>
              <c:f>Sheet1!$F$1</c:f>
              <c:strCache>
                <c:ptCount val="1"/>
                <c:pt idx="0">
                  <c:v>ACE Score 4+</c:v>
                </c:pt>
              </c:strCache>
            </c:strRef>
          </c:tx>
          <c:invertIfNegative val="0"/>
          <c:cat>
            <c:strRef>
              <c:f>Sheet1!$A$2</c:f>
              <c:strCache>
                <c:ptCount val="1"/>
                <c:pt idx="0">
                  <c:v>Reporting Cigarette Smoking</c:v>
                </c:pt>
              </c:strCache>
            </c:strRef>
          </c:cat>
          <c:val>
            <c:numRef>
              <c:f>Sheet1!$F$2</c:f>
              <c:numCache>
                <c:formatCode>General</c:formatCode>
                <c:ptCount val="1"/>
                <c:pt idx="0">
                  <c:v>32.799999999999997</c:v>
                </c:pt>
              </c:numCache>
            </c:numRef>
          </c:val>
          <c:extLst>
            <c:ext xmlns:c16="http://schemas.microsoft.com/office/drawing/2014/chart" uri="{C3380CC4-5D6E-409C-BE32-E72D297353CC}">
              <c16:uniqueId val="{00000004-73A8-46CA-B5D4-69315BF60D39}"/>
            </c:ext>
          </c:extLst>
        </c:ser>
        <c:dLbls>
          <c:showLegendKey val="0"/>
          <c:showVal val="0"/>
          <c:showCatName val="0"/>
          <c:showSerName val="0"/>
          <c:showPercent val="0"/>
          <c:showBubbleSize val="0"/>
        </c:dLbls>
        <c:gapWidth val="150"/>
        <c:axId val="27108480"/>
        <c:axId val="27110016"/>
      </c:barChart>
      <c:catAx>
        <c:axId val="27108480"/>
        <c:scaling>
          <c:orientation val="minMax"/>
        </c:scaling>
        <c:delete val="1"/>
        <c:axPos val="b"/>
        <c:numFmt formatCode="General" sourceLinked="0"/>
        <c:majorTickMark val="out"/>
        <c:minorTickMark val="none"/>
        <c:tickLblPos val="nextTo"/>
        <c:crossAx val="27110016"/>
        <c:crosses val="autoZero"/>
        <c:auto val="1"/>
        <c:lblAlgn val="ctr"/>
        <c:lblOffset val="100"/>
        <c:noMultiLvlLbl val="0"/>
      </c:catAx>
      <c:valAx>
        <c:axId val="27110016"/>
        <c:scaling>
          <c:orientation val="minMax"/>
        </c:scaling>
        <c:delete val="0"/>
        <c:axPos val="l"/>
        <c:majorGridlines/>
        <c:numFmt formatCode="General" sourceLinked="1"/>
        <c:majorTickMark val="out"/>
        <c:minorTickMark val="none"/>
        <c:tickLblPos val="nextTo"/>
        <c:crossAx val="27108480"/>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ACE Score 0</c:v>
                </c:pt>
              </c:strCache>
            </c:strRef>
          </c:tx>
          <c:invertIfNegative val="0"/>
          <c:cat>
            <c:strRef>
              <c:f>Sheet1!$A$2:$A$3</c:f>
              <c:strCache>
                <c:ptCount val="2"/>
                <c:pt idx="0">
                  <c:v>Considered Suicide</c:v>
                </c:pt>
                <c:pt idx="1">
                  <c:v>Attempt at Suicide</c:v>
                </c:pt>
              </c:strCache>
            </c:strRef>
          </c:cat>
          <c:val>
            <c:numRef>
              <c:f>Sheet1!$B$2:$B$3</c:f>
              <c:numCache>
                <c:formatCode>General</c:formatCode>
                <c:ptCount val="2"/>
                <c:pt idx="0">
                  <c:v>4.9000000000000004</c:v>
                </c:pt>
                <c:pt idx="1">
                  <c:v>1</c:v>
                </c:pt>
              </c:numCache>
            </c:numRef>
          </c:val>
          <c:extLst>
            <c:ext xmlns:c16="http://schemas.microsoft.com/office/drawing/2014/chart" uri="{C3380CC4-5D6E-409C-BE32-E72D297353CC}">
              <c16:uniqueId val="{00000000-2C3E-4D50-BCB7-55EC7041D37B}"/>
            </c:ext>
          </c:extLst>
        </c:ser>
        <c:ser>
          <c:idx val="1"/>
          <c:order val="1"/>
          <c:tx>
            <c:strRef>
              <c:f>Sheet1!$C$1</c:f>
              <c:strCache>
                <c:ptCount val="1"/>
                <c:pt idx="0">
                  <c:v>ACE Score 1</c:v>
                </c:pt>
              </c:strCache>
            </c:strRef>
          </c:tx>
          <c:invertIfNegative val="0"/>
          <c:cat>
            <c:strRef>
              <c:f>Sheet1!$A$2:$A$3</c:f>
              <c:strCache>
                <c:ptCount val="2"/>
                <c:pt idx="0">
                  <c:v>Considered Suicide</c:v>
                </c:pt>
                <c:pt idx="1">
                  <c:v>Attempt at Suicide</c:v>
                </c:pt>
              </c:strCache>
            </c:strRef>
          </c:cat>
          <c:val>
            <c:numRef>
              <c:f>Sheet1!$C$2:$C$3</c:f>
              <c:numCache>
                <c:formatCode>General</c:formatCode>
                <c:ptCount val="2"/>
                <c:pt idx="0">
                  <c:v>13.7</c:v>
                </c:pt>
                <c:pt idx="1">
                  <c:v>3.6</c:v>
                </c:pt>
              </c:numCache>
            </c:numRef>
          </c:val>
          <c:extLst>
            <c:ext xmlns:c16="http://schemas.microsoft.com/office/drawing/2014/chart" uri="{C3380CC4-5D6E-409C-BE32-E72D297353CC}">
              <c16:uniqueId val="{00000001-2C3E-4D50-BCB7-55EC7041D37B}"/>
            </c:ext>
          </c:extLst>
        </c:ser>
        <c:ser>
          <c:idx val="2"/>
          <c:order val="2"/>
          <c:tx>
            <c:strRef>
              <c:f>Sheet1!$D$1</c:f>
              <c:strCache>
                <c:ptCount val="1"/>
                <c:pt idx="0">
                  <c:v>ACE Score 2</c:v>
                </c:pt>
              </c:strCache>
            </c:strRef>
          </c:tx>
          <c:invertIfNegative val="0"/>
          <c:cat>
            <c:strRef>
              <c:f>Sheet1!$A$2:$A$3</c:f>
              <c:strCache>
                <c:ptCount val="2"/>
                <c:pt idx="0">
                  <c:v>Considered Suicide</c:v>
                </c:pt>
                <c:pt idx="1">
                  <c:v>Attempt at Suicide</c:v>
                </c:pt>
              </c:strCache>
            </c:strRef>
          </c:cat>
          <c:val>
            <c:numRef>
              <c:f>Sheet1!$D$2:$D$3</c:f>
              <c:numCache>
                <c:formatCode>General</c:formatCode>
                <c:ptCount val="2"/>
                <c:pt idx="0">
                  <c:v>22.5</c:v>
                </c:pt>
                <c:pt idx="1">
                  <c:v>7.2</c:v>
                </c:pt>
              </c:numCache>
            </c:numRef>
          </c:val>
          <c:extLst>
            <c:ext xmlns:c16="http://schemas.microsoft.com/office/drawing/2014/chart" uri="{C3380CC4-5D6E-409C-BE32-E72D297353CC}">
              <c16:uniqueId val="{00000002-2C3E-4D50-BCB7-55EC7041D37B}"/>
            </c:ext>
          </c:extLst>
        </c:ser>
        <c:ser>
          <c:idx val="3"/>
          <c:order val="3"/>
          <c:tx>
            <c:strRef>
              <c:f>Sheet1!$E$1</c:f>
              <c:strCache>
                <c:ptCount val="1"/>
                <c:pt idx="0">
                  <c:v>ACE Score 3</c:v>
                </c:pt>
              </c:strCache>
            </c:strRef>
          </c:tx>
          <c:invertIfNegative val="0"/>
          <c:cat>
            <c:strRef>
              <c:f>Sheet1!$A$2:$A$3</c:f>
              <c:strCache>
                <c:ptCount val="2"/>
                <c:pt idx="0">
                  <c:v>Considered Suicide</c:v>
                </c:pt>
                <c:pt idx="1">
                  <c:v>Attempt at Suicide</c:v>
                </c:pt>
              </c:strCache>
            </c:strRef>
          </c:cat>
          <c:val>
            <c:numRef>
              <c:f>Sheet1!$E$2:$E$3</c:f>
              <c:numCache>
                <c:formatCode>General</c:formatCode>
                <c:ptCount val="2"/>
                <c:pt idx="0">
                  <c:v>30.7</c:v>
                </c:pt>
                <c:pt idx="1">
                  <c:v>10.8</c:v>
                </c:pt>
              </c:numCache>
            </c:numRef>
          </c:val>
          <c:extLst>
            <c:ext xmlns:c16="http://schemas.microsoft.com/office/drawing/2014/chart" uri="{C3380CC4-5D6E-409C-BE32-E72D297353CC}">
              <c16:uniqueId val="{00000003-2C3E-4D50-BCB7-55EC7041D37B}"/>
            </c:ext>
          </c:extLst>
        </c:ser>
        <c:ser>
          <c:idx val="4"/>
          <c:order val="4"/>
          <c:tx>
            <c:strRef>
              <c:f>Sheet1!$F$1</c:f>
              <c:strCache>
                <c:ptCount val="1"/>
                <c:pt idx="0">
                  <c:v>ACE Score 4+</c:v>
                </c:pt>
              </c:strCache>
            </c:strRef>
          </c:tx>
          <c:invertIfNegative val="0"/>
          <c:cat>
            <c:strRef>
              <c:f>Sheet1!$A$2:$A$3</c:f>
              <c:strCache>
                <c:ptCount val="2"/>
                <c:pt idx="0">
                  <c:v>Considered Suicide</c:v>
                </c:pt>
                <c:pt idx="1">
                  <c:v>Attempt at Suicide</c:v>
                </c:pt>
              </c:strCache>
            </c:strRef>
          </c:cat>
          <c:val>
            <c:numRef>
              <c:f>Sheet1!$F$2:$F$3</c:f>
              <c:numCache>
                <c:formatCode>General</c:formatCode>
                <c:ptCount val="2"/>
                <c:pt idx="0">
                  <c:v>41.9</c:v>
                </c:pt>
                <c:pt idx="1">
                  <c:v>20.6</c:v>
                </c:pt>
              </c:numCache>
            </c:numRef>
          </c:val>
          <c:extLst>
            <c:ext xmlns:c16="http://schemas.microsoft.com/office/drawing/2014/chart" uri="{C3380CC4-5D6E-409C-BE32-E72D297353CC}">
              <c16:uniqueId val="{00000004-2C3E-4D50-BCB7-55EC7041D37B}"/>
            </c:ext>
          </c:extLst>
        </c:ser>
        <c:dLbls>
          <c:showLegendKey val="0"/>
          <c:showVal val="0"/>
          <c:showCatName val="0"/>
          <c:showSerName val="0"/>
          <c:showPercent val="0"/>
          <c:showBubbleSize val="0"/>
        </c:dLbls>
        <c:gapWidth val="150"/>
        <c:axId val="114562944"/>
        <c:axId val="114564480"/>
      </c:barChart>
      <c:catAx>
        <c:axId val="114562944"/>
        <c:scaling>
          <c:orientation val="minMax"/>
        </c:scaling>
        <c:delete val="0"/>
        <c:axPos val="b"/>
        <c:numFmt formatCode="General" sourceLinked="0"/>
        <c:majorTickMark val="out"/>
        <c:minorTickMark val="none"/>
        <c:tickLblPos val="nextTo"/>
        <c:crossAx val="114564480"/>
        <c:crosses val="autoZero"/>
        <c:auto val="1"/>
        <c:lblAlgn val="ctr"/>
        <c:lblOffset val="100"/>
        <c:noMultiLvlLbl val="0"/>
      </c:catAx>
      <c:valAx>
        <c:axId val="114564480"/>
        <c:scaling>
          <c:orientation val="minMax"/>
        </c:scaling>
        <c:delete val="0"/>
        <c:axPos val="l"/>
        <c:majorGridlines/>
        <c:numFmt formatCode="General" sourceLinked="1"/>
        <c:majorTickMark val="out"/>
        <c:minorTickMark val="none"/>
        <c:tickLblPos val="nextTo"/>
        <c:crossAx val="114562944"/>
        <c:crosses val="autoZero"/>
        <c:crossBetween val="between"/>
      </c:valAx>
    </c:plotArea>
    <c:legend>
      <c:legendPos val="r"/>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FCBFB69-C405-483B-B845-FCAB53EA54B7}" type="datetimeFigureOut">
              <a:rPr lang="en-US" smtClean="0"/>
              <a:t>10/2/2017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D9172F-9AD5-4296-93C5-94081D8D3797}" type="slidenum">
              <a:rPr lang="en-US" smtClean="0"/>
              <a:t>‹#›</a:t>
            </a:fld>
            <a:endParaRPr lang="en-US"/>
          </a:p>
        </p:txBody>
      </p:sp>
    </p:spTree>
    <p:extLst>
      <p:ext uri="{BB962C8B-B14F-4D97-AF65-F5344CB8AC3E}">
        <p14:creationId xmlns:p14="http://schemas.microsoft.com/office/powerpoint/2010/main" val="1545575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owaaces360.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akingcharge.csh.umn.ed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ap.edu/catalog/9824/from-neurons-to-neighborhoods-the-science-of-early-childhood-developmen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6" name="Shape 46"/>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How many can think of students who are having a tough time? </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Think of some of the problems in your school or your students that you worry about. </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Now think of colleagues who are having a tough time. </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We all have problems at different times. (consider putting this into the slide, not just the notes.</a:t>
            </a: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These are call-out questions to get the audience involved without putting anyone on the spot to answer or share their response.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We want people to “connect” with this presentation by helping them recognize that we are all affected in some way by the challenges individuals face.   </a:t>
            </a:r>
          </a:p>
        </p:txBody>
      </p:sp>
      <p:sp>
        <p:nvSpPr>
          <p:cNvPr id="47" name="Shape 47"/>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103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1" name="Shape 151"/>
          <p:cNvSpPr txBox="1">
            <a:spLocks noGrp="1"/>
          </p:cNvSpPr>
          <p:nvPr>
            <p:ph type="body" idx="1"/>
          </p:nvPr>
        </p:nvSpPr>
        <p:spPr>
          <a:xfrm>
            <a:off x="717268" y="4490032"/>
            <a:ext cx="5731649" cy="4252781"/>
          </a:xfrm>
          <a:prstGeom prst="rect">
            <a:avLst/>
          </a:prstGeom>
          <a:noFill/>
          <a:ln>
            <a:noFill/>
          </a:ln>
        </p:spPr>
        <p:txBody>
          <a:bodyPr lIns="93162" tIns="46568" rIns="93162" bIns="46568" anchor="t" anchorCtr="0">
            <a:noAutofit/>
          </a:bodyPr>
          <a:lstStyle/>
          <a:p>
            <a:pPr>
              <a:buClr>
                <a:schemeClr val="dk1"/>
              </a:buClr>
              <a:buSzPct val="25000"/>
            </a:pPr>
            <a:r>
              <a:rPr lang="en-US" b="1" dirty="0">
                <a:solidFill>
                  <a:schemeClr val="dk1"/>
                </a:solidFill>
                <a:latin typeface="Calibri"/>
                <a:ea typeface="Calibri"/>
                <a:cs typeface="Calibri"/>
                <a:sym typeface="Calibri"/>
              </a:rPr>
              <a:t>SPEAKER NOTES</a:t>
            </a:r>
          </a:p>
          <a:p>
            <a:pPr>
              <a:buClr>
                <a:schemeClr val="dk1"/>
              </a:buClr>
              <a:buSzPct val="25000"/>
            </a:pPr>
            <a:endParaRPr b="1" dirty="0">
              <a:solidFill>
                <a:schemeClr val="dk1"/>
              </a:solidFill>
              <a:latin typeface="Calibri"/>
              <a:ea typeface="Calibri"/>
              <a:cs typeface="Calibri"/>
              <a:sym typeface="Calibri"/>
            </a:endParaRPr>
          </a:p>
          <a:p>
            <a:pPr>
              <a:buClr>
                <a:srgbClr val="000000"/>
              </a:buClr>
              <a:buSzPct val="25000"/>
            </a:pPr>
            <a:r>
              <a:rPr lang="en-US" dirty="0">
                <a:solidFill>
                  <a:srgbClr val="000000"/>
                </a:solidFill>
                <a:latin typeface="Calibri"/>
                <a:ea typeface="Calibri"/>
                <a:cs typeface="Calibri"/>
                <a:sym typeface="Calibri"/>
              </a:rPr>
              <a:t>The resilience of an individual depends, to a great extent, on their relationships and community. The more we learn about resilience, the more we recognize that it is the systems around us—family, school, neighborhood, church, friends and community—that influence the ability of both children and adults to be resilient. Trauma-informed schools can use resilience models to find the strongest factors of resilience in each child and use it to build strengths in new areas (making connections). Again, it’s why “Connections Matter.” How do your students know they can depend on you?</a:t>
            </a:r>
          </a:p>
        </p:txBody>
      </p:sp>
      <p:sp>
        <p:nvSpPr>
          <p:cNvPr id="152" name="Shape 152"/>
          <p:cNvSpPr txBox="1">
            <a:spLocks noGrp="1"/>
          </p:cNvSpPr>
          <p:nvPr>
            <p:ph type="sldNum" idx="12"/>
          </p:nvPr>
        </p:nvSpPr>
        <p:spPr>
          <a:xfrm>
            <a:off x="4058567" y="8976836"/>
            <a:ext cx="3105997" cy="472890"/>
          </a:xfrm>
          <a:prstGeom prst="rect">
            <a:avLst/>
          </a:prstGeom>
          <a:noFill/>
          <a:ln>
            <a:noFill/>
          </a:ln>
        </p:spPr>
        <p:txBody>
          <a:bodyPr lIns="93162" tIns="46568" rIns="93162" bIns="46568" anchor="b" anchorCtr="0">
            <a:noAutofit/>
          </a:bodyPr>
          <a:lstStyle/>
          <a:p>
            <a:pPr defTabSz="931774">
              <a:buClr>
                <a:prstClr val="black"/>
              </a:buClr>
              <a:buSzPct val="25000"/>
              <a:defRPr/>
            </a:pPr>
            <a:fld id="{00000000-1234-1234-1234-123412341234}" type="slidenum">
              <a:rPr lang="en-US" kern="0">
                <a:solidFill>
                  <a:prstClr val="black"/>
                </a:solidFill>
                <a:latin typeface="Calibri"/>
                <a:ea typeface="Calibri"/>
                <a:cs typeface="Calibri"/>
                <a:sym typeface="Calibri"/>
              </a:rPr>
              <a:pPr defTabSz="931774">
                <a:buClr>
                  <a:prstClr val="black"/>
                </a:buClr>
                <a:buSzPct val="25000"/>
                <a:defRPr/>
              </a:pPr>
              <a:t>10</a:t>
            </a:fld>
            <a:endParaRPr lang="en-US" kern="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199916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on</a:t>
            </a:r>
            <a:r>
              <a:rPr lang="en-US" baseline="0" dirty="0"/>
              <a:t> resiliency and ACEs now shows that having one safe, stable caring relationship is more important than whether someone has experienced ACEs. </a:t>
            </a:r>
          </a:p>
          <a:p>
            <a:endParaRPr lang="en-US" baseline="0" dirty="0"/>
          </a:p>
          <a:p>
            <a:r>
              <a:rPr lang="en-US" baseline="0" dirty="0"/>
              <a:t>Washington State’s data looked at whether someone had help, support, social reciprocity and social bridging – those with higher support and high aces fared better in health and mental health than those with zero aces and no help and support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Washington ACE data (abuse and household dysfunction included, neglect ACEs not counted) from 2009-2011 through telephone surveys sponsored by Washington Department of Health and the 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Surveyors also asked questions about Resilience factors that included themes of </a:t>
            </a:r>
            <a:r>
              <a:rPr kumimoji="0" lang="en-US" sz="1200" b="1" i="0" u="none" strike="noStrike" kern="1200" cap="none" spc="0" normalizeH="0" baseline="0" noProof="0" dirty="0">
                <a:ln>
                  <a:noFill/>
                </a:ln>
                <a:solidFill>
                  <a:prstClr val="black"/>
                </a:solidFill>
                <a:effectLst/>
                <a:uLnTx/>
                <a:uFillTx/>
                <a:latin typeface="+mn-lt"/>
                <a:ea typeface="+mn-ea"/>
                <a:cs typeface="+mn-cs"/>
              </a:rPr>
              <a:t>Support, Help, Community Reciprocity,</a:t>
            </a:r>
            <a:r>
              <a:rPr kumimoji="0" lang="en-US" sz="1200" b="0" i="0" u="none" strike="noStrike" kern="1200" cap="none" spc="0" normalizeH="0" baseline="0" noProof="0" dirty="0">
                <a:ln>
                  <a:noFill/>
                </a:ln>
                <a:solidFill>
                  <a:prstClr val="black"/>
                </a:solidFill>
                <a:effectLst/>
                <a:uLnTx/>
                <a:uFillTx/>
                <a:latin typeface="+mn-lt"/>
                <a:ea typeface="+mn-ea"/>
                <a:cs typeface="+mn-cs"/>
              </a:rPr>
              <a:t> and </a:t>
            </a:r>
            <a:r>
              <a:rPr kumimoji="0" lang="en-US" sz="1200" b="1" i="0" u="none" strike="noStrike" kern="1200" cap="none" spc="0" normalizeH="0" baseline="0" noProof="0" dirty="0">
                <a:ln>
                  <a:noFill/>
                </a:ln>
                <a:solidFill>
                  <a:prstClr val="black"/>
                </a:solidFill>
                <a:effectLst/>
                <a:uLnTx/>
                <a:uFillTx/>
                <a:latin typeface="+mn-lt"/>
                <a:ea typeface="+mn-ea"/>
                <a:cs typeface="+mn-cs"/>
              </a:rPr>
              <a:t>Social Bridging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n-lt"/>
                <a:ea typeface="+mn-ea"/>
                <a:cs typeface="+mn-cs"/>
              </a:rPr>
              <a:t>Respondents that indicated higher levels of all four factors correlated with better outcomes, even among people with high ACE scores. </a:t>
            </a:r>
          </a:p>
          <a:p>
            <a:pPr marL="640080" marR="0" lvl="1" indent="-228600" algn="l" defTabSz="914400" rtl="0" eaLnBrk="1" fontAlgn="auto" latinLnBrk="0" hangingPunct="1">
              <a:lnSpc>
                <a:spcPct val="100000"/>
              </a:lnSpc>
              <a:spcBef>
                <a:spcPct val="20000"/>
              </a:spcBef>
              <a:spcAft>
                <a:spcPts val="0"/>
              </a:spcAft>
              <a:buClr>
                <a:srgbClr val="726056"/>
              </a:buClr>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In fact, those with high ACE scores AND high support often fared better than those with ACE scores of </a:t>
            </a:r>
            <a:r>
              <a:rPr kumimoji="0" lang="en-US" sz="2000" b="1" i="0" u="none" strike="noStrike" kern="1200" cap="none" spc="0" normalizeH="0" baseline="0" noProof="0" dirty="0">
                <a:ln>
                  <a:noFill/>
                </a:ln>
                <a:solidFill>
                  <a:prstClr val="black"/>
                </a:solidFill>
                <a:effectLst/>
                <a:uLnTx/>
                <a:uFillTx/>
                <a:latin typeface="+mn-lt"/>
                <a:ea typeface="+mn-ea"/>
                <a:cs typeface="+mn-cs"/>
              </a:rPr>
              <a:t>zero</a:t>
            </a:r>
            <a:r>
              <a:rPr kumimoji="0" lang="en-US" sz="2000" b="0" i="0" u="none" strike="noStrike" kern="1200" cap="none" spc="0" normalizeH="0" baseline="0" noProof="0" dirty="0">
                <a:ln>
                  <a:noFill/>
                </a:ln>
                <a:solidFill>
                  <a:prstClr val="black"/>
                </a:solidFill>
                <a:effectLst/>
                <a:uLnTx/>
                <a:uFillTx/>
                <a:latin typeface="+mn-lt"/>
                <a:ea typeface="+mn-ea"/>
                <a:cs typeface="+mn-cs"/>
              </a:rPr>
              <a:t> and low help/support</a:t>
            </a:r>
          </a:p>
          <a:p>
            <a:pPr marL="640080" marR="0" lvl="1" indent="-228600" algn="l" defTabSz="914400" rtl="0" eaLnBrk="1" fontAlgn="auto" latinLnBrk="0" hangingPunct="1">
              <a:lnSpc>
                <a:spcPct val="100000"/>
              </a:lnSpc>
              <a:spcBef>
                <a:spcPct val="20000"/>
              </a:spcBef>
              <a:spcAft>
                <a:spcPts val="0"/>
              </a:spcAft>
              <a:buClr>
                <a:srgbClr val="726056"/>
              </a:buClr>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Having high help, support, community reciprocity and social bridging seemed to mitigate the effects of the ACEs</a:t>
            </a:r>
          </a:p>
          <a:p>
            <a:endParaRPr lang="en-US" baseline="0" dirty="0"/>
          </a:p>
          <a:p>
            <a:endParaRPr lang="en-US" baseline="0" dirty="0"/>
          </a:p>
          <a:p>
            <a:endParaRPr lang="en-US" baseline="0" dirty="0"/>
          </a:p>
          <a:p>
            <a:endParaRPr lang="en-US" baseline="0" dirty="0"/>
          </a:p>
          <a:p>
            <a:r>
              <a:rPr lang="en-US" dirty="0"/>
              <a:t>Reference: Foundation for Healthy Generations (Washington State)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05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Iow</a:t>
            </a:r>
            <a:r>
              <a:rPr lang="en-US" baseline="0" dirty="0"/>
              <a:t>a Youth Survey includes questions about student’s behaviors and attitudes.</a:t>
            </a:r>
          </a:p>
          <a:p>
            <a:r>
              <a:rPr lang="en-US" dirty="0"/>
              <a:t>Our research included</a:t>
            </a:r>
            <a:r>
              <a:rPr lang="en-US" baseline="0" dirty="0"/>
              <a:t> 18 questions from the Youth Survey about student experience to better understand youth risk factors connected to toxic stress that might reflect ACEs. Questions evaluated include bullying, use of drugs, alcohol, smoking, and also questions about resiliency such as : do I have a friend at school? Is there an adult in my school I trust? I feel my community cares about me. </a:t>
            </a:r>
          </a:p>
          <a:p>
            <a:r>
              <a:rPr lang="en-US" baseline="0" dirty="0"/>
              <a:t>These are the questions of resilience…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9172F-9AD5-4296-93C5-94081D8D3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26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tLang="en-US" b="1" dirty="0"/>
          </a:p>
          <a:p>
            <a:pPr>
              <a:spcBef>
                <a:spcPct val="0"/>
              </a:spcBef>
            </a:pPr>
            <a:r>
              <a:rPr lang="en-US" altLang="en-US" dirty="0"/>
              <a:t>Center on Developing Child – Harvard University</a:t>
            </a:r>
          </a:p>
          <a:p>
            <a:pPr>
              <a:spcBef>
                <a:spcPct val="0"/>
              </a:spcBef>
              <a:buFontTx/>
              <a:buChar char="•"/>
            </a:pPr>
            <a:r>
              <a:rPr lang="en-US" altLang="en-US" dirty="0"/>
              <a:t>Toxic stress: while moderate short-lived stress responses in the body can promote growth, toxic stress is strong, unrelieved activation of the body’s stress management system in the absence of protective adult support. Without caring adults to buffer children, the unrelenting stress caused by extreme poverty, neglect, abuse, or severe maternal depression can weaken the architecture of the developing brain, with long-term consequences for learning, behavior, and both physical and mental health. </a:t>
            </a:r>
          </a:p>
          <a:p>
            <a:pPr>
              <a:spcBef>
                <a:spcPct val="0"/>
              </a:spcBef>
              <a:buFontTx/>
              <a:buChar char="•"/>
            </a:pPr>
            <a:r>
              <a:rPr lang="en-US" altLang="en-US" dirty="0"/>
              <a:t>Research indicates that supportive, responsive relationships with caring adults as early in life as possible can prevent or reverse the damaging effects of toxic stress response.</a:t>
            </a:r>
          </a:p>
          <a:p>
            <a:pPr>
              <a:spcBef>
                <a:spcPct val="0"/>
              </a:spcBef>
            </a:pPr>
            <a:endParaRPr lang="en-US" altLang="en-US" dirty="0"/>
          </a:p>
          <a:p>
            <a:pPr>
              <a:spcBef>
                <a:spcPct val="0"/>
              </a:spcBef>
            </a:pPr>
            <a:r>
              <a:rPr lang="en-US" altLang="en-US" dirty="0"/>
              <a:t>Brain functions affected by ACEs: (from Dr. </a:t>
            </a:r>
            <a:r>
              <a:rPr lang="en-US" altLang="en-US" dirty="0" err="1"/>
              <a:t>Anda’s</a:t>
            </a:r>
            <a:r>
              <a:rPr lang="en-US" altLang="en-US" dirty="0"/>
              <a:t> presentation)</a:t>
            </a:r>
          </a:p>
          <a:p>
            <a:pPr>
              <a:lnSpc>
                <a:spcPct val="80000"/>
              </a:lnSpc>
            </a:pPr>
            <a:r>
              <a:rPr lang="en-US" altLang="en-US" sz="900" dirty="0">
                <a:latin typeface="Calibri" panose="020F0502020204030204" pitchFamily="34" charset="0"/>
              </a:rPr>
              <a:t>Affect Regulation: Panic reactions, depression, anxiety, hallucinations</a:t>
            </a:r>
          </a:p>
          <a:p>
            <a:r>
              <a:rPr lang="en-US" altLang="en-US" sz="900" dirty="0">
                <a:latin typeface="Calibri" panose="020F0502020204030204" pitchFamily="34" charset="0"/>
              </a:rPr>
              <a:t>Somatic Issues: Sleep disturbances, severe obesity, pain</a:t>
            </a:r>
          </a:p>
          <a:p>
            <a:r>
              <a:rPr lang="en-US" altLang="en-US" sz="900" dirty="0">
                <a:latin typeface="Calibri" panose="020F0502020204030204" pitchFamily="34" charset="0"/>
              </a:rPr>
              <a:t>Substance Use: Smoking, alcoholism, illicit drug use, IV drug use</a:t>
            </a:r>
          </a:p>
          <a:p>
            <a:r>
              <a:rPr lang="en-US" altLang="en-US" sz="900" dirty="0">
                <a:latin typeface="Calibri" panose="020F0502020204030204" pitchFamily="34" charset="0"/>
              </a:rPr>
              <a:t>Sexuality: Early intercourse, promiscuity, sexual dissatisfaction</a:t>
            </a:r>
          </a:p>
          <a:p>
            <a:r>
              <a:rPr lang="en-US" altLang="en-US" sz="900" dirty="0">
                <a:latin typeface="Calibri" panose="020F0502020204030204" pitchFamily="34" charset="0"/>
              </a:rPr>
              <a:t>Memory: Amnesia (childhood)</a:t>
            </a:r>
          </a:p>
          <a:p>
            <a:r>
              <a:rPr lang="en-US" altLang="en-US" sz="900" dirty="0">
                <a:latin typeface="Calibri" panose="020F0502020204030204" pitchFamily="34" charset="0"/>
              </a:rPr>
              <a:t>Arousal: High stress, problems with anger, perpetrating domestic violence</a:t>
            </a:r>
          </a:p>
          <a:p>
            <a:endParaRPr lang="en-US" sz="900" dirty="0">
              <a:latin typeface="Calibri" panose="020F0502020204030204" pitchFamily="34" charset="0"/>
            </a:endParaRPr>
          </a:p>
          <a:p>
            <a:r>
              <a:rPr lang="en-US" sz="900" dirty="0">
                <a:latin typeface="Calibri" panose="020F0502020204030204" pitchFamily="34" charset="0"/>
              </a:rPr>
              <a:t>Smaller brain size</a:t>
            </a:r>
          </a:p>
          <a:p>
            <a:r>
              <a:rPr lang="en-US" sz="900" dirty="0">
                <a:latin typeface="Calibri" panose="020F0502020204030204" pitchFamily="34" charset="0"/>
              </a:rPr>
              <a:t>Neural pathways changed : pruning and reinforcement</a:t>
            </a:r>
          </a:p>
          <a:p>
            <a:r>
              <a:rPr lang="en-US" sz="900" dirty="0">
                <a:latin typeface="Calibri" panose="020F0502020204030204" pitchFamily="34" charset="0"/>
              </a:rPr>
              <a:t>Learning</a:t>
            </a:r>
            <a:r>
              <a:rPr lang="en-US" sz="900" baseline="0" dirty="0">
                <a:latin typeface="Calibri" panose="020F0502020204030204" pitchFamily="34" charset="0"/>
              </a:rPr>
              <a:t> / behavior: safety scans</a:t>
            </a:r>
          </a:p>
          <a:p>
            <a:endParaRPr lang="en-US" sz="900" baseline="0" dirty="0">
              <a:latin typeface="Calibri" panose="020F0502020204030204" pitchFamily="34" charset="0"/>
            </a:endParaRPr>
          </a:p>
          <a:p>
            <a:r>
              <a:rPr lang="en-US" sz="900" baseline="0">
                <a:latin typeface="Calibri" panose="020F0502020204030204" pitchFamily="34" charset="0"/>
              </a:rPr>
              <a:t>THESE PROBLEMS ARE PREVENTABLE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1BF7D1-DA36-4948-92C2-925D375D9C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321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2" name="Shape 102"/>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Click on the hyperlink to play a two-minute video that talks about how our brains are built and how stress can impact that building process. This two-minute video is part of a series of videos that you can find at this website.</a:t>
            </a:r>
          </a:p>
          <a:p>
            <a:pPr marL="0" marR="0" lvl="0" indent="0" algn="l" rtl="0">
              <a:spcBef>
                <a:spcPts val="0"/>
              </a:spcBef>
              <a:spcAft>
                <a:spcPts val="0"/>
              </a:spcAft>
              <a:buClr>
                <a:srgbClr val="000000"/>
              </a:buClr>
              <a:buSzPct val="25000"/>
              <a:buFont typeface="Calibri"/>
              <a:buNone/>
            </a:pPr>
            <a:br>
              <a:rPr lang="en-US" sz="1200" b="0" i="0" u="none" strike="noStrike" cap="none" dirty="0">
                <a:solidFill>
                  <a:srgbClr val="000000"/>
                </a:solidFill>
                <a:latin typeface="Calibri"/>
                <a:ea typeface="Calibri"/>
                <a:cs typeface="Calibri"/>
                <a:sym typeface="Calibri"/>
              </a:rPr>
            </a:br>
            <a:r>
              <a:rPr lang="en-US" sz="1200" b="0" i="0" u="none" strike="noStrike" cap="none" dirty="0">
                <a:solidFill>
                  <a:srgbClr val="000000"/>
                </a:solidFill>
                <a:latin typeface="Calibri"/>
                <a:ea typeface="Calibri"/>
                <a:cs typeface="Calibri"/>
                <a:sym typeface="Calibri"/>
              </a:rPr>
              <a:t>Think of one teacher who made a real impact on you through their relationship with you.  What did that teacher do that made you feel connected?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rgbClr val="FF00FF"/>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rgbClr val="FF00FF"/>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https://www.youtube.com/watch?v=VNNsN9IJkws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FF00FF"/>
              </a:solidFill>
              <a:latin typeface="Calibri"/>
              <a:ea typeface="Calibri"/>
              <a:cs typeface="Calibri"/>
              <a:sym typeface="Calibri"/>
            </a:endParaRPr>
          </a:p>
        </p:txBody>
      </p:sp>
      <p:sp>
        <p:nvSpPr>
          <p:cNvPr id="103" name="Shape 103"/>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113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Shape 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9" name="Shape 89"/>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Calibri"/>
              <a:buNone/>
            </a:pPr>
            <a:r>
              <a:rPr lang="en-US" sz="1110" b="1" i="0" u="none" strike="noStrike" cap="none" dirty="0">
                <a:solidFill>
                  <a:schemeClr val="dk1"/>
                </a:solidFill>
                <a:latin typeface="Calibri"/>
                <a:ea typeface="Calibri"/>
                <a:cs typeface="Calibri"/>
                <a:sym typeface="Calibri"/>
              </a:rPr>
              <a:t>SPEAKER NOTES</a:t>
            </a:r>
          </a:p>
          <a:p>
            <a:pPr marL="0" marR="0" lvl="0" indent="0" algn="l" rtl="0">
              <a:lnSpc>
                <a:spcPct val="80000"/>
              </a:lnSpc>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110" b="0" i="0" u="none" strike="noStrike" cap="none" dirty="0">
                <a:solidFill>
                  <a:schemeClr val="dk1"/>
                </a:solidFill>
                <a:latin typeface="Calibri"/>
                <a:ea typeface="Calibri"/>
                <a:cs typeface="Calibri"/>
                <a:sym typeface="Calibri"/>
              </a:rPr>
              <a:t>Dr. Dan Siegel introduced the concept of the “Upstairs” and “Downstairs” brain as a way to talk about how the brain works. The “Downstairs” brain is the more primitive area of our brain which focuses on survival. This is the part of our brain that regulates breathing, heart rate and other basic functions. The “Downstairs” brain also houses the emotional core of our brain and our survival reaction to stress (“Fight, Flight or Freeze” response).</a:t>
            </a:r>
          </a:p>
          <a:p>
            <a:pPr marL="0" marR="0" lvl="0" indent="0" algn="l" rtl="0">
              <a:lnSpc>
                <a:spcPct val="80000"/>
              </a:lnSpc>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110" b="0" i="0" u="none" strike="noStrike" cap="none" dirty="0">
                <a:solidFill>
                  <a:schemeClr val="dk1"/>
                </a:solidFill>
                <a:latin typeface="Calibri"/>
                <a:ea typeface="Calibri"/>
                <a:cs typeface="Calibri"/>
                <a:sym typeface="Calibri"/>
              </a:rPr>
              <a:t>The “Upstairs” area of the brain is where all of our higher functioning happens so we’re talking about decision-making, setting priorities, understanding the difference between right and wrong, building relationships and much more.  The “Upstairs” brain, which is not mature until around 25 years old, helps us regulate the more impulsive, reactive “Downstairs” brain so that we think first versus just acting on our emotions.</a:t>
            </a:r>
          </a:p>
          <a:p>
            <a:pPr marL="0" marR="0" lvl="0" indent="0" algn="l" rtl="0">
              <a:lnSpc>
                <a:spcPct val="80000"/>
              </a:lnSpc>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110" b="1" i="0" u="none" strike="noStrike" cap="none" dirty="0">
                <a:solidFill>
                  <a:schemeClr val="dk1"/>
                </a:solidFill>
                <a:latin typeface="Calibri"/>
                <a:ea typeface="Calibri"/>
                <a:cs typeface="Calibri"/>
                <a:sym typeface="Calibri"/>
              </a:rPr>
              <a:t>EXERCISE </a:t>
            </a:r>
          </a:p>
          <a:p>
            <a:pPr marL="0" marR="0" lvl="0" indent="0" algn="l" rtl="0">
              <a:lnSpc>
                <a:spcPct val="80000"/>
              </a:lnSpc>
              <a:spcBef>
                <a:spcPts val="0"/>
              </a:spcBef>
              <a:spcAft>
                <a:spcPts val="0"/>
              </a:spcAft>
              <a:buClr>
                <a:schemeClr val="dk1"/>
              </a:buClr>
              <a:buSzPct val="25000"/>
              <a:buFont typeface="Calibri"/>
              <a:buNone/>
            </a:pPr>
            <a:endParaRPr sz="1110" b="1"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110" b="0" i="0" u="sng" strike="noStrike" cap="none" dirty="0">
                <a:solidFill>
                  <a:schemeClr val="dk1"/>
                </a:solidFill>
                <a:latin typeface="Calibri"/>
                <a:ea typeface="Calibri"/>
                <a:cs typeface="Calibri"/>
                <a:sym typeface="Calibri"/>
              </a:rPr>
              <a:t>INSTRUCTIONS:</a:t>
            </a:r>
            <a:r>
              <a:rPr lang="en-US" sz="1110" b="0" i="0" u="none" strike="noStrike" cap="none" dirty="0">
                <a:solidFill>
                  <a:schemeClr val="dk1"/>
                </a:solidFill>
                <a:latin typeface="Calibri"/>
                <a:ea typeface="Calibri"/>
                <a:cs typeface="Calibri"/>
                <a:sym typeface="Calibri"/>
              </a:rPr>
              <a:t> Read the instructions below to the group and give everyone a few minutes to think about the question and then ask if anyone wants to share how they felt. You could even ask if anyone felt like they went “Downstairs” in their brain when they were stressed. Let participants know that they do not have to share any specifics about the stressful situation he/she was thinking about. </a:t>
            </a:r>
          </a:p>
          <a:p>
            <a:pPr marL="0" marR="0" lvl="0" indent="0" algn="l" rtl="0">
              <a:lnSpc>
                <a:spcPct val="80000"/>
              </a:lnSpc>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Calibri"/>
              <a:buNone/>
            </a:pPr>
            <a:r>
              <a:rPr lang="en-US" sz="1110" b="0" i="0" u="sng" strike="noStrike" cap="none" dirty="0">
                <a:solidFill>
                  <a:schemeClr val="dk1"/>
                </a:solidFill>
                <a:latin typeface="Calibri"/>
                <a:ea typeface="Calibri"/>
                <a:cs typeface="Calibri"/>
                <a:sym typeface="Calibri"/>
              </a:rPr>
              <a:t>SCRIPT:</a:t>
            </a:r>
            <a:r>
              <a:rPr lang="en-US" sz="1110" b="0" i="0" u="none" strike="noStrike" cap="none" dirty="0">
                <a:solidFill>
                  <a:schemeClr val="dk1"/>
                </a:solidFill>
                <a:latin typeface="Calibri"/>
                <a:ea typeface="Calibri"/>
                <a:cs typeface="Calibri"/>
                <a:sym typeface="Calibri"/>
              </a:rPr>
              <a:t>  Each of us responds differently to stress. Our personal stress response is influenced by what skills we have to manage stress and our life experiences. All stress is not bad.  Mild levels of stress can help us learn how to cope with stressful situations. Higher levels of stress such as an illness or losing a job may, depending on what else is happening in our lives and the relationships we have to support us, lead to a stronger stress response. </a:t>
            </a:r>
            <a:r>
              <a:rPr lang="en-US" sz="1110" b="0" i="0" u="none" strike="noStrike" cap="none" dirty="0">
                <a:solidFill>
                  <a:srgbClr val="FF00FF"/>
                </a:solidFill>
                <a:latin typeface="Calibri"/>
                <a:ea typeface="Calibri"/>
                <a:cs typeface="Calibri"/>
                <a:sym typeface="Calibri"/>
              </a:rPr>
              <a:t>How can you minimize the level of stress in your classroom?</a:t>
            </a:r>
            <a:r>
              <a:rPr lang="en-US" sz="1110" b="0" i="0" u="none" strike="noStrike" cap="none" dirty="0">
                <a:solidFill>
                  <a:schemeClr val="dk1"/>
                </a:solidFill>
                <a:latin typeface="Calibri"/>
                <a:ea typeface="Calibri"/>
                <a:cs typeface="Calibri"/>
                <a:sym typeface="Calibri"/>
              </a:rPr>
              <a:t> Take a minute to think of a situation that was moderately, but not overwhelmingly, stressful for you. Think about how you felt at that time—was it hard to “get your bearings” or “think straight” at first? How did you feel?  What helped you?  </a:t>
            </a:r>
            <a:r>
              <a:rPr lang="en-US" sz="1110" b="0" i="0" u="none" strike="noStrike" cap="none" dirty="0">
                <a:solidFill>
                  <a:schemeClr val="accent6"/>
                </a:solidFill>
                <a:latin typeface="Calibri"/>
                <a:ea typeface="Calibri"/>
                <a:cs typeface="Calibri"/>
                <a:sym typeface="Calibri"/>
              </a:rPr>
              <a:t>Now think of a student who has this same trouble. Does your school teach students about their brain? How might this information about the upstairs and downstairs brain be helpful to students?  </a:t>
            </a:r>
            <a:r>
              <a:rPr lang="en-US" sz="1110" b="0" i="0" u="none" strike="noStrike" cap="none" dirty="0">
                <a:solidFill>
                  <a:srgbClr val="3D85C6"/>
                </a:solidFill>
                <a:latin typeface="Calibri"/>
                <a:ea typeface="Calibri"/>
                <a:cs typeface="Calibri"/>
                <a:sym typeface="Calibri"/>
              </a:rPr>
              <a:t>In order for learning to take place, students must be using their upstairs brain.  If they are in the downstairs brain, as educators, we need to look for ways to help them move to the upstairs brain for learning to happen.  That is through connections. </a:t>
            </a:r>
          </a:p>
        </p:txBody>
      </p:sp>
    </p:spTree>
    <p:extLst>
      <p:ext uri="{BB962C8B-B14F-4D97-AF65-F5344CB8AC3E}">
        <p14:creationId xmlns:p14="http://schemas.microsoft.com/office/powerpoint/2010/main" val="329122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7" name="Shape 127"/>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FF00FF"/>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For more information about the connection between childhood trauma and the effects on health across the lifespan, go to: </a:t>
            </a:r>
            <a:r>
              <a:rPr lang="en-US" sz="1200" b="0" i="0" u="sng" strike="noStrike" cap="none" dirty="0">
                <a:solidFill>
                  <a:schemeClr val="hlink"/>
                </a:solidFill>
                <a:latin typeface="Calibri"/>
                <a:ea typeface="Calibri"/>
                <a:cs typeface="Calibri"/>
                <a:sym typeface="Calibri"/>
                <a:hlinkClick r:id="rId3"/>
              </a:rPr>
              <a:t>www.iowaaces360.org</a:t>
            </a:r>
            <a:r>
              <a:rPr lang="en-US" sz="1200" b="0" i="0" u="none" strike="noStrike" cap="none" dirty="0">
                <a:solidFill>
                  <a:schemeClr val="dk1"/>
                </a:solidFill>
                <a:latin typeface="Calibri"/>
                <a:ea typeface="Calibri"/>
                <a:cs typeface="Calibri"/>
                <a:sym typeface="Calibri"/>
              </a:rPr>
              <a:t> and download “Adverse Childhood Experiences in Iowa: Building Hope</a:t>
            </a:r>
            <a:r>
              <a:rPr lang="en-US" sz="1200" b="0" i="0" u="none" strike="noStrike" cap="none" baseline="0" dirty="0">
                <a:solidFill>
                  <a:schemeClr val="dk1"/>
                </a:solidFill>
                <a:latin typeface="Calibri"/>
                <a:ea typeface="Calibri"/>
                <a:cs typeface="Calibri"/>
                <a:sym typeface="Calibri"/>
              </a:rPr>
              <a:t> and Resiliency</a:t>
            </a:r>
            <a:r>
              <a:rPr lang="en-US" sz="1200" b="0" i="0" u="none" strike="noStrike" cap="none" dirty="0">
                <a:solidFill>
                  <a:schemeClr val="dk1"/>
                </a:solidFill>
                <a:latin typeface="Calibri"/>
                <a:ea typeface="Calibri"/>
                <a:cs typeface="Calibri"/>
                <a:sym typeface="Calibri"/>
              </a:rPr>
              <a:t>.” </a:t>
            </a:r>
          </a:p>
        </p:txBody>
      </p:sp>
      <p:sp>
        <p:nvSpPr>
          <p:cNvPr id="128" name="Shape 128"/>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137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9</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and 11</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Graders Describing Their Grades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17</a:t>
            </a:fld>
            <a:endParaRPr lang="en-US"/>
          </a:p>
        </p:txBody>
      </p:sp>
    </p:spTree>
    <p:extLst>
      <p:ext uri="{BB962C8B-B14F-4D97-AF65-F5344CB8AC3E}">
        <p14:creationId xmlns:p14="http://schemas.microsoft.com/office/powerpoint/2010/main" val="374834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9</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and 11</a:t>
            </a:r>
            <a:r>
              <a:rPr kumimoji="0" lang="en-US" sz="1800" b="0" i="0" u="none" strike="noStrike" kern="1200" cap="none" spc="0" normalizeH="0" baseline="30000" noProof="0" dirty="0">
                <a:ln>
                  <a:noFill/>
                </a:ln>
                <a:solidFill>
                  <a:prstClr val="white"/>
                </a:solidFill>
                <a:effectLst/>
                <a:uLnTx/>
                <a:uFillTx/>
                <a:latin typeface="+mn-lt"/>
                <a:ea typeface="+mn-ea"/>
                <a:cs typeface="+mn-cs"/>
              </a:rPr>
              <a:t>th</a:t>
            </a:r>
            <a:r>
              <a:rPr kumimoji="0" lang="en-US" sz="1800" b="0" i="0" u="none" strike="noStrike" kern="1200" cap="none" spc="0" normalizeH="0" baseline="0" noProof="0" dirty="0">
                <a:ln>
                  <a:noFill/>
                </a:ln>
                <a:solidFill>
                  <a:prstClr val="white"/>
                </a:solidFill>
                <a:effectLst/>
                <a:uLnTx/>
                <a:uFillTx/>
                <a:latin typeface="+mn-lt"/>
                <a:ea typeface="+mn-ea"/>
                <a:cs typeface="+mn-cs"/>
              </a:rPr>
              <a:t> Graders Describing Their Grades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18</a:t>
            </a:fld>
            <a:endParaRPr lang="en-US"/>
          </a:p>
        </p:txBody>
      </p:sp>
    </p:spTree>
    <p:extLst>
      <p:ext uri="{BB962C8B-B14F-4D97-AF65-F5344CB8AC3E}">
        <p14:creationId xmlns:p14="http://schemas.microsoft.com/office/powerpoint/2010/main" val="3619685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9</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and 11</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Graders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Describing Their Grades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19</a:t>
            </a:fld>
            <a:endParaRPr lang="en-US"/>
          </a:p>
        </p:txBody>
      </p:sp>
    </p:spTree>
    <p:extLst>
      <p:ext uri="{BB962C8B-B14F-4D97-AF65-F5344CB8AC3E}">
        <p14:creationId xmlns:p14="http://schemas.microsoft.com/office/powerpoint/2010/main" val="104086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2" name="Shape 52"/>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 starts with understanding the developing brain and continues with seeing how relationships build healthy brains and a thriving community. </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bottom-line is that “CONNECTIONS MATTER!”  This presentation will show you how and why the little things we can do to connect with one another and build relationships are important for everyone. What emphasis does your school place on building relationships?</a:t>
            </a:r>
          </a:p>
        </p:txBody>
      </p:sp>
      <p:sp>
        <p:nvSpPr>
          <p:cNvPr id="53" name="Shape 53"/>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2746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50339C-FBED-4D2D-8C4F-A34385E64E4F}" type="slidenum">
              <a:rPr lang="en-US" smtClean="0"/>
              <a:t>20</a:t>
            </a:fld>
            <a:endParaRPr lang="en-US"/>
          </a:p>
        </p:txBody>
      </p:sp>
    </p:spTree>
    <p:extLst>
      <p:ext uri="{BB962C8B-B14F-4D97-AF65-F5344CB8AC3E}">
        <p14:creationId xmlns:p14="http://schemas.microsoft.com/office/powerpoint/2010/main" val="3373421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21</a:t>
            </a:fld>
            <a:endParaRPr lang="en-US"/>
          </a:p>
        </p:txBody>
      </p:sp>
    </p:spTree>
    <p:extLst>
      <p:ext uri="{BB962C8B-B14F-4D97-AF65-F5344CB8AC3E}">
        <p14:creationId xmlns:p14="http://schemas.microsoft.com/office/powerpoint/2010/main" val="1954050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9</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and 11</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Graders reporting alcohol use in past 30 days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22</a:t>
            </a:fld>
            <a:endParaRPr lang="en-US"/>
          </a:p>
        </p:txBody>
      </p:sp>
    </p:spTree>
    <p:extLst>
      <p:ext uri="{BB962C8B-B14F-4D97-AF65-F5344CB8AC3E}">
        <p14:creationId xmlns:p14="http://schemas.microsoft.com/office/powerpoint/2010/main" val="2823265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9</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and 11</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Graders reporting any cigarette smoking in past 30 days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23</a:t>
            </a:fld>
            <a:endParaRPr lang="en-US"/>
          </a:p>
        </p:txBody>
      </p:sp>
    </p:spTree>
    <p:extLst>
      <p:ext uri="{BB962C8B-B14F-4D97-AF65-F5344CB8AC3E}">
        <p14:creationId xmlns:p14="http://schemas.microsoft.com/office/powerpoint/2010/main" val="216326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Minnesota 8</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9</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and 11</a:t>
            </a:r>
            <a:r>
              <a:rPr kumimoji="0" lang="en-US" sz="1800" b="0" i="0" u="none" strike="noStrike" kern="1200" cap="none" spc="0" normalizeH="0" baseline="30000" noProof="0" dirty="0">
                <a:ln>
                  <a:noFill/>
                </a:ln>
                <a:solidFill>
                  <a:prstClr val="black"/>
                </a:solidFill>
                <a:effectLst/>
                <a:uLnTx/>
                <a:uFillTx/>
                <a:latin typeface="+mn-lt"/>
                <a:ea typeface="+mn-ea"/>
                <a:cs typeface="+mn-cs"/>
              </a:rPr>
              <a:t>th</a:t>
            </a:r>
            <a:r>
              <a:rPr kumimoji="0" lang="en-US" sz="1800" b="0" i="0" u="none" strike="noStrike" kern="1200" cap="none" spc="0" normalizeH="0" baseline="0" noProof="0" dirty="0">
                <a:ln>
                  <a:noFill/>
                </a:ln>
                <a:solidFill>
                  <a:prstClr val="black"/>
                </a:solidFill>
                <a:effectLst/>
                <a:uLnTx/>
                <a:uFillTx/>
                <a:latin typeface="+mn-lt"/>
                <a:ea typeface="+mn-ea"/>
                <a:cs typeface="+mn-cs"/>
              </a:rPr>
              <a:t> Graders suicidal ideation and attempts</a:t>
            </a:r>
          </a:p>
          <a:p>
            <a:endParaRPr lang="en-US" dirty="0"/>
          </a:p>
        </p:txBody>
      </p:sp>
      <p:sp>
        <p:nvSpPr>
          <p:cNvPr id="4" name="Slide Number Placeholder 3"/>
          <p:cNvSpPr>
            <a:spLocks noGrp="1"/>
          </p:cNvSpPr>
          <p:nvPr>
            <p:ph type="sldNum" sz="quarter" idx="10"/>
          </p:nvPr>
        </p:nvSpPr>
        <p:spPr/>
        <p:txBody>
          <a:bodyPr/>
          <a:lstStyle/>
          <a:p>
            <a:fld id="{AD50339C-FBED-4D2D-8C4F-A34385E64E4F}" type="slidenum">
              <a:rPr lang="en-US" smtClean="0"/>
              <a:t>24</a:t>
            </a:fld>
            <a:endParaRPr lang="en-US"/>
          </a:p>
        </p:txBody>
      </p:sp>
    </p:spTree>
    <p:extLst>
      <p:ext uri="{BB962C8B-B14F-4D97-AF65-F5344CB8AC3E}">
        <p14:creationId xmlns:p14="http://schemas.microsoft.com/office/powerpoint/2010/main" val="2862035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research</a:t>
            </a:r>
            <a:r>
              <a:rPr lang="en-US" baseline="0" dirty="0"/>
              <a:t> on schools shows these outcomes. </a:t>
            </a:r>
          </a:p>
          <a:p>
            <a:endParaRPr lang="en-US" baseline="0" dirty="0"/>
          </a:p>
          <a:p>
            <a:r>
              <a:rPr lang="en-US" baseline="0" dirty="0"/>
              <a:t>Those with 7 or more ACEs are 100 percent likely to have a developmental delay!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71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5" name="Shape 145"/>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a:t>
            </a:r>
            <a:r>
              <a:rPr lang="en-US" sz="1200" b="1" i="0" u="none" strike="noStrike" cap="none" dirty="0">
                <a:solidFill>
                  <a:srgbClr val="000000"/>
                </a:solidFill>
                <a:latin typeface="Calibri"/>
                <a:ea typeface="Calibri"/>
                <a:cs typeface="Calibri"/>
                <a:sym typeface="Calibri"/>
              </a:rPr>
              <a:t>R NOTES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For more information about the importance of relationships, go to </a:t>
            </a:r>
            <a:r>
              <a:rPr lang="en-US" sz="1200" b="0" i="0" u="sng" strike="noStrike" cap="none" dirty="0">
                <a:solidFill>
                  <a:schemeClr val="hlink"/>
                </a:solidFill>
                <a:latin typeface="Calibri"/>
                <a:ea typeface="Calibri"/>
                <a:cs typeface="Calibri"/>
                <a:sym typeface="Calibri"/>
                <a:hlinkClick r:id="rId3"/>
              </a:rPr>
              <a:t>http://www.takingcharge.csh.umn.edu</a:t>
            </a:r>
            <a:r>
              <a:rPr lang="en-US" sz="1200" b="0" i="0" u="none" strike="noStrike" cap="none" dirty="0">
                <a:solidFill>
                  <a:srgbClr val="000000"/>
                </a:solidFill>
                <a:latin typeface="Calibri"/>
                <a:ea typeface="Calibri"/>
                <a:cs typeface="Calibri"/>
                <a:sym typeface="Calibri"/>
              </a:rPr>
              <a:t>. This website describes relationships as close, secure connections that are formed through emotional bonding and interactions. These bonds are strengthened by shared experiences—the things we do everyday as a family, with friends, to help out a neighbor or someone we see who needs a helping hand. </a:t>
            </a: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Becoming trauma-informed helps us see all people through the lens of compassion. Trauma-informed schools learn to make every connection with parents a positive encounter, treating every person with respect and dignity, with a belief that everyone is doing the best they can with what they have been given.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Are your brief connections impactful enough to make long term bonds that will last over time?</a:t>
            </a: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website is affiliated with the Mayo Clinic  and the University of Minnesota.</a:t>
            </a:r>
          </a:p>
        </p:txBody>
      </p:sp>
      <p:sp>
        <p:nvSpPr>
          <p:cNvPr id="146" name="Shape 146"/>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7497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2" name="Shape 52"/>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53" name="Shape 53"/>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2557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2" name="Shape 52"/>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53" name="Shape 53"/>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057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4" name="Shape 164"/>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110" b="1" i="0" u="none" strike="noStrike" cap="none" dirty="0">
                <a:solidFill>
                  <a:schemeClr val="dk1"/>
                </a:solidFill>
                <a:latin typeface="Calibri"/>
                <a:ea typeface="Calibri"/>
                <a:cs typeface="Calibri"/>
                <a:sym typeface="Calibri"/>
              </a:rPr>
              <a:t>SPEAKER NOTES</a:t>
            </a:r>
          </a:p>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r>
              <a:rPr kumimoji="0" lang="en-US" sz="1100" b="0" i="0" u="none" strike="noStrike" kern="1200" cap="none" spc="0" normalizeH="0" baseline="0" noProof="0" dirty="0">
                <a:ln>
                  <a:noFill/>
                </a:ln>
                <a:solidFill>
                  <a:srgbClr val="FF0000"/>
                </a:solidFill>
                <a:effectLst/>
                <a:uLnTx/>
                <a:uFillTx/>
                <a:latin typeface="Calibri"/>
                <a:ea typeface="Calibri"/>
                <a:cs typeface="Calibri"/>
                <a:sym typeface="Calibri"/>
              </a:rPr>
              <a:t>Parents who feel connected will better be able to support students and feel comfortable reaching out for help from schools and community supports.  By connecting with parents ourselves or connecting them to other community supports, our students will benefit! </a:t>
            </a:r>
            <a:r>
              <a:rPr lang="en-US" sz="1100" dirty="0"/>
              <a:t>How do you connect with your</a:t>
            </a:r>
            <a:r>
              <a:rPr lang="en-US" sz="1100" baseline="0" dirty="0"/>
              <a:t> families? </a:t>
            </a:r>
            <a:endParaRPr kumimoji="0" lang="en-US" sz="1100" b="0" i="0" u="none" strike="noStrike" kern="1200" cap="none" spc="0" normalizeH="0" baseline="0" noProof="0" dirty="0">
              <a:ln>
                <a:noFill/>
              </a:ln>
              <a:solidFill>
                <a:srgbClr val="FF0000"/>
              </a:solidFill>
              <a:effectLst/>
              <a:uLnTx/>
              <a:uFillTx/>
              <a:latin typeface="Calibri"/>
              <a:ea typeface="Calibri"/>
              <a:cs typeface="Calibri"/>
              <a:sym typeface="Calibri"/>
            </a:endParaRPr>
          </a:p>
          <a:p>
            <a:endParaRPr lang="en-US" sz="1100" dirty="0"/>
          </a:p>
          <a:p>
            <a:r>
              <a:rPr lang="en-US" sz="1100" dirty="0"/>
              <a:t>How are you making these connections in your school community? Teachers who feel more connected as a team, working with grade level teams or cross-curricular teams in positive ways, will ultimately have more positive interactions with their students. Trauma-informed schools make teamwork a priority. </a:t>
            </a:r>
          </a:p>
          <a:p>
            <a:endParaRPr lang="en-US" sz="1100" dirty="0"/>
          </a:p>
          <a:p>
            <a:r>
              <a:rPr lang="en-US" sz="1100" dirty="0"/>
              <a:t>Resource:</a:t>
            </a:r>
          </a:p>
          <a:p>
            <a:r>
              <a:rPr lang="en-US" sz="1100" dirty="0"/>
              <a:t>Higher</a:t>
            </a:r>
            <a:r>
              <a:rPr lang="en-US" sz="1100" baseline="0" dirty="0"/>
              <a:t> Resilience and School Performance Among Students with Disproportionately High Adverse Childhood Experiences at Lincoln High, in Walla Walla, Washington, 2009 – 2013 </a:t>
            </a:r>
            <a:r>
              <a:rPr lang="en-US" sz="1100" dirty="0"/>
              <a:t>https://www.resiliencetrumpsaces.org/images/docs/LH_report_final_March_1_2015.pdf</a:t>
            </a:r>
          </a:p>
          <a:p>
            <a:endParaRPr lang="en-US" sz="1100" dirty="0"/>
          </a:p>
          <a:p>
            <a:r>
              <a:rPr lang="en-US" sz="1100" dirty="0"/>
              <a:t>A Strategy Paper on Improving School Performance - Increasing Resilience to ‘Trump ACEs’ https://www.resiliencetrumpsaces.org/images/docs/A_short_strategy_paper_with_end_notes_April_28.pdf</a:t>
            </a:r>
          </a:p>
          <a:p>
            <a:endParaRPr lang="en-US" sz="1100" dirty="0"/>
          </a:p>
          <a:p>
            <a:pPr marL="0" marR="0" lvl="0" indent="0" algn="l" rtl="0">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110" b="0" i="0" u="none" strike="noStrike" cap="none" dirty="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7708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 name="Shape 41"/>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lnSpc>
                <a:spcPct val="90000"/>
              </a:lnSpc>
              <a:spcBef>
                <a:spcPts val="0"/>
              </a:spcBef>
              <a:spcAft>
                <a:spcPts val="0"/>
              </a:spcAft>
              <a:buClr>
                <a:schemeClr val="dk1"/>
              </a:buClr>
              <a:buSzPct val="25000"/>
              <a:buFont typeface="Calibri"/>
              <a:buNone/>
            </a:pPr>
            <a:endParaRPr sz="1200" b="0" i="0" u="none" strike="noStrike" cap="none" dirty="0">
              <a:solidFill>
                <a:schemeClr val="dk2"/>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PowerPoint presentation has slides and additional information for you in the “Notes” section of many of the slides. This presentation is designed to be approximately 50 minutes in length, but the length will vary depending on whether you show the two videos and the time you spend doing exercises.  </a:t>
            </a:r>
          </a:p>
          <a:p>
            <a:pPr marL="0" marR="0" lvl="0" indent="0" algn="l" rtl="0">
              <a:lnSpc>
                <a:spcPct val="90000"/>
              </a:lnSpc>
              <a:spcBef>
                <a:spcPts val="0"/>
              </a:spcBef>
              <a:spcAft>
                <a:spcPts val="0"/>
              </a:spcAft>
              <a:buClr>
                <a:schemeClr val="dk1"/>
              </a:buClr>
              <a:buSzPct val="25000"/>
              <a:buFont typeface="Calibri"/>
              <a:buNone/>
            </a:pPr>
            <a:endParaRPr sz="1200" b="0" i="0" u="none" strike="noStrike" cap="none" dirty="0">
              <a:solidFill>
                <a:schemeClr val="dk2"/>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If you need to deliver a shorter presentation, we have provided a 20-minute version that you can adapt as needed.</a:t>
            </a:r>
          </a:p>
          <a:p>
            <a:pPr marL="0" marR="0" lvl="0" indent="0" algn="l" rtl="0">
              <a:lnSpc>
                <a:spcPct val="9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RESOURCES NEEDED</a:t>
            </a:r>
          </a:p>
          <a:p>
            <a:pPr marL="0" marR="0" lvl="0" indent="0" algn="l" rtl="0">
              <a:lnSpc>
                <a:spcPct val="9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sng" strike="noStrike" cap="none" dirty="0">
                <a:solidFill>
                  <a:schemeClr val="dk1"/>
                </a:solidFill>
                <a:latin typeface="Calibri"/>
                <a:ea typeface="Calibri"/>
                <a:cs typeface="Calibri"/>
                <a:sym typeface="Calibri"/>
              </a:rPr>
              <a:t>Internet Access</a:t>
            </a:r>
          </a:p>
          <a:p>
            <a:pPr marL="0" marR="0" lvl="0" indent="0" algn="l" rtl="0">
              <a:lnSpc>
                <a:spcPct val="9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If you plan to show the two videos (which are available on-line); or you may choose to download the videos ahead of time.</a:t>
            </a:r>
          </a:p>
          <a:p>
            <a:pPr marL="228600" marR="0" lvl="0" indent="-228600" algn="l" rtl="0">
              <a:lnSpc>
                <a:spcPct val="90000"/>
              </a:lnSpc>
              <a:spcBef>
                <a:spcPts val="0"/>
              </a:spcBef>
              <a:spcAft>
                <a:spcPts val="0"/>
              </a:spcAft>
              <a:buClr>
                <a:schemeClr val="dk1"/>
              </a:buClr>
              <a:buSzPct val="25000"/>
              <a:buFont typeface="Calibri"/>
              <a:buNone/>
            </a:pPr>
            <a:endParaRPr sz="1200" b="0" i="0" u="sng"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sng" strike="noStrike" cap="none" dirty="0" err="1">
                <a:solidFill>
                  <a:schemeClr val="dk1"/>
                </a:solidFill>
                <a:latin typeface="Calibri"/>
                <a:ea typeface="Calibri"/>
                <a:cs typeface="Calibri"/>
                <a:sym typeface="Calibri"/>
              </a:rPr>
              <a:t>Playfoam</a:t>
            </a:r>
            <a:endParaRPr lang="en-US" sz="1200" b="0" i="0" u="sng"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 children’s toy, available in some toy stores and on-line, if you want to demonstrate the plasticity of the brain.</a:t>
            </a:r>
          </a:p>
          <a:p>
            <a:pPr marL="228600" marR="0" lvl="0" indent="-228600" algn="l" rtl="0">
              <a:lnSpc>
                <a:spcPct val="90000"/>
              </a:lnSpc>
              <a:spcBef>
                <a:spcPts val="0"/>
              </a:spcBef>
              <a:spcAft>
                <a:spcPts val="0"/>
              </a:spcAft>
              <a:buClr>
                <a:schemeClr val="dk1"/>
              </a:buClr>
              <a:buSzPct val="25000"/>
              <a:buFont typeface="Calibri"/>
              <a:buNone/>
            </a:pPr>
            <a:endParaRPr sz="1200" b="0" i="0" u="sng"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25000"/>
              <a:buFont typeface="Calibri"/>
              <a:buNone/>
            </a:pPr>
            <a:r>
              <a:rPr lang="en-US" sz="1200" b="0" i="0" u="sng" strike="noStrike" cap="none" dirty="0">
                <a:solidFill>
                  <a:schemeClr val="dk1"/>
                </a:solidFill>
                <a:latin typeface="Calibri"/>
                <a:ea typeface="Calibri"/>
                <a:cs typeface="Calibri"/>
                <a:sym typeface="Calibri"/>
              </a:rPr>
              <a:t>Post-Its</a:t>
            </a:r>
            <a:r>
              <a:rPr lang="en-US" sz="1200" b="0" i="0" u="none" strike="noStrike" cap="none" dirty="0">
                <a:solidFill>
                  <a:schemeClr val="dk1"/>
                </a:solidFill>
                <a:latin typeface="Calibri"/>
                <a:ea typeface="Calibri"/>
                <a:cs typeface="Calibri"/>
                <a:sym typeface="Calibri"/>
              </a:rPr>
              <a:t> (we recommend 2 inches by 2 inches or larger)</a:t>
            </a:r>
          </a:p>
          <a:p>
            <a:pPr marL="0" marR="0" lvl="0" indent="0" algn="l" rtl="0">
              <a:lnSpc>
                <a:spcPct val="9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Important for the closing exercise called “What’s My Connection?” Also, while not essential, it would be useful to have a larger sheet of paper, poster board, or some designated surface for participants to post their ideas.</a:t>
            </a:r>
          </a:p>
        </p:txBody>
      </p:sp>
      <p:sp>
        <p:nvSpPr>
          <p:cNvPr id="42" name="Shape 42"/>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125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change at Lincoln</a:t>
            </a:r>
            <a:r>
              <a:rPr lang="en-US" baseline="0" dirty="0"/>
              <a:t> High School – featured in the Paper Tigers documentary - </a:t>
            </a:r>
            <a:r>
              <a:rPr lang="en-US" dirty="0"/>
              <a:t>started when the principal</a:t>
            </a:r>
            <a:r>
              <a:rPr lang="en-US" baseline="0" dirty="0"/>
              <a:t> took away one nugget of information about ACEs: </a:t>
            </a:r>
          </a:p>
          <a:p>
            <a:pPr marL="174708" indent="-174708">
              <a:buFont typeface="Arial" charset="0"/>
              <a:buChar char="•"/>
            </a:pPr>
            <a:r>
              <a:rPr lang="en-US" b="1" baseline="0" dirty="0"/>
              <a:t>Stressed brains can’t learn!</a:t>
            </a:r>
          </a:p>
          <a:p>
            <a:pPr marL="174708" indent="-174708">
              <a:buFont typeface="Arial" charset="0"/>
              <a:buChar char="•"/>
            </a:pPr>
            <a:endParaRPr lang="en-US" b="0" baseline="0" dirty="0"/>
          </a:p>
          <a:p>
            <a:r>
              <a:rPr lang="en-US" b="0" baseline="0" dirty="0"/>
              <a:t>This shared framework among all staff and faculty started a culture change that has significantly changed the outcomes of this alternative high school – which can be applied to all schools!</a:t>
            </a:r>
          </a:p>
          <a:p>
            <a:endParaRPr lang="en-US" b="0" baseline="0" dirty="0"/>
          </a:p>
          <a:p>
            <a:r>
              <a:rPr lang="en-US" b="0" baseline="0" dirty="0"/>
              <a:t>Starts with a shared conversation and learning</a:t>
            </a:r>
            <a:endParaRPr lang="en-US" b="0" dirty="0"/>
          </a:p>
        </p:txBody>
      </p:sp>
      <p:sp>
        <p:nvSpPr>
          <p:cNvPr id="4" name="Slide Number Placeholder 3"/>
          <p:cNvSpPr>
            <a:spLocks noGrp="1"/>
          </p:cNvSpPr>
          <p:nvPr>
            <p:ph type="sldNum" sz="quarter" idx="10"/>
          </p:nvPr>
        </p:nvSpPr>
        <p:spPr/>
        <p:txBody>
          <a:bodyPr/>
          <a:lstStyle/>
          <a:p>
            <a:pPr defTabSz="931774">
              <a:defRPr/>
            </a:pPr>
            <a:fld id="{ACDE543C-0073-4797-94AE-E2F0FD20DA89}" type="slidenum">
              <a:rPr lang="en-US">
                <a:solidFill>
                  <a:prstClr val="black"/>
                </a:solidFill>
                <a:latin typeface="Calibri"/>
              </a:rPr>
              <a:pPr defTabSz="931774">
                <a:defRPr/>
              </a:pPr>
              <a:t>33</a:t>
            </a:fld>
            <a:endParaRPr lang="en-US">
              <a:solidFill>
                <a:prstClr val="black"/>
              </a:solidFill>
              <a:latin typeface="Calibri"/>
            </a:endParaRPr>
          </a:p>
        </p:txBody>
      </p:sp>
    </p:spTree>
    <p:extLst>
      <p:ext uri="{BB962C8B-B14F-4D97-AF65-F5344CB8AC3E}">
        <p14:creationId xmlns:p14="http://schemas.microsoft.com/office/powerpoint/2010/main" val="2142357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84" name="Shape 184"/>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It’s not a theory; it’s a fact. Caring, successful communities are built through healthy, supportive relationships, one relationship at a time. Communities that are connected through close, supportive relationships are safer, children do better – even those children who face struggles and tough times – and overall, people are healthier.   </a:t>
            </a: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How is your school connected to the surrounding community? How are you personally involved with your community?  How do you impact the community around your students?</a:t>
            </a:r>
          </a:p>
          <a:p>
            <a:pPr marL="0" marR="0" lvl="0" indent="0" algn="l" rtl="0">
              <a:spcBef>
                <a:spcPts val="0"/>
              </a:spcBef>
              <a:spcAft>
                <a:spcPts val="0"/>
              </a:spcAft>
              <a:buClr>
                <a:srgbClr val="000000"/>
              </a:buClr>
              <a:buSzPct val="25000"/>
              <a:buFont typeface="Calibri"/>
              <a:buNone/>
            </a:pPr>
            <a:endParaRPr lang="en-US" sz="1200" b="1"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REFERENCES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1" u="none" strike="noStrike" cap="none" dirty="0">
                <a:solidFill>
                  <a:schemeClr val="dk1"/>
                </a:solidFill>
                <a:latin typeface="Calibri"/>
                <a:ea typeface="Calibri"/>
                <a:cs typeface="Calibri"/>
                <a:sym typeface="Calibri"/>
              </a:rPr>
              <a:t>Resiliency: What We Have Learned </a:t>
            </a:r>
            <a:r>
              <a:rPr lang="en-US" sz="1200" b="0" i="0" u="none" strike="noStrike" cap="none" dirty="0">
                <a:solidFill>
                  <a:schemeClr val="dk1"/>
                </a:solidFill>
                <a:latin typeface="Calibri"/>
                <a:ea typeface="Calibri"/>
                <a:cs typeface="Calibri"/>
                <a:sym typeface="Calibri"/>
              </a:rPr>
              <a:t>by Bonnie </a:t>
            </a:r>
            <a:r>
              <a:rPr lang="en-US" sz="1200" b="0" i="0" u="none" strike="noStrike" cap="none" dirty="0" err="1">
                <a:solidFill>
                  <a:schemeClr val="dk1"/>
                </a:solidFill>
                <a:latin typeface="Calibri"/>
                <a:ea typeface="Calibri"/>
                <a:cs typeface="Calibri"/>
                <a:sym typeface="Calibri"/>
              </a:rPr>
              <a:t>Benard</a:t>
            </a:r>
            <a:r>
              <a:rPr lang="en-US" sz="1200" b="0" i="0" u="none" strike="noStrike" cap="none" dirty="0">
                <a:solidFill>
                  <a:schemeClr val="dk1"/>
                </a:solidFill>
                <a:latin typeface="Calibri"/>
                <a:ea typeface="Calibri"/>
                <a:cs typeface="Calibri"/>
                <a:sym typeface="Calibri"/>
              </a:rPr>
              <a:t>, 2004,  </a:t>
            </a:r>
            <a:r>
              <a:rPr lang="en-US" sz="1200" b="0" i="0" u="none" strike="noStrike" cap="none" dirty="0" err="1">
                <a:solidFill>
                  <a:schemeClr val="dk1"/>
                </a:solidFill>
                <a:latin typeface="Calibri"/>
                <a:ea typeface="Calibri"/>
                <a:cs typeface="Calibri"/>
                <a:sym typeface="Calibri"/>
              </a:rPr>
              <a:t>WestEd</a:t>
            </a:r>
            <a:r>
              <a:rPr lang="en-US" sz="1200" b="0" i="0" u="none" strike="noStrike" cap="none" dirty="0">
                <a:solidFill>
                  <a:schemeClr val="dk1"/>
                </a:solidFill>
                <a:latin typeface="Calibri"/>
                <a:ea typeface="Calibri"/>
                <a:cs typeface="Calibri"/>
                <a:sym typeface="Calibri"/>
              </a:rPr>
              <a:t> Publications Center, San Francisco, CA</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National Academies Press, </a:t>
            </a:r>
            <a:r>
              <a:rPr lang="en-US" sz="1200" b="0" i="1" u="none" strike="noStrike" cap="none" dirty="0">
                <a:solidFill>
                  <a:schemeClr val="dk1"/>
                </a:solidFill>
                <a:latin typeface="Calibri"/>
                <a:ea typeface="Calibri"/>
                <a:cs typeface="Calibri"/>
                <a:sym typeface="Calibri"/>
              </a:rPr>
              <a:t>Neurons to Neighborhoods</a:t>
            </a:r>
            <a:r>
              <a:rPr lang="en-US" sz="1200" b="0" i="0" u="none" strike="noStrike" cap="none" dirty="0">
                <a:solidFill>
                  <a:schemeClr val="dk1"/>
                </a:solidFill>
                <a:latin typeface="Calibri"/>
                <a:ea typeface="Calibri"/>
                <a:cs typeface="Calibri"/>
                <a:sym typeface="Calibri"/>
              </a:rPr>
              <a:t>, 2000. Download free PDF at: </a:t>
            </a:r>
            <a:r>
              <a:rPr lang="en-US" sz="1200" b="0" i="0" u="sng" strike="noStrike" cap="none" dirty="0">
                <a:solidFill>
                  <a:schemeClr val="hlink"/>
                </a:solidFill>
                <a:latin typeface="Calibri"/>
                <a:ea typeface="Calibri"/>
                <a:cs typeface="Calibri"/>
                <a:sym typeface="Calibri"/>
                <a:hlinkClick r:id="rId3"/>
              </a:rPr>
              <a:t>http://www.nap.edu/catalog/9824/from-neurons-to-neighborhoods-the-science-of-early-childhood-development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Szalavitz M, Perry B.  </a:t>
            </a:r>
            <a:r>
              <a:rPr lang="en-US" sz="1200" b="0" i="1" u="none" strike="noStrike" cap="none" dirty="0">
                <a:solidFill>
                  <a:schemeClr val="dk1"/>
                </a:solidFill>
                <a:latin typeface="Calibri"/>
                <a:ea typeface="Calibri"/>
                <a:cs typeface="Calibri"/>
                <a:sym typeface="Calibri"/>
              </a:rPr>
              <a:t>Born for Love</a:t>
            </a:r>
            <a:r>
              <a:rPr lang="en-US" sz="1200" b="0" i="0" u="none" strike="noStrike" cap="none" dirty="0">
                <a:solidFill>
                  <a:schemeClr val="dk1"/>
                </a:solidFill>
                <a:latin typeface="Calibri"/>
                <a:ea typeface="Calibri"/>
                <a:cs typeface="Calibri"/>
                <a:sym typeface="Calibri"/>
              </a:rPr>
              <a:t>,  2010. Harper Collins,  New York, NY</a:t>
            </a:r>
          </a:p>
        </p:txBody>
      </p:sp>
      <p:sp>
        <p:nvSpPr>
          <p:cNvPr id="185" name="Shape 185"/>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848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Collaborative</a:t>
            </a:r>
            <a:r>
              <a:rPr lang="en-US" b="1" baseline="0" dirty="0"/>
              <a:t> Culture Goals:</a:t>
            </a:r>
          </a:p>
          <a:p>
            <a:r>
              <a:rPr lang="en-US" baseline="0" dirty="0"/>
              <a:t>To cultivate educator’s facilitation skills to create trust among colleagues, develop collective wisdom, action that supports student learning</a:t>
            </a:r>
          </a:p>
          <a:p>
            <a:r>
              <a:rPr lang="en-US" baseline="0" dirty="0"/>
              <a:t>To utilize peer to peer processes to help colleagues work collaborative to solve problems, make decisions, mange conflict</a:t>
            </a:r>
          </a:p>
          <a:p>
            <a:r>
              <a:rPr lang="en-US" baseline="0" dirty="0"/>
              <a:t>To cultivate effective skills in listening, presenting ideas, leading discussions, clarifying, mediating and identifying the needs of self and others to advance shared goals</a:t>
            </a:r>
          </a:p>
          <a:p>
            <a:endParaRPr lang="en-US" dirty="0"/>
          </a:p>
          <a:p>
            <a:r>
              <a:rPr lang="en-US" b="1" u="sng" baseline="0" dirty="0">
                <a:solidFill>
                  <a:schemeClr val="accent1"/>
                </a:solidFill>
              </a:rPr>
              <a:t>Community Partners in building a collaborative culture for teachers and students</a:t>
            </a:r>
          </a:p>
          <a:p>
            <a:endParaRPr lang="en-US" b="1" u="sng" baseline="0" dirty="0">
              <a:solidFill>
                <a:schemeClr val="accent1"/>
              </a:solidFill>
            </a:endParaRPr>
          </a:p>
          <a:p>
            <a:r>
              <a:rPr lang="en-US" b="1" u="sng" baseline="0" dirty="0">
                <a:solidFill>
                  <a:schemeClr val="accent1"/>
                </a:solidFill>
              </a:rPr>
              <a:t>UNIVERSAL SUPPORTS</a:t>
            </a:r>
            <a:endParaRPr lang="en-US" dirty="0"/>
          </a:p>
          <a:p>
            <a:endParaRPr lang="en-US" dirty="0"/>
          </a:p>
          <a:p>
            <a:r>
              <a:rPr lang="en-US" b="1" u="none" baseline="0" dirty="0"/>
              <a:t>STUDENT-FACING COLLABORATIVE PARTNERS</a:t>
            </a:r>
            <a:endParaRPr lang="en-US" b="1" u="sng" baseline="0" dirty="0"/>
          </a:p>
          <a:p>
            <a:endParaRPr lang="en-US" b="1" baseline="0" dirty="0"/>
          </a:p>
          <a:p>
            <a:r>
              <a:rPr lang="en-US" b="1" baseline="0" dirty="0"/>
              <a:t>YOUTH ORGANIZATIONS</a:t>
            </a:r>
          </a:p>
          <a:p>
            <a:r>
              <a:rPr lang="en-US" baseline="0" dirty="0"/>
              <a:t>Youth organizations with a mission statement centered on social, emotional, behavioral learning (character).</a:t>
            </a:r>
          </a:p>
          <a:p>
            <a:pPr defTabSz="931774">
              <a:defRPr/>
            </a:pPr>
            <a:r>
              <a:rPr lang="en-US" u="none" baseline="0" dirty="0"/>
              <a:t>These are student-facing community partners who share common goals and expertise</a:t>
            </a:r>
          </a:p>
          <a:p>
            <a:pPr marL="640594" lvl="1" indent="-174708">
              <a:buFont typeface="Arial" panose="020B0604020202020204" pitchFamily="34" charset="0"/>
              <a:buChar char="•"/>
            </a:pPr>
            <a:endParaRPr lang="en-US" baseline="0" dirty="0"/>
          </a:p>
          <a:p>
            <a:pPr marL="640594" lvl="1" indent="-174708">
              <a:buFont typeface="Arial" panose="020B0604020202020204" pitchFamily="34" charset="0"/>
              <a:buChar char="•"/>
            </a:pPr>
            <a:r>
              <a:rPr lang="en-US" baseline="0" dirty="0"/>
              <a:t>Vision: BSA: </a:t>
            </a:r>
            <a:r>
              <a:rPr lang="en-US" dirty="0"/>
              <a:t>The Boy Scouts of America will prepare every eligible youth in America to become a responsible, participating citizen and leader </a:t>
            </a:r>
          </a:p>
          <a:p>
            <a:pPr marL="640594" lvl="1" indent="-174708">
              <a:buFont typeface="Arial" panose="020B0604020202020204" pitchFamily="34" charset="0"/>
              <a:buChar char="•"/>
            </a:pPr>
            <a:r>
              <a:rPr lang="en-US" dirty="0"/>
              <a:t>Girl Scouting builds girls of courage, confidence, and character, who make the world a better place.</a:t>
            </a:r>
          </a:p>
          <a:p>
            <a:pPr marL="640594" lvl="1" indent="-174708">
              <a:buFont typeface="Arial" panose="020B0604020202020204" pitchFamily="34" charset="0"/>
              <a:buChar char="•"/>
            </a:pPr>
            <a:r>
              <a:rPr lang="en-US" dirty="0"/>
              <a:t>4H: Healthy, happy, thriving people who make a positive difference in their communities</a:t>
            </a:r>
            <a:endParaRPr lang="en-US" b="1" dirty="0"/>
          </a:p>
          <a:p>
            <a:endParaRPr lang="en-US" b="1" dirty="0"/>
          </a:p>
          <a:p>
            <a:r>
              <a:rPr lang="en-US" dirty="0"/>
              <a:t>. </a:t>
            </a:r>
            <a:endParaRPr lang="en-US" b="1" dirty="0"/>
          </a:p>
          <a:p>
            <a:endParaRPr lang="en-US" b="1" dirty="0"/>
          </a:p>
          <a:p>
            <a:r>
              <a:rPr lang="en-US" b="1" dirty="0"/>
              <a:t>BEFORE/AFTER SCHOOL CARE PROVIDERS</a:t>
            </a:r>
          </a:p>
          <a:p>
            <a:r>
              <a:rPr lang="en-US" dirty="0"/>
              <a:t>Boys and Girls Clubs, Y’s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9172F-9AD5-4296-93C5-94081D8D3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83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t>JUSTICE SYSTEM</a:t>
            </a:r>
          </a:p>
          <a:p>
            <a:r>
              <a:rPr lang="en-US" baseline="0" dirty="0"/>
              <a:t>Purpose of mediation process is to </a:t>
            </a:r>
            <a:r>
              <a:rPr lang="en-US" dirty="0"/>
              <a:t>use questioning, listening, and observation to become more aware of the perspectives of others, creating opportunity to work together and create a positive work environment. Mediation training for older students (Jr High – High School) builds capacity for early intervention in conflict resolution with a neutral third party peer facilitating the discussion and building consensus. http://www.iowamediationservice.com/ims-training/   http://amosiowa.org/calendar/school-mediation-advanced-training/</a:t>
            </a:r>
          </a:p>
          <a:p>
            <a:endParaRPr lang="en-US" dirty="0"/>
          </a:p>
          <a:p>
            <a:endParaRPr lang="en-US" b="1" dirty="0"/>
          </a:p>
          <a:p>
            <a:r>
              <a:rPr lang="en-US" b="1" dirty="0"/>
              <a:t>LAW ENFORCEMENT</a:t>
            </a:r>
            <a:endParaRPr lang="en-US" b="1" u="sng" dirty="0"/>
          </a:p>
          <a:p>
            <a:endParaRPr lang="en-US" dirty="0"/>
          </a:p>
          <a:p>
            <a:r>
              <a:rPr lang="en-US" dirty="0"/>
              <a:t>“Handle with Care" provides the school with a “heads up” when a child has been identified at the scene of a traumatic event. It could be a meth lab explosion, a domestic violence situation, a shooting in the neighborhood, witnessing a malicious wounding, a drug raid at the home, etc. Police are trained to identify children at the scene, find out where they go to school and send the school a confidential email or fax that simply says . . . “Handle Johnny with care”. That’s it. No other details.</a:t>
            </a:r>
          </a:p>
          <a:p>
            <a:endParaRPr lang="en-US" dirty="0"/>
          </a:p>
          <a:p>
            <a:r>
              <a:rPr lang="en-US" dirty="0"/>
              <a:t>In addition to providing notice, officers also build positive relationships with students by interacting on a regular basis. They visit classrooms, stop by for lunch, and simply chat with students to help promote positive relationships and perceptions of officers.</a:t>
            </a:r>
          </a:p>
          <a:p>
            <a:endParaRPr lang="en-US" dirty="0"/>
          </a:p>
          <a:p>
            <a:endParaRPr lang="en-US" baseline="0" dirty="0"/>
          </a:p>
          <a:p>
            <a:r>
              <a:rPr lang="en-US" b="1" dirty="0"/>
              <a:t>Schools</a:t>
            </a:r>
            <a:endParaRPr lang="en-US" dirty="0"/>
          </a:p>
          <a:p>
            <a:r>
              <a:rPr lang="en-US" dirty="0"/>
              <a:t>Teachers been trained on the impact of trauma on learning, and are incorporate many interventions to mitigate the negative impact of trauma for identified students, including: sending students to the clinic to rest (when a HWC has been received and the child is having trouble staying awake or focusing); re-teaching lessons; postponing testing; small group counseling by school counselors; and referrals to counseling, social service or advocacy programs. The school can also implemented many school-wide interventions to help create a trauma sensitive school (Greeters; pairing students with an adult mentor in the school; utilization of a therapy dog; and simple communication tools for students such as  “thumbs up/thumbs down” to indicate if a student is having a good day or a bad day).</a:t>
            </a:r>
          </a:p>
          <a:p>
            <a:endParaRPr lang="en-US" dirty="0"/>
          </a:p>
          <a:p>
            <a:r>
              <a:rPr lang="en-US" b="1" dirty="0"/>
              <a:t>Counseling</a:t>
            </a:r>
            <a:endParaRPr lang="en-US" dirty="0"/>
          </a:p>
          <a:p>
            <a:r>
              <a:rPr lang="en-US" dirty="0"/>
              <a:t>When identified students exhibit continued behavioral or emotional problems in the classroom, the counselor or principal refers the parent to a counseling agency which provides trauma-focused therapy</a:t>
            </a:r>
          </a:p>
          <a:p>
            <a:endParaRPr lang="en-US" dirty="0"/>
          </a:p>
          <a:p>
            <a:endParaRPr lang="en-US" dirty="0"/>
          </a:p>
          <a:p>
            <a:endParaRPr lang="en-US" dirty="0"/>
          </a:p>
          <a:p>
            <a:r>
              <a:rPr lang="en-US" b="1" dirty="0"/>
              <a:t>Iowa Schools already using HWC</a:t>
            </a:r>
          </a:p>
          <a:p>
            <a:r>
              <a:rPr lang="en-US" dirty="0"/>
              <a:t>Schools in the Quad Cities currently use this process through a partnership with their Child Abuse Prevention Council and Police Department. Training and support was funded with DECAT.</a:t>
            </a:r>
          </a:p>
          <a:p>
            <a:endParaRPr lang="en-US" dirty="0"/>
          </a:p>
          <a:p>
            <a:r>
              <a:rPr lang="en-US" dirty="0"/>
              <a:t>To date, this school year they have had </a:t>
            </a:r>
            <a:r>
              <a:rPr lang="en-US" b="1" dirty="0"/>
              <a:t>227</a:t>
            </a:r>
            <a:r>
              <a:rPr lang="en-US" dirty="0"/>
              <a:t> Handle With Care notices from </a:t>
            </a:r>
            <a:r>
              <a:rPr lang="en-US" b="1" dirty="0"/>
              <a:t>4 </a:t>
            </a:r>
            <a:r>
              <a:rPr lang="en-US" dirty="0"/>
              <a:t>different law enforcement agencies that have given 7 different school districts a “heads up” to implement a trauma-informed approach before school starts the following day.   Below are specifics for each law enforcement agency and school district.</a:t>
            </a:r>
          </a:p>
          <a:p>
            <a:r>
              <a:rPr lang="en-US" dirty="0"/>
              <a:t> </a:t>
            </a:r>
          </a:p>
          <a:p>
            <a:r>
              <a:rPr lang="en-US" dirty="0"/>
              <a:t>They have also had feedback from school districts that show the real difference Handle With Care notices are making in the classroom.</a:t>
            </a:r>
          </a:p>
          <a:p>
            <a:r>
              <a:rPr lang="en-US" dirty="0"/>
              <a:t> </a:t>
            </a:r>
          </a:p>
          <a:p>
            <a:pPr marL="640594" lvl="1" indent="-174708">
              <a:buFont typeface="Arial" panose="020B0604020202020204" pitchFamily="34" charset="0"/>
              <a:buChar char="•"/>
            </a:pPr>
            <a:r>
              <a:rPr lang="en-US" dirty="0"/>
              <a:t>I love the updates! It lets me know who to be aware of or alerted to who may need services etc..” Tory </a:t>
            </a:r>
            <a:r>
              <a:rPr lang="en-US" dirty="0" err="1"/>
              <a:t>Dohrn</a:t>
            </a:r>
            <a:r>
              <a:rPr lang="en-US" dirty="0"/>
              <a:t> Fillmore Elementary School Counselor</a:t>
            </a:r>
          </a:p>
          <a:p>
            <a:endParaRPr lang="en-US" dirty="0"/>
          </a:p>
          <a:p>
            <a:endParaRPr lang="en-US" dirty="0"/>
          </a:p>
          <a:p>
            <a:pPr marL="640594" lvl="1" indent="-174708">
              <a:buFont typeface="Arial" panose="020B0604020202020204" pitchFamily="34" charset="0"/>
              <a:buChar char="•"/>
            </a:pPr>
            <a:r>
              <a:rPr lang="en-US" dirty="0"/>
              <a:t>Teachers have said it helps them to keep a watchful eye on the kiddoes involved with these types of incidences.  Otherwise behaviors might have gone unnoticed and/or misinterpreted.  “There have been occasions where teachers asked me (school counselors) to pop in just to see what I think.  That would not have happened without knowledge of the HWC.   From the school counselors perspective: I feel the same way.  It helps us to be more aware, understanding, and watchful—not just the day after, but for weeks after in case residual emotions pop up etc.   I do appreciate this program.”   </a:t>
            </a:r>
            <a:r>
              <a:rPr lang="en-US" dirty="0" err="1"/>
              <a:t>Glennda</a:t>
            </a:r>
            <a:r>
              <a:rPr lang="en-US" dirty="0"/>
              <a:t> </a:t>
            </a:r>
            <a:r>
              <a:rPr lang="en-US" dirty="0" err="1"/>
              <a:t>Currence</a:t>
            </a:r>
            <a:r>
              <a:rPr lang="en-US" dirty="0"/>
              <a:t>, Elementary School Counselor</a:t>
            </a:r>
          </a:p>
          <a:p>
            <a:pPr marL="640594" lvl="1" indent="-174708">
              <a:buFont typeface="Arial" panose="020B0604020202020204" pitchFamily="34" charset="0"/>
              <a:buChar char="•"/>
            </a:pPr>
            <a:r>
              <a:rPr lang="en-US" dirty="0"/>
              <a:t>A counselor went a step further by  implementing an internal HWC notification.  “At times we notice a student comes to school “off” or something happens during the day and the counselor will send out a Handle with Care notice to the teachers.”</a:t>
            </a:r>
          </a:p>
          <a:p>
            <a:pPr marL="8686" lvl="0" indent="0">
              <a:buFont typeface="Arial" panose="020B0604020202020204" pitchFamily="34" charset="0"/>
              <a:buNone/>
            </a:pPr>
            <a:endParaRPr lang="en-US" dirty="0"/>
          </a:p>
          <a:p>
            <a:endParaRPr lang="en-US" b="1" dirty="0"/>
          </a:p>
          <a:p>
            <a:r>
              <a:rPr lang="en-US" b="1" dirty="0"/>
              <a:t>INTENSIVE</a:t>
            </a:r>
            <a:r>
              <a:rPr lang="en-US" b="1" baseline="0" dirty="0"/>
              <a:t> SUPPORTS:</a:t>
            </a:r>
          </a:p>
          <a:p>
            <a:endParaRPr lang="en-US" b="1" dirty="0"/>
          </a:p>
          <a:p>
            <a:r>
              <a:rPr lang="en-US" b="1" dirty="0"/>
              <a:t>PROFESSIONAL SUPPORT PROVIDERS</a:t>
            </a:r>
          </a:p>
          <a:p>
            <a:endParaRPr lang="en-US" b="1" dirty="0"/>
          </a:p>
          <a:p>
            <a:r>
              <a:rPr lang="en-US" b="1" dirty="0"/>
              <a:t>Four Oaks, VNS :</a:t>
            </a:r>
            <a:r>
              <a:rPr lang="en-US" dirty="0"/>
              <a:t> Provide wrap-around support services and interventions for students and families at high risk. Their intervention planning can include teachers. </a:t>
            </a:r>
            <a:endParaRPr lang="en-US" b="1" dirty="0"/>
          </a:p>
          <a:p>
            <a:r>
              <a:rPr lang="en-US" b="1" dirty="0"/>
              <a:t>Employee Resources </a:t>
            </a:r>
            <a:r>
              <a:rPr lang="en-US" dirty="0"/>
              <a:t>: Employee Family Resources in Central Iowa – under contract with school districts to provide early intervention and support. </a:t>
            </a:r>
            <a:r>
              <a:rPr lang="en-US" dirty="0" err="1"/>
              <a:t>Eg</a:t>
            </a:r>
            <a:r>
              <a:rPr lang="en-US" dirty="0"/>
              <a:t>: first three visits to a counselor/therapist are free. A longer term referral can be made after the third visit if deemed necessary. Some schools have placed and EFR counselor in their school one day a week to create better access for students. EFR services are also available to all staff in the district</a:t>
            </a:r>
          </a:p>
          <a:p>
            <a:endParaRPr lang="en-US" dirty="0"/>
          </a:p>
          <a:p>
            <a:endParaRPr lang="en-US" dirty="0"/>
          </a:p>
        </p:txBody>
      </p:sp>
      <p:sp>
        <p:nvSpPr>
          <p:cNvPr id="4" name="Slide Number Placeholder 3"/>
          <p:cNvSpPr>
            <a:spLocks noGrp="1"/>
          </p:cNvSpPr>
          <p:nvPr>
            <p:ph type="sldNum" sz="quarter" idx="10"/>
          </p:nvPr>
        </p:nvSpPr>
        <p:spPr/>
        <p:txBody>
          <a:bodyPr/>
          <a:lstStyle/>
          <a:p>
            <a:fld id="{6DD9172F-9AD5-4296-93C5-94081D8D3797}" type="slidenum">
              <a:rPr lang="en-US" smtClean="0"/>
              <a:t>36</a:t>
            </a:fld>
            <a:endParaRPr lang="en-US"/>
          </a:p>
        </p:txBody>
      </p:sp>
    </p:spTree>
    <p:extLst>
      <p:ext uri="{BB962C8B-B14F-4D97-AF65-F5344CB8AC3E}">
        <p14:creationId xmlns:p14="http://schemas.microsoft.com/office/powerpoint/2010/main" val="78549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9172F-9AD5-4296-93C5-94081D8D3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506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3" name="Shape 213"/>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endParaRPr lang="en-US" sz="1200" b="0" i="0" u="none" strike="noStrike" cap="none" dirty="0">
              <a:solidFill>
                <a:srgbClr val="FF00FF"/>
              </a:solidFill>
              <a:latin typeface="Calibri"/>
              <a:ea typeface="Calibri"/>
              <a:cs typeface="Calibri"/>
              <a:sym typeface="Calibri"/>
            </a:endParaRPr>
          </a:p>
        </p:txBody>
      </p:sp>
      <p:sp>
        <p:nvSpPr>
          <p:cNvPr id="214" name="Shape 214"/>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0312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Reframed how they are looking</a:t>
            </a:r>
            <a:r>
              <a:rPr lang="en-US" baseline="0" dirty="0"/>
              <a:t> at kids from “child being disrespectful” or  labeled to “what’s going on with this child? Educators incorporating new language and skills-reframe from adults managing behavioral issues, to teaching coping skills</a:t>
            </a:r>
            <a:endParaRPr lang="en-US" dirty="0"/>
          </a:p>
          <a:p>
            <a:r>
              <a:rPr lang="en-US" dirty="0"/>
              <a:t>Relax and return</a:t>
            </a:r>
            <a:r>
              <a:rPr lang="en-US" baseline="0" dirty="0"/>
              <a:t> cubby</a:t>
            </a:r>
          </a:p>
          <a:p>
            <a:r>
              <a:rPr lang="en-US" baseline="0" dirty="0"/>
              <a:t>School increased </a:t>
            </a:r>
            <a:r>
              <a:rPr lang="en-US" baseline="0" dirty="0" err="1"/>
              <a:t>connectiveness</a:t>
            </a:r>
            <a:r>
              <a:rPr lang="en-US" baseline="0" dirty="0"/>
              <a:t>-Have more celebrations at the school to make more positive, inviting</a:t>
            </a:r>
          </a:p>
          <a:p>
            <a:r>
              <a:rPr lang="en-US" baseline="0" dirty="0"/>
              <a:t>Incorporating into staff meetings-not a program, a lens they are using to work through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0339C-FBED-4D2D-8C4F-A34385E64E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539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Schools are important part of the community change needed to Address ACEs. </a:t>
            </a:r>
          </a:p>
          <a:p>
            <a:endParaRPr lang="en-US" baseline="0" dirty="0"/>
          </a:p>
          <a:p>
            <a:r>
              <a:rPr lang="en-US" baseline="0" dirty="0"/>
              <a:t>Washington’s model fro community change used ACEs and brain science as a framework for addressing major issues in communities across the state. Goal is to increase learning and use data to build leadership capacity among all members in the community to invent the actions/strategies that will address trauma. </a:t>
            </a:r>
          </a:p>
          <a:p>
            <a:endParaRPr lang="en-US" baseline="0" dirty="0"/>
          </a:p>
          <a:p>
            <a:r>
              <a:rPr lang="en-US" dirty="0"/>
              <a:t>The Self-Healing Community Model, Washington, developed strong networks that promoted much greater collaboration across sectors. They empowered local leadership and nurtured sector leaders to think about whole systems, not just their part of a system. They also used data to decide how and where to focus efforts and to learn from what was working. They made visible changes that helped to instill a real sense of hope in communities that had given up on the prospect of a better world for their children.</a:t>
            </a:r>
            <a:endParaRPr lang="en-US" baseline="0" dirty="0"/>
          </a:p>
          <a:p>
            <a:endParaRPr lang="en-US" baseline="0" dirty="0"/>
          </a:p>
          <a:p>
            <a:r>
              <a:rPr lang="en-US" dirty="0"/>
              <a:t>Over 10 to 15 years in Cowlitz Co., Wash.:</a:t>
            </a:r>
          </a:p>
          <a:p>
            <a:pPr marL="174708" indent="-174708">
              <a:buFont typeface="Arial" panose="020B0604020202020204" pitchFamily="34" charset="0"/>
              <a:buChar char="•"/>
            </a:pPr>
            <a:r>
              <a:rPr lang="en-US" dirty="0"/>
              <a:t>Births to teen mothers went down 62% and infant mortality went down 43%;</a:t>
            </a:r>
          </a:p>
          <a:p>
            <a:pPr marL="174708" indent="-174708">
              <a:buFont typeface="Arial" panose="020B0604020202020204" pitchFamily="34" charset="0"/>
              <a:buChar char="•"/>
            </a:pPr>
            <a:r>
              <a:rPr lang="en-US" dirty="0"/>
              <a:t>Youth suicide and suicide attempts went down 98%;</a:t>
            </a:r>
          </a:p>
          <a:p>
            <a:pPr marL="174708" indent="-174708">
              <a:buFont typeface="Arial" panose="020B0604020202020204" pitchFamily="34" charset="0"/>
              <a:buChar char="•"/>
            </a:pPr>
            <a:r>
              <a:rPr lang="en-US" dirty="0"/>
              <a:t>Youth arrests for violent crime dropped 53%;</a:t>
            </a:r>
          </a:p>
          <a:p>
            <a:pPr marL="174708" indent="-174708">
              <a:buFont typeface="Arial" panose="020B0604020202020204" pitchFamily="34" charset="0"/>
              <a:buChar char="•"/>
            </a:pPr>
            <a:r>
              <a:rPr lang="en-US" dirty="0"/>
              <a:t>High school dropout rates decreased by 47%;  </a:t>
            </a:r>
          </a:p>
          <a:p>
            <a:r>
              <a:rPr lang="en-US" dirty="0"/>
              <a:t>Similar results were seen in other counties.</a:t>
            </a:r>
          </a:p>
          <a:p>
            <a:endParaRPr lang="en-US" dirty="0"/>
          </a:p>
          <a:p>
            <a:pPr defTabSz="931774">
              <a:defRPr/>
            </a:pPr>
            <a:r>
              <a:rPr lang="en-US" dirty="0"/>
              <a:t>ACROSS</a:t>
            </a:r>
            <a:r>
              <a:rPr lang="en-US" baseline="0" dirty="0"/>
              <a:t> THE STATE, </a:t>
            </a:r>
            <a:r>
              <a:rPr lang="en-US" dirty="0"/>
              <a:t>over a decade, communities were able to demonstrate a decrease not only in the rates of childhood trauma in the next generation of young adults but also a reduction in physical and mental health problems (among young adults). And billions of dollars</a:t>
            </a:r>
            <a:r>
              <a:rPr lang="en-US" baseline="0" dirty="0"/>
              <a:t> worth of savings!!!</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488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4" name="Shape 224"/>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Speaker’s Notes:</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The</a:t>
            </a:r>
            <a:r>
              <a:rPr lang="en-US" sz="1200" b="0" i="0" u="none" strike="noStrike" cap="none" baseline="0" dirty="0">
                <a:solidFill>
                  <a:srgbClr val="000000"/>
                </a:solidFill>
                <a:latin typeface="Calibri"/>
                <a:ea typeface="Calibri"/>
                <a:cs typeface="Calibri"/>
                <a:sym typeface="Calibri"/>
              </a:rPr>
              <a:t> process of becoming a trauma sensitive school requires a unified approach. Experience tells us that when teachers, administrators, parents, and support staff (including bus drivers, custodians, lunch staff, before and after care coordinators) work together with a shared mission and vision, the outcomes are better for students.  </a:t>
            </a:r>
          </a:p>
          <a:p>
            <a:pPr marL="0" marR="0" lvl="0" indent="0" algn="l" rtl="0">
              <a:spcBef>
                <a:spcPts val="0"/>
              </a:spcBef>
              <a:spcAft>
                <a:spcPts val="0"/>
              </a:spcAft>
              <a:buClr>
                <a:srgbClr val="000000"/>
              </a:buClr>
              <a:buSzPct val="25000"/>
              <a:buFont typeface="Calibri"/>
              <a:buNone/>
            </a:pPr>
            <a:endParaRPr lang="en-US" sz="1200" b="0" i="0" u="none" strike="noStrike" cap="none" baseline="0"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baseline="0" dirty="0">
                <a:solidFill>
                  <a:srgbClr val="000000"/>
                </a:solidFill>
                <a:latin typeface="Calibri"/>
                <a:ea typeface="Calibri"/>
                <a:cs typeface="Calibri"/>
                <a:sym typeface="Calibri"/>
              </a:rPr>
              <a:t>Without this shared language and vision, students often are left confused…and teachers/administrators become frustrated.  </a:t>
            </a:r>
          </a:p>
          <a:p>
            <a:pPr marL="0" marR="0" lvl="0" indent="0" algn="l" rtl="0">
              <a:spcBef>
                <a:spcPts val="0"/>
              </a:spcBef>
              <a:spcAft>
                <a:spcPts val="0"/>
              </a:spcAft>
              <a:buClr>
                <a:srgbClr val="000000"/>
              </a:buClr>
              <a:buSzPct val="25000"/>
              <a:buFont typeface="Calibri"/>
              <a:buNone/>
            </a:pPr>
            <a:endParaRPr lang="en-US" sz="1200" b="0" i="0" u="none" strike="noStrike" cap="none" baseline="0"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It</a:t>
            </a:r>
            <a:r>
              <a:rPr lang="en-US" sz="1200" b="0" i="0" u="none" strike="noStrike" cap="none" baseline="0" dirty="0">
                <a:solidFill>
                  <a:srgbClr val="000000"/>
                </a:solidFill>
                <a:latin typeface="Calibri"/>
                <a:ea typeface="Calibri"/>
                <a:cs typeface="Calibri"/>
                <a:sym typeface="Calibri"/>
              </a:rPr>
              <a:t> is important that the teachers and administrators also prioritize self-care, recognizing their own triggers and strengthening their social support system.</a:t>
            </a:r>
          </a:p>
          <a:p>
            <a:pPr marL="0" marR="0" lvl="0" indent="0" algn="l" rtl="0">
              <a:spcBef>
                <a:spcPts val="0"/>
              </a:spcBef>
              <a:spcAft>
                <a:spcPts val="0"/>
              </a:spcAft>
              <a:buClr>
                <a:srgbClr val="000000"/>
              </a:buClr>
              <a:buSzPct val="25000"/>
              <a:buFont typeface="Calibri"/>
              <a:buNone/>
            </a:pPr>
            <a:endParaRPr lang="en-US" sz="1200" b="0" i="0" u="none" strike="noStrike" cap="none" baseline="0"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baseline="0" dirty="0">
                <a:solidFill>
                  <a:srgbClr val="000000"/>
                </a:solidFill>
                <a:latin typeface="Calibri"/>
                <a:ea typeface="Calibri"/>
                <a:cs typeface="Calibri"/>
                <a:sym typeface="Calibri"/>
              </a:rPr>
              <a:t>Change theory states that for change to occur, at least 75% of the community impacted must know about the change and understand the vision.  A key leadership team of influencers anchoring the effort improves the outcome of success.  These teams should develop a flexible, understandable, communicable vision and a communication plan.  A “quick win” will build enthusiasm for the work. </a:t>
            </a:r>
          </a:p>
          <a:p>
            <a:pPr marL="0" marR="0" lvl="0" indent="0" algn="l" rtl="0">
              <a:spcBef>
                <a:spcPts val="0"/>
              </a:spcBef>
              <a:spcAft>
                <a:spcPts val="0"/>
              </a:spcAft>
              <a:buClr>
                <a:srgbClr val="000000"/>
              </a:buClr>
              <a:buSzPct val="25000"/>
              <a:buFont typeface="Calibri"/>
              <a:buNone/>
            </a:pPr>
            <a:endParaRPr lang="en-US" sz="1200" b="0" i="0" u="none" strike="noStrike" cap="none" baseline="0"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Activity:</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Brainstorm</a:t>
            </a:r>
            <a:r>
              <a:rPr lang="en-US" sz="1200" b="0" i="0" u="none" strike="noStrike" cap="none" baseline="0" dirty="0">
                <a:solidFill>
                  <a:srgbClr val="000000"/>
                </a:solidFill>
                <a:latin typeface="Calibri"/>
                <a:ea typeface="Calibri"/>
                <a:cs typeface="Calibri"/>
                <a:sym typeface="Calibri"/>
              </a:rPr>
              <a:t> i</a:t>
            </a:r>
            <a:r>
              <a:rPr lang="en-US" sz="1200" b="0" i="0" u="none" strike="noStrike" cap="none" dirty="0">
                <a:solidFill>
                  <a:srgbClr val="000000"/>
                </a:solidFill>
                <a:latin typeface="Calibri"/>
                <a:ea typeface="Calibri"/>
                <a:cs typeface="Calibri"/>
                <a:sym typeface="Calibri"/>
              </a:rPr>
              <a:t>deas</a:t>
            </a:r>
            <a:r>
              <a:rPr lang="en-US" sz="1200" b="0" i="0" u="none" strike="noStrike" cap="none" baseline="0" dirty="0">
                <a:solidFill>
                  <a:srgbClr val="000000"/>
                </a:solidFill>
                <a:latin typeface="Calibri"/>
                <a:ea typeface="Calibri"/>
                <a:cs typeface="Calibri"/>
                <a:sym typeface="Calibri"/>
              </a:rPr>
              <a:t> on </a:t>
            </a:r>
            <a:r>
              <a:rPr lang="en-US" sz="1200" b="0" i="0" u="none" strike="noStrike" cap="none" dirty="0">
                <a:solidFill>
                  <a:srgbClr val="000000"/>
                </a:solidFill>
                <a:latin typeface="Calibri"/>
                <a:ea typeface="Calibri"/>
                <a:cs typeface="Calibri"/>
                <a:sym typeface="Calibri"/>
              </a:rPr>
              <a:t>becoming a</a:t>
            </a:r>
            <a:r>
              <a:rPr lang="en-US" sz="1200" b="0" i="0" u="none" strike="noStrike" cap="none" baseline="0" dirty="0">
                <a:solidFill>
                  <a:srgbClr val="000000"/>
                </a:solidFill>
                <a:latin typeface="Calibri"/>
                <a:ea typeface="Calibri"/>
                <a:cs typeface="Calibri"/>
                <a:sym typeface="Calibri"/>
              </a:rPr>
              <a:t> more </a:t>
            </a:r>
            <a:r>
              <a:rPr lang="en-US" sz="1200" b="0" i="0" u="none" strike="noStrike" cap="none" dirty="0">
                <a:solidFill>
                  <a:srgbClr val="000000"/>
                </a:solidFill>
                <a:latin typeface="Calibri"/>
                <a:ea typeface="Calibri"/>
                <a:cs typeface="Calibri"/>
                <a:sym typeface="Calibri"/>
              </a:rPr>
              <a:t>trauma-informed school</a:t>
            </a:r>
            <a:r>
              <a:rPr lang="en-US" sz="1200" b="0" i="0" u="none" strike="noStrike" cap="none" baseline="0" dirty="0">
                <a:solidFill>
                  <a:srgbClr val="000000"/>
                </a:solidFill>
                <a:latin typeface="Calibri"/>
                <a:ea typeface="Calibri"/>
                <a:cs typeface="Calibri"/>
                <a:sym typeface="Calibri"/>
              </a:rPr>
              <a:t> – use these as examples to get the conversation moving: </a:t>
            </a: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Build a leadership team with commitment to whole-school approach to becoming trauma-informed.</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Plan for professional learning time for all staff throughout the year.</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Commit to physical, social/emotional safety for all students and staff at all times, resulting in less punitive approach and more collaborative, problem-solving approach.</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Commitment to school-wide social/emotional learning and building resilience in all staff and students.</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Implement plans to increase connection and engagement of students to the school community.</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Planned times for teamwork and embracing shared staff responsibility of all students.</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Leaders anticipation of students changing need for additional supports and connections to other resources.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ConnectionsMatter.org offers additional learning resources, including many of the links referenced today.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These websites offer additional information and resources as well: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www.iowaaces360.org</a:t>
            </a:r>
          </a:p>
          <a:p>
            <a:pPr marL="457200" marR="0" lvl="1"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Information on adverse childhood experiences (ACEs) in Iowa</a:t>
            </a:r>
          </a:p>
          <a:p>
            <a:pPr marL="457200" marR="0" lvl="1"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www.traumainformedcareproject.org</a:t>
            </a:r>
          </a:p>
          <a:p>
            <a:pPr marL="457200" marR="0" lvl="1"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Information on trauma-informed care approach and tr</a:t>
            </a:r>
            <a:r>
              <a:rPr lang="en-US" sz="1200" b="0" i="0" u="none" strike="noStrike" cap="none" dirty="0">
                <a:solidFill>
                  <a:schemeClr val="dk1"/>
                </a:solidFill>
                <a:latin typeface="Calibri"/>
                <a:ea typeface="Calibri"/>
                <a:cs typeface="Calibri"/>
                <a:sym typeface="Calibri"/>
              </a:rPr>
              <a:t>ainings in Iowa</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www.albertafamilywellness.org  </a:t>
            </a:r>
          </a:p>
          <a:p>
            <a:pPr marL="457200" marR="0" lvl="1"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Videos on brain development, stress and other resources</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http://developingchild.harvard.edu</a:t>
            </a:r>
          </a:p>
          <a:p>
            <a:pPr marL="457200" marR="0" lvl="1"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Videos on brain development, stress and other resources</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90757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8" name="Shape 218"/>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Add other examples….(from team)</a:t>
            </a:r>
          </a:p>
          <a:p>
            <a:pPr marL="0" marR="0" lvl="0" indent="0" algn="l" rtl="0">
              <a:spcBef>
                <a:spcPts val="0"/>
              </a:spcBef>
              <a:spcAft>
                <a:spcPts val="0"/>
              </a:spcAft>
              <a:buClr>
                <a:schemeClr val="dk1"/>
              </a:buClr>
              <a:buSzPct val="25000"/>
              <a:buFont typeface="Calibri"/>
              <a:buNone/>
            </a:pPr>
            <a:endParaRPr sz="1200" b="1"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INSTRUCTIONS FOR  CLOSING EXERCISE</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1. Each participant should have at least 4 “Post-Its.”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2. Think of examples of ways you can connect with someone for as many of the circles (family, friends, school, community) as possible.</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3. Write down your examples on the Post-Its.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4. Post your suggestions and look at ideas from others.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20 MINUTE ALTERNATIVE</a:t>
            </a: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Ask participants to write down just 1 idea on a “Post-It” to post and share.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840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the stage for talking about ACES:</a:t>
            </a:r>
          </a:p>
          <a:p>
            <a:pPr marL="174708" indent="-174708">
              <a:buFont typeface="Arial" charset="0"/>
              <a:buChar char="•"/>
            </a:pPr>
            <a:r>
              <a:rPr lang="en-US" dirty="0"/>
              <a:t>Original study in California</a:t>
            </a:r>
          </a:p>
          <a:p>
            <a:pPr marL="174708" indent="-174708">
              <a:buFont typeface="Arial" charset="0"/>
              <a:buChar char="•"/>
            </a:pPr>
            <a:r>
              <a:rPr lang="en-US" dirty="0"/>
              <a:t>We’ve been studying the impact of ACEs on Iowa’s adult population for three years</a:t>
            </a:r>
          </a:p>
          <a:p>
            <a:pPr marL="174708" indent="-174708">
              <a:buFont typeface="Arial" charset="0"/>
              <a:buChar char="•"/>
            </a:pPr>
            <a:r>
              <a:rPr lang="en-US" dirty="0"/>
              <a:t>1/6 people have four or more ACEs – a significant level of trauma – these are adults but it ultimately impacts the kids we serve!</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568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4" name="Shape 224"/>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US" sz="1200" b="0" i="0" u="none" strike="noStrike" cap="none">
                <a:solidFill>
                  <a:srgbClr val="000000"/>
                </a:solidFill>
                <a:latin typeface="Calibri"/>
                <a:ea typeface="Calibri"/>
                <a:cs typeface="Calibri"/>
                <a:sym typeface="Calibri"/>
              </a:rPr>
              <a:t>ConnectionsMatter.org </a:t>
            </a:r>
            <a:r>
              <a:rPr lang="en-US" sz="1200" b="0" i="0" u="none" strike="noStrike" cap="none" dirty="0">
                <a:solidFill>
                  <a:srgbClr val="000000"/>
                </a:solidFill>
                <a:latin typeface="Calibri"/>
                <a:ea typeface="Calibri"/>
                <a:cs typeface="Calibri"/>
                <a:sym typeface="Calibri"/>
              </a:rPr>
              <a:t>offers additional learning resources, including many of the links referenced today.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These websites offer additional information and resources as well: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www.iowaaces360.org</a:t>
            </a:r>
          </a:p>
          <a:p>
            <a:pPr marL="457200" marR="0" lvl="1"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Information on adverse childhood experiences (ACEs) in Iowa</a:t>
            </a:r>
          </a:p>
          <a:p>
            <a:pPr marL="457200" marR="0" lvl="1"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www.traumainformedcareproject.org</a:t>
            </a:r>
          </a:p>
          <a:p>
            <a:pPr marL="457200" marR="0" lvl="1"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Information on trauma-informed care approach and tr</a:t>
            </a:r>
            <a:r>
              <a:rPr lang="en-US" sz="1200" b="0" i="0" u="none" strike="noStrike" cap="none" dirty="0">
                <a:solidFill>
                  <a:schemeClr val="dk1"/>
                </a:solidFill>
                <a:latin typeface="Calibri"/>
                <a:ea typeface="Calibri"/>
                <a:cs typeface="Calibri"/>
                <a:sym typeface="Calibri"/>
              </a:rPr>
              <a:t>ainings in Iowa</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www.albertafamilywellness.org  </a:t>
            </a:r>
          </a:p>
          <a:p>
            <a:pPr marL="457200" marR="0" lvl="1"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Videos on brain development, stress and other resources</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http://developingchild.harvard.edu</a:t>
            </a:r>
          </a:p>
          <a:p>
            <a:pPr marL="457200" marR="0" lvl="1"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Videos on brain development, stress and other resources</a:t>
            </a:r>
          </a:p>
          <a:p>
            <a:pPr marL="457200" marR="0" lvl="1"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6345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ACEs in Iowa</a:t>
            </a:r>
          </a:p>
          <a:p>
            <a:r>
              <a:rPr lang="en-US" dirty="0"/>
              <a:t>Increased likelihood of experiencing additional ACEs especially with incarcerated family member and domestic violence</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55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D9172F-9AD5-4296-93C5-94081D8D3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98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a:t>
            </a:r>
            <a:r>
              <a:rPr lang="en-US" baseline="0" dirty="0"/>
              <a:t> four or more ACEs compared to zero significantly impacts the likelihood of:</a:t>
            </a:r>
          </a:p>
          <a:p>
            <a:pPr marL="174708" indent="-174708">
              <a:buFont typeface="Arial" charset="0"/>
              <a:buChar char="•"/>
            </a:pPr>
            <a:r>
              <a:rPr lang="en-US" baseline="0" dirty="0"/>
              <a:t>Health</a:t>
            </a:r>
          </a:p>
          <a:p>
            <a:pPr marL="174708" indent="-174708">
              <a:buFont typeface="Arial" charset="0"/>
              <a:buChar char="•"/>
            </a:pPr>
            <a:r>
              <a:rPr lang="en-US" baseline="0" dirty="0"/>
              <a:t>Mental health</a:t>
            </a:r>
          </a:p>
          <a:p>
            <a:pPr marL="174708" indent="-174708">
              <a:buFont typeface="Arial" charset="0"/>
              <a:buChar char="•"/>
            </a:pPr>
            <a:r>
              <a:rPr lang="en-US" baseline="0" dirty="0"/>
              <a:t>Risky behaviors</a:t>
            </a:r>
          </a:p>
          <a:p>
            <a:pPr marL="174708" indent="-174708">
              <a:buFont typeface="Arial" charset="0"/>
              <a:buChar char="•"/>
            </a:pPr>
            <a:endParaRPr lang="en-US" baseline="0" dirty="0"/>
          </a:p>
          <a:p>
            <a:r>
              <a:rPr lang="en-US" baseline="0" dirty="0"/>
              <a:t>Think about this as the parents of the children in our Iowa classrooms – dealing with health, mental health and risky behavior issues that can impact how they parent their children. </a:t>
            </a:r>
          </a:p>
          <a:p>
            <a:endParaRPr lang="en-US" baseline="0" dirty="0"/>
          </a:p>
          <a:p>
            <a:r>
              <a:rPr lang="en-US" baseline="0" dirty="0"/>
              <a:t>Workforce applications</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CDE543C-0073-4797-94AE-E2F0FD20DA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78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9" name="Shape 59"/>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FF00FF"/>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Our brain, our relationships and our schools and</a:t>
            </a:r>
            <a:r>
              <a:rPr lang="en-US" sz="1200" b="1" i="0" u="none" strike="noStrike" cap="none" dirty="0">
                <a:solidFill>
                  <a:srgbClr val="FF0000"/>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community are all inter-connected.</a:t>
            </a:r>
            <a:r>
              <a:rPr lang="en-US" sz="1200" b="0" i="0" u="none" strike="noStrike" cap="none" dirty="0">
                <a:solidFill>
                  <a:srgbClr val="FF00FF"/>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This can lead to strengths and good outcomes when we take positive steps to build relationships with students and families </a:t>
            </a:r>
            <a:r>
              <a:rPr lang="en-US" sz="1200" b="0" i="1" u="none" strike="noStrike" cap="none" dirty="0">
                <a:solidFill>
                  <a:schemeClr val="dk1"/>
                </a:solidFill>
                <a:latin typeface="Calibri"/>
                <a:ea typeface="Calibri"/>
                <a:cs typeface="Calibri"/>
                <a:sym typeface="Calibri"/>
              </a:rPr>
              <a:t>or</a:t>
            </a:r>
            <a:r>
              <a:rPr lang="en-US" sz="1200" b="0" i="0" u="none" strike="noStrike" cap="none" dirty="0">
                <a:solidFill>
                  <a:schemeClr val="dk1"/>
                </a:solidFill>
                <a:latin typeface="Calibri"/>
                <a:ea typeface="Calibri"/>
                <a:cs typeface="Calibri"/>
                <a:sym typeface="Calibri"/>
              </a:rPr>
              <a:t> it can result in weaknesses when we miss opportunities to make connections that build healthy brains, relationships and community. Without a significant relationship, it is very difficult for a student to experience significant learning.</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Caring connections promote:</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Healthy </a:t>
            </a:r>
            <a:r>
              <a:rPr lang="en-US" sz="1200" b="1" i="0" u="none" strike="noStrike" cap="none" dirty="0">
                <a:solidFill>
                  <a:schemeClr val="dk1"/>
                </a:solidFill>
                <a:latin typeface="Calibri"/>
                <a:ea typeface="Calibri"/>
                <a:cs typeface="Calibri"/>
                <a:sym typeface="Calibri"/>
              </a:rPr>
              <a:t>brains</a:t>
            </a:r>
            <a:r>
              <a:rPr lang="en-US" sz="1200" b="0" i="0" u="none" strike="noStrike" cap="none" dirty="0">
                <a:solidFill>
                  <a:schemeClr val="dk1"/>
                </a:solidFill>
                <a:latin typeface="Calibri"/>
                <a:ea typeface="Calibri"/>
                <a:cs typeface="Calibri"/>
                <a:sym typeface="Calibri"/>
              </a:rPr>
              <a:t> ready to think and learn</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Supportive </a:t>
            </a:r>
            <a:r>
              <a:rPr lang="en-US" sz="1200" b="1" i="0" u="none" strike="noStrike" cap="none" dirty="0">
                <a:solidFill>
                  <a:schemeClr val="dk1"/>
                </a:solidFill>
                <a:latin typeface="Calibri"/>
                <a:ea typeface="Calibri"/>
                <a:cs typeface="Calibri"/>
                <a:sym typeface="Calibri"/>
              </a:rPr>
              <a:t>relationships</a:t>
            </a:r>
            <a:r>
              <a:rPr lang="en-US" sz="1200" b="0" i="0" u="none" strike="noStrike" cap="none" dirty="0">
                <a:solidFill>
                  <a:schemeClr val="dk1"/>
                </a:solidFill>
                <a:latin typeface="Calibri"/>
                <a:ea typeface="Calibri"/>
                <a:cs typeface="Calibri"/>
                <a:sym typeface="Calibri"/>
              </a:rPr>
              <a:t> so students and school staff</a:t>
            </a:r>
            <a:r>
              <a:rPr lang="en-US" sz="1200" b="0" i="0" u="none" strike="noStrike" cap="none" dirty="0">
                <a:solidFill>
                  <a:srgbClr val="FF00FF"/>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cope and thrive</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Strong </a:t>
            </a:r>
            <a:r>
              <a:rPr lang="en-US" sz="1200" b="1" i="0" u="none" strike="noStrike" cap="none" dirty="0">
                <a:solidFill>
                  <a:schemeClr val="dk1"/>
                </a:solidFill>
                <a:latin typeface="Calibri"/>
                <a:ea typeface="Calibri"/>
                <a:cs typeface="Calibri"/>
                <a:sym typeface="Calibri"/>
              </a:rPr>
              <a:t>community</a:t>
            </a:r>
            <a:r>
              <a:rPr lang="en-US" sz="1200" b="0" i="0" u="none" strike="noStrike" cap="none" dirty="0">
                <a:solidFill>
                  <a:schemeClr val="dk1"/>
                </a:solidFill>
                <a:latin typeface="Calibri"/>
                <a:ea typeface="Calibri"/>
                <a:cs typeface="Calibri"/>
                <a:sym typeface="Calibri"/>
              </a:rPr>
              <a:t> where everyone succeeds</a:t>
            </a:r>
          </a:p>
        </p:txBody>
      </p:sp>
      <p:sp>
        <p:nvSpPr>
          <p:cNvPr id="60" name="Shape 60"/>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71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1" name="Shape 171"/>
          <p:cNvSpPr txBox="1">
            <a:spLocks noGrp="1"/>
          </p:cNvSpPr>
          <p:nvPr>
            <p:ph type="body" idx="1"/>
          </p:nvPr>
        </p:nvSpPr>
        <p:spPr>
          <a:xfrm>
            <a:off x="701675" y="4416425"/>
            <a:ext cx="5607048" cy="41830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SPEAKER NOTES</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Two-Generation Approaches recognize that when we reach out and connect with parents, we have a powerful effect on their children too. Recognition of the importance of two-generation approaches has led to more effective whole family interventions that work with parents and their children together.  These interventions address a wide range of issues including substance abuse, mental illness in a family and poverty.  </a:t>
            </a:r>
          </a:p>
          <a:p>
            <a:pPr marL="0" marR="0" lvl="0" indent="0" algn="l" rtl="0">
              <a:spcBef>
                <a:spcPts val="0"/>
              </a:spcBef>
              <a:spcAft>
                <a:spcPts val="0"/>
              </a:spcAft>
              <a:buClr>
                <a:schemeClr val="dk1"/>
              </a:buClr>
              <a:buSzPct val="25000"/>
              <a:buFont typeface="Calibri"/>
              <a:buNone/>
            </a:pPr>
            <a:endParaRPr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For example, there’s a Head Start program in Tulsa, Oklahoma that is helping parents earn degrees in the healthcare field while their children are in Head Start. Why? Because while we know that investing in early childhood education will yield a 7-10% annual return on our investment and reduce social costs, we also know that a parent who completes a college degree doubles her/his income. A $3,000 difference in parents’ income when their children are young translates into a 17% increase in that child’s future earnings! So it makes good economic sense to invest in supporting parents and children together. </a:t>
            </a:r>
          </a:p>
          <a:p>
            <a:pPr marL="0" marR="0" lvl="0" indent="0" algn="l" rtl="0">
              <a:spcBef>
                <a:spcPts val="0"/>
              </a:spcBef>
              <a:spcAft>
                <a:spcPts val="0"/>
              </a:spcAft>
              <a:buClr>
                <a:srgbClr val="000000"/>
              </a:buClr>
              <a:buSzPct val="25000"/>
              <a:buFont typeface="Calibri"/>
              <a:buNone/>
            </a:pPr>
            <a:endParaRPr lang="en-US" sz="12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How does your school help build caring relationships with parents?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To learn more about these programs and the Two-Generation Approach go to http://ascend.aspeninstitute.org/pages/the-two-generation-approach and download the “Two-Generation Playbook.”</a:t>
            </a:r>
          </a:p>
        </p:txBody>
      </p:sp>
      <p:sp>
        <p:nvSpPr>
          <p:cNvPr id="172" name="Shape 172"/>
          <p:cNvSpPr txBox="1">
            <a:spLocks noGrp="1"/>
          </p:cNvSpPr>
          <p:nvPr>
            <p:ph type="sldNum" idx="12"/>
          </p:nvPr>
        </p:nvSpPr>
        <p:spPr>
          <a:xfrm>
            <a:off x="3970337" y="8829675"/>
            <a:ext cx="3038475" cy="465138"/>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4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1DBCDD-A6A1-4287-B37E-71DEE1617413}"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240523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DBCDD-A6A1-4287-B37E-71DEE1617413}"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53262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DBCDD-A6A1-4287-B37E-71DEE1617413}"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3477413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4D0DA9-0E48-48EB-A5FD-8A24083782FF}"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378466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2972563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D0DA9-0E48-48EB-A5FD-8A24083782FF}"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3843046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D0DA9-0E48-48EB-A5FD-8A24083782FF}"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3237987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D0DA9-0E48-48EB-A5FD-8A24083782FF}" type="datetimeFigureOut">
              <a:rPr lang="en-US" smtClean="0"/>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3384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D0DA9-0E48-48EB-A5FD-8A24083782FF}" type="datetimeFigureOut">
              <a:rPr lang="en-US" smtClean="0"/>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202610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D0DA9-0E48-48EB-A5FD-8A24083782FF}" type="datetimeFigureOut">
              <a:rPr lang="en-US" smtClean="0"/>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172406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D0DA9-0E48-48EB-A5FD-8A24083782FF}"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209697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1DBCDD-A6A1-4287-B37E-71DEE1617413}"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1990850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D0DA9-0E48-48EB-A5FD-8A24083782FF}"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254857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133871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E58D7-EDBC-4528-A97B-1E9686178FD9}" type="slidenum">
              <a:rPr lang="en-US" smtClean="0"/>
              <a:t>‹#›</a:t>
            </a:fld>
            <a:endParaRPr lang="en-US"/>
          </a:p>
        </p:txBody>
      </p:sp>
    </p:spTree>
    <p:extLst>
      <p:ext uri="{BB962C8B-B14F-4D97-AF65-F5344CB8AC3E}">
        <p14:creationId xmlns:p14="http://schemas.microsoft.com/office/powerpoint/2010/main" val="3299877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922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02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601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96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217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383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83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1DBCDD-A6A1-4287-B37E-71DEE1617413}"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2486466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07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909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202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126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p:bg>
      <p:bgPr>
        <a:blipFill rotWithShape="1">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438400"/>
            <a:ext cx="8229600" cy="1143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6781800" y="6356350"/>
            <a:ext cx="2133598" cy="3651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70216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a:alphaModFix/>
          </a:blip>
          <a:stretch>
            <a:fillRect/>
          </a:stretch>
        </a:blip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438400"/>
            <a:ext cx="8229600" cy="1143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dt" idx="10"/>
          </p:nvPr>
        </p:nvSpPr>
        <p:spPr>
          <a:xfrm>
            <a:off x="6781800" y="6356350"/>
            <a:ext cx="2133598" cy="3651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04842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Only">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FF4000"/>
              </a:buClr>
              <a:buFont typeface="Calibri"/>
              <a:buNone/>
              <a:defRPr sz="4400" b="0" i="0" u="none" strike="noStrike" cap="none">
                <a:solidFill>
                  <a:srgbClr val="FF4000"/>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body" idx="1"/>
          </p:nvPr>
        </p:nvSpPr>
        <p:spPr>
          <a:xfrm>
            <a:off x="457200" y="1905000"/>
            <a:ext cx="8229600" cy="422116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87419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685800" y="1981200"/>
            <a:ext cx="3809998" cy="4114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a:spLocks noGrp="1"/>
          </p:cNvSpPr>
          <p:nvPr>
            <p:ph type="clipArt" idx="2"/>
          </p:nvPr>
        </p:nvSpPr>
        <p:spPr>
          <a:xfrm>
            <a:off x="4648200" y="1981200"/>
            <a:ext cx="3809998" cy="4114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781800" y="6356350"/>
            <a:ext cx="2133598" cy="3651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379912" y="6408737"/>
            <a:ext cx="2351086"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47113" y="6408737"/>
            <a:ext cx="366710"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3009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6781800" y="6356350"/>
            <a:ext cx="2133598" cy="3651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0"/>
            <a:ext cx="2133598" cy="365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457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3_Title Slide">
    <p:bg>
      <p:bgPr>
        <a:blipFill rotWithShape="1">
          <a:blip r:embed="rId2">
            <a:alphaModFix/>
          </a:blip>
          <a:stretch>
            <a:fillRect/>
          </a:stretch>
        </a:blipFill>
        <a:effectLst/>
      </p:bgPr>
    </p:bg>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724400" y="4724400"/>
            <a:ext cx="4419599" cy="1066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32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5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1DBCDD-A6A1-4287-B37E-71DEE1617413}"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1582874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B56718-0436-1E4C-88E9-34E5C47BEDE8}"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347253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56718-0436-1E4C-88E9-34E5C47BEDE8}"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557120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56718-0436-1E4C-88E9-34E5C47BEDE8}"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485195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B56718-0436-1E4C-88E9-34E5C47BEDE8}"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2989573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56718-0436-1E4C-88E9-34E5C47BEDE8}" type="datetimeFigureOut">
              <a:rPr lang="en-US" smtClean="0"/>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593765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B56718-0436-1E4C-88E9-34E5C47BEDE8}" type="datetimeFigureOut">
              <a:rPr lang="en-US" smtClean="0"/>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2617633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56718-0436-1E4C-88E9-34E5C47BEDE8}" type="datetimeFigureOut">
              <a:rPr lang="en-US" smtClean="0"/>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2510482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B56718-0436-1E4C-88E9-34E5C47BEDE8}"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943112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B56718-0436-1E4C-88E9-34E5C47BEDE8}"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3793710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56718-0436-1E4C-88E9-34E5C47BEDE8}"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278492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1DBCDD-A6A1-4287-B37E-71DEE1617413}" type="datetimeFigureOut">
              <a:rPr lang="en-US" smtClean="0"/>
              <a:t>10/2/2017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974300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56718-0436-1E4C-88E9-34E5C47BEDE8}" type="datetimeFigureOut">
              <a:rPr lang="en-US" smtClean="0"/>
              <a:t>10/2/2017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6E610-1561-FB46-8849-B4AE4737CAEE}" type="slidenum">
              <a:rPr lang="en-US" smtClean="0"/>
              <a:t>‹#›</a:t>
            </a:fld>
            <a:endParaRPr lang="en-US"/>
          </a:p>
        </p:txBody>
      </p:sp>
    </p:spTree>
    <p:extLst>
      <p:ext uri="{BB962C8B-B14F-4D97-AF65-F5344CB8AC3E}">
        <p14:creationId xmlns:p14="http://schemas.microsoft.com/office/powerpoint/2010/main" val="831000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81800" y="6356350"/>
            <a:ext cx="2133600" cy="365125"/>
          </a:xfrm>
          <a:prstGeom prst="rect">
            <a:avLst/>
          </a:prstGeom>
        </p:spPr>
        <p:txBody>
          <a:bodyPr/>
          <a:lstStyle>
            <a:lvl1pPr algn="r">
              <a:defRPr/>
            </a:lvl1pPr>
          </a:lstStyle>
          <a:p>
            <a:fld id="{67596C56-642B-204A-AB44-CA78BC401AE9}" type="datetimeFigureOut">
              <a:rPr lang="en-US" smtClean="0"/>
              <a:pPr/>
              <a:t>10/2/2017</a:t>
            </a:fld>
            <a:endParaRPr lang="en-US" dirty="0"/>
          </a:p>
        </p:txBody>
      </p:sp>
      <p:sp>
        <p:nvSpPr>
          <p:cNvPr id="8" name="Title 1"/>
          <p:cNvSpPr>
            <a:spLocks noGrp="1"/>
          </p:cNvSpPr>
          <p:nvPr>
            <p:ph type="title" hasCustomPrompt="1"/>
          </p:nvPr>
        </p:nvSpPr>
        <p:spPr>
          <a:xfrm>
            <a:off x="457200" y="2438400"/>
            <a:ext cx="8229600" cy="1143000"/>
          </a:xfrm>
          <a:prstGeom prst="rect">
            <a:avLst/>
          </a:prstGeom>
        </p:spPr>
        <p:txBody>
          <a:bodyPr/>
          <a:lstStyle>
            <a:lvl1pPr>
              <a:defRPr>
                <a:solidFill>
                  <a:schemeClr val="bg1"/>
                </a:solidFill>
              </a:defRPr>
            </a:lvl1pPr>
          </a:lstStyle>
          <a:p>
            <a:r>
              <a:rPr lang="en-US" dirty="0"/>
              <a:t>Headline</a:t>
            </a:r>
          </a:p>
        </p:txBody>
      </p:sp>
    </p:spTree>
    <p:extLst>
      <p:ext uri="{BB962C8B-B14F-4D97-AF65-F5344CB8AC3E}">
        <p14:creationId xmlns:p14="http://schemas.microsoft.com/office/powerpoint/2010/main" val="1005952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781800" y="6356350"/>
            <a:ext cx="2133600" cy="365125"/>
          </a:xfrm>
          <a:prstGeom prst="rect">
            <a:avLst/>
          </a:prstGeom>
        </p:spPr>
        <p:txBody>
          <a:bodyPr/>
          <a:lstStyle>
            <a:lvl1pPr algn="r">
              <a:defRPr/>
            </a:lvl1pPr>
          </a:lstStyle>
          <a:p>
            <a:fld id="{67596C56-642B-204A-AB44-CA78BC401AE9}" type="datetimeFigureOut">
              <a:rPr lang="en-US" smtClean="0"/>
              <a:pPr/>
              <a:t>10/2/2017</a:t>
            </a:fld>
            <a:endParaRPr lang="en-US" dirty="0"/>
          </a:p>
        </p:txBody>
      </p:sp>
      <p:sp>
        <p:nvSpPr>
          <p:cNvPr id="6" name="Title 1"/>
          <p:cNvSpPr>
            <a:spLocks noGrp="1"/>
          </p:cNvSpPr>
          <p:nvPr>
            <p:ph type="title" hasCustomPrompt="1"/>
          </p:nvPr>
        </p:nvSpPr>
        <p:spPr>
          <a:xfrm>
            <a:off x="457200" y="2438400"/>
            <a:ext cx="8229600" cy="1143000"/>
          </a:xfrm>
          <a:prstGeom prst="rect">
            <a:avLst/>
          </a:prstGeom>
        </p:spPr>
        <p:txBody>
          <a:bodyPr/>
          <a:lstStyle>
            <a:lvl1pPr>
              <a:defRPr>
                <a:solidFill>
                  <a:schemeClr val="bg1"/>
                </a:solidFill>
              </a:defRPr>
            </a:lvl1pPr>
          </a:lstStyle>
          <a:p>
            <a:r>
              <a:rPr lang="en-US" dirty="0"/>
              <a:t>Headline</a:t>
            </a:r>
          </a:p>
        </p:txBody>
      </p:sp>
    </p:spTree>
    <p:extLst>
      <p:ext uri="{BB962C8B-B14F-4D97-AF65-F5344CB8AC3E}">
        <p14:creationId xmlns:p14="http://schemas.microsoft.com/office/powerpoint/2010/main" val="3758975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724400" y="4724400"/>
            <a:ext cx="4419600" cy="1066800"/>
          </a:xfrm>
          <a:prstGeom prst="rect">
            <a:avLst/>
          </a:prstGeom>
        </p:spPr>
        <p:txBody>
          <a:bodyPr/>
          <a:lstStyle>
            <a:lvl1pPr algn="l">
              <a:defRPr sz="3200" baseline="0">
                <a:solidFill>
                  <a:schemeClr val="bg1"/>
                </a:solidFill>
              </a:defRPr>
            </a:lvl1pPr>
          </a:lstStyle>
          <a:p>
            <a:r>
              <a:rPr lang="en-US" dirty="0"/>
              <a:t>Divider Page with less information</a:t>
            </a:r>
          </a:p>
        </p:txBody>
      </p:sp>
    </p:spTree>
    <p:extLst>
      <p:ext uri="{BB962C8B-B14F-4D97-AF65-F5344CB8AC3E}">
        <p14:creationId xmlns:p14="http://schemas.microsoft.com/office/powerpoint/2010/main" val="794303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28600" y="4648200"/>
            <a:ext cx="4419600" cy="1066800"/>
          </a:xfrm>
          <a:prstGeom prst="rect">
            <a:avLst/>
          </a:prstGeom>
        </p:spPr>
        <p:txBody>
          <a:bodyPr/>
          <a:lstStyle>
            <a:lvl1pPr algn="l">
              <a:defRPr sz="3200" baseline="0">
                <a:solidFill>
                  <a:schemeClr val="bg1"/>
                </a:solidFill>
              </a:defRPr>
            </a:lvl1pPr>
          </a:lstStyle>
          <a:p>
            <a:r>
              <a:rPr lang="en-US" dirty="0"/>
              <a:t>Divider Page with less information</a:t>
            </a:r>
          </a:p>
        </p:txBody>
      </p:sp>
    </p:spTree>
    <p:extLst>
      <p:ext uri="{BB962C8B-B14F-4D97-AF65-F5344CB8AC3E}">
        <p14:creationId xmlns:p14="http://schemas.microsoft.com/office/powerpoint/2010/main" val="377663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4419600"/>
            <a:ext cx="8229600" cy="1143000"/>
          </a:xfrm>
          <a:prstGeom prst="rect">
            <a:avLst/>
          </a:prstGeom>
        </p:spPr>
        <p:txBody>
          <a:bodyPr/>
          <a:lstStyle>
            <a:lvl1pPr>
              <a:defRPr>
                <a:solidFill>
                  <a:srgbClr val="FF4000"/>
                </a:solidFill>
              </a:defRPr>
            </a:lvl1pPr>
          </a:lstStyle>
          <a:p>
            <a:r>
              <a:rPr lang="en-US" dirty="0"/>
              <a:t>Slide Divider Page</a:t>
            </a:r>
          </a:p>
        </p:txBody>
      </p:sp>
    </p:spTree>
    <p:extLst>
      <p:ext uri="{BB962C8B-B14F-4D97-AF65-F5344CB8AC3E}">
        <p14:creationId xmlns:p14="http://schemas.microsoft.com/office/powerpoint/2010/main" val="352706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FF4000"/>
                </a:solidFill>
              </a:defRPr>
            </a:lvl1pPr>
          </a:lstStyle>
          <a:p>
            <a:r>
              <a:rPr lang="en-US" dirty="0"/>
              <a:t>Click to edit Master title style</a:t>
            </a:r>
          </a:p>
        </p:txBody>
      </p:sp>
      <p:sp>
        <p:nvSpPr>
          <p:cNvPr id="6" name="Content Placeholder 2"/>
          <p:cNvSpPr>
            <a:spLocks noGrp="1"/>
          </p:cNvSpPr>
          <p:nvPr>
            <p:ph idx="1"/>
          </p:nvPr>
        </p:nvSpPr>
        <p:spPr>
          <a:xfrm>
            <a:off x="457200" y="1905000"/>
            <a:ext cx="8229600" cy="42211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1120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F0D601-1D26-4D27-856E-5DF59D455EB5}" type="datetimeFigureOut">
              <a:rPr lang="en-US" smtClean="0"/>
              <a:pPr/>
              <a:t>10/2/2017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F3CC7D4-7A80-40A9-9B4B-4B5CE0E3762B}" type="slidenum">
              <a:rPr lang="en-US" smtClean="0"/>
              <a:pPr/>
              <a:t>‹#›</a:t>
            </a:fld>
            <a:endParaRPr lang="en-US" dirty="0"/>
          </a:p>
        </p:txBody>
      </p:sp>
    </p:spTree>
    <p:extLst>
      <p:ext uri="{BB962C8B-B14F-4D97-AF65-F5344CB8AC3E}">
        <p14:creationId xmlns:p14="http://schemas.microsoft.com/office/powerpoint/2010/main" val="3147488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a:prstGeom prst="rect">
            <a:avLst/>
          </a:prstGeom>
        </p:spPr>
        <p:txBody>
          <a:bodyPr>
            <a:normAutofit/>
          </a:bodyPr>
          <a:lstStyle/>
          <a:p>
            <a:pPr lvl="0"/>
            <a:endParaRPr lang="en-US" noProof="0" dirty="0"/>
          </a:p>
        </p:txBody>
      </p:sp>
      <p:sp>
        <p:nvSpPr>
          <p:cNvPr id="5" name="Date Placeholder 24"/>
          <p:cNvSpPr>
            <a:spLocks noGrp="1"/>
          </p:cNvSpPr>
          <p:nvPr>
            <p:ph type="dt" sz="half" idx="10"/>
          </p:nvPr>
        </p:nvSpPr>
        <p:spPr/>
        <p:txBody>
          <a:bodyPr/>
          <a:lstStyle>
            <a:lvl1pPr>
              <a:defRPr/>
            </a:lvl1pPr>
          </a:lstStyle>
          <a:p>
            <a:pPr>
              <a:defRPr/>
            </a:pPr>
            <a:endParaRPr lang="en-US" dirty="0"/>
          </a:p>
        </p:txBody>
      </p:sp>
      <p:sp>
        <p:nvSpPr>
          <p:cNvPr id="6" name="Footer Placeholder 17"/>
          <p:cNvSpPr>
            <a:spLocks noGrp="1"/>
          </p:cNvSpPr>
          <p:nvPr>
            <p:ph type="ftr" sz="quarter" idx="11"/>
          </p:nvPr>
        </p:nvSpPr>
        <p:spPr>
          <a:xfrm>
            <a:off x="4380072" y="6407944"/>
            <a:ext cx="2350681" cy="365125"/>
          </a:xfrm>
          <a:prstGeom prst="rect">
            <a:avLst/>
          </a:prstGeom>
        </p:spPr>
        <p:txBody>
          <a:bodyPr/>
          <a:lstStyle>
            <a:lvl1pPr>
              <a:defRPr/>
            </a:lvl1pPr>
          </a:lstStyle>
          <a:p>
            <a:pPr>
              <a:defRPr/>
            </a:pPr>
            <a:endParaRPr lang="en-US" dirty="0"/>
          </a:p>
        </p:txBody>
      </p:sp>
      <p:sp>
        <p:nvSpPr>
          <p:cNvPr id="7" name="Slide Number Placeholder 4"/>
          <p:cNvSpPr>
            <a:spLocks noGrp="1"/>
          </p:cNvSpPr>
          <p:nvPr>
            <p:ph type="sldNum" sz="quarter" idx="12"/>
          </p:nvPr>
        </p:nvSpPr>
        <p:spPr>
          <a:xfrm>
            <a:off x="8647272" y="6407944"/>
            <a:ext cx="365760"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64957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1DBCDD-A6A1-4287-B37E-71DEE1617413}" type="datetimeFigureOut">
              <a:rPr lang="en-US" smtClean="0"/>
              <a:t>10/2/2017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384078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DBCDD-A6A1-4287-B37E-71DEE1617413}" type="datetimeFigureOut">
              <a:rPr lang="en-US" smtClean="0"/>
              <a:t>10/2/2017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273776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DBCDD-A6A1-4287-B37E-71DEE1617413}"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286422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1DBCDD-A6A1-4287-B37E-71DEE1617413}" type="datetimeFigureOut">
              <a:rPr lang="en-US" smtClean="0"/>
              <a:t>10/2/2017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16936-267E-49D2-AEB4-6581AB7A3075}" type="slidenum">
              <a:rPr lang="en-US" smtClean="0"/>
              <a:t>‹#›</a:t>
            </a:fld>
            <a:endParaRPr lang="en-US"/>
          </a:p>
        </p:txBody>
      </p:sp>
    </p:spTree>
    <p:extLst>
      <p:ext uri="{BB962C8B-B14F-4D97-AF65-F5344CB8AC3E}">
        <p14:creationId xmlns:p14="http://schemas.microsoft.com/office/powerpoint/2010/main" val="215393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1.jpg"/><Relationship Id="rId4" Type="http://schemas.openxmlformats.org/officeDocument/2006/relationships/slideLayout" Target="../slideLayouts/slideLayout5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DBCDD-A6A1-4287-B37E-71DEE1617413}" type="datetimeFigureOut">
              <a:rPr lang="en-US" smtClean="0"/>
              <a:t>10/2/2017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16936-267E-49D2-AEB4-6581AB7A3075}" type="slidenum">
              <a:rPr lang="en-US" smtClean="0"/>
              <a:t>‹#›</a:t>
            </a:fld>
            <a:endParaRPr lang="en-US"/>
          </a:p>
        </p:txBody>
      </p:sp>
    </p:spTree>
    <p:extLst>
      <p:ext uri="{BB962C8B-B14F-4D97-AF65-F5344CB8AC3E}">
        <p14:creationId xmlns:p14="http://schemas.microsoft.com/office/powerpoint/2010/main" val="403083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D0DA9-0E48-48EB-A5FD-8A24083782FF}" type="datetimeFigureOut">
              <a:rPr lang="en-US" smtClean="0"/>
              <a:t>10/2/2017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E58D7-EDBC-4528-A97B-1E9686178FD9}" type="slidenum">
              <a:rPr lang="en-US" smtClean="0"/>
              <a:t>‹#›</a:t>
            </a:fld>
            <a:endParaRPr lang="en-US"/>
          </a:p>
        </p:txBody>
      </p:sp>
    </p:spTree>
    <p:extLst>
      <p:ext uri="{BB962C8B-B14F-4D97-AF65-F5344CB8AC3E}">
        <p14:creationId xmlns:p14="http://schemas.microsoft.com/office/powerpoint/2010/main" val="1828999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D0DA9-0E48-48EB-A5FD-8A24083782FF}" type="datetimeFigureOut">
              <a:rPr lang="en-US" smtClean="0">
                <a:solidFill>
                  <a:prstClr val="black">
                    <a:tint val="75000"/>
                  </a:prstClr>
                </a:solidFill>
              </a:rPr>
              <a:pPr/>
              <a:t>10/2/2017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E58D7-EDBC-4528-A97B-1E9686178F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643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dt" idx="10"/>
          </p:nvPr>
        </p:nvSpPr>
        <p:spPr>
          <a:xfrm>
            <a:off x="6781800" y="6356350"/>
            <a:ext cx="2133598" cy="365125"/>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8970880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56718-0436-1E4C-88E9-34E5C47BEDE8}" type="datetimeFigureOut">
              <a:rPr lang="en-US" smtClean="0"/>
              <a:t>10/2/2017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6E610-1561-FB46-8849-B4AE4737CAEE}" type="slidenum">
              <a:rPr lang="en-US" smtClean="0"/>
              <a:t>‹#›</a:t>
            </a:fld>
            <a:endParaRPr lang="en-US"/>
          </a:p>
        </p:txBody>
      </p:sp>
    </p:spTree>
    <p:extLst>
      <p:ext uri="{BB962C8B-B14F-4D97-AF65-F5344CB8AC3E}">
        <p14:creationId xmlns:p14="http://schemas.microsoft.com/office/powerpoint/2010/main" val="4860338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0" cstate="email"/>
          <a:stretch>
            <a:fillRect/>
          </a:stretch>
        </a:blip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6781800" y="6356350"/>
            <a:ext cx="2133600" cy="365125"/>
          </a:xfrm>
          <a:prstGeom prst="rect">
            <a:avLst/>
          </a:prstGeom>
        </p:spPr>
        <p:txBody>
          <a:bodyPr/>
          <a:lstStyle>
            <a:lvl1pPr algn="r">
              <a:defRPr/>
            </a:lvl1pPr>
          </a:lstStyle>
          <a:p>
            <a:fld id="{67596C56-642B-204A-AB44-CA78BC401AE9}" type="datetimeFigureOut">
              <a:rPr lang="en-US" smtClean="0"/>
              <a:pPr/>
              <a:t>10/2/2017</a:t>
            </a:fld>
            <a:endParaRPr lang="en-US" dirty="0"/>
          </a:p>
        </p:txBody>
      </p:sp>
    </p:spTree>
    <p:extLst>
      <p:ext uri="{BB962C8B-B14F-4D97-AF65-F5344CB8AC3E}">
        <p14:creationId xmlns:p14="http://schemas.microsoft.com/office/powerpoint/2010/main" val="195945228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hemeOverride" Target="../theme/themeOverride3.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themeOverride" Target="../theme/themeOverride4.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hemeOverride" Target="../theme/themeOverride8.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11.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themeOverride" Target="../theme/themeOverride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36.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36.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838200" y="1219200"/>
            <a:ext cx="7467600" cy="3581398"/>
          </a:xfrm>
          <a:prstGeom prst="rect">
            <a:avLst/>
          </a:prstGeom>
          <a:noFill/>
          <a:ln>
            <a:noFill/>
          </a:ln>
        </p:spPr>
        <p:txBody>
          <a:bodyPr lIns="91425" tIns="45700" rIns="91425" bIns="45700" anchor="t" anchorCtr="0">
            <a:noAutofit/>
          </a:bodyPr>
          <a:lstStyle/>
          <a:p>
            <a:pPr lvl="0">
              <a:buSzPct val="25000"/>
            </a:pPr>
            <a:r>
              <a:rPr lang="en-US" sz="3600" b="1" dirty="0"/>
              <a:t>How many can think of students who are having a tough time? </a:t>
            </a:r>
            <a:br>
              <a:rPr lang="en-US" sz="3600" b="0" i="0" u="none" strike="noStrike" cap="none" dirty="0">
                <a:solidFill>
                  <a:schemeClr val="lt1"/>
                </a:solidFill>
                <a:latin typeface="Calibri"/>
                <a:ea typeface="Calibri"/>
                <a:cs typeface="Calibri"/>
                <a:sym typeface="Calibri"/>
              </a:rPr>
            </a:br>
            <a:br>
              <a:rPr lang="en-US" sz="3600" b="0" i="0" u="none" strike="noStrike" cap="none" dirty="0">
                <a:solidFill>
                  <a:schemeClr val="lt1"/>
                </a:solidFill>
                <a:latin typeface="Calibri"/>
                <a:ea typeface="Calibri"/>
                <a:cs typeface="Calibri"/>
                <a:sym typeface="Calibri"/>
              </a:rPr>
            </a:br>
            <a:r>
              <a:rPr lang="en-US" sz="3600" dirty="0"/>
              <a:t>Think of some of the problems in your school or your students that you </a:t>
            </a:r>
            <a:br>
              <a:rPr lang="en-US" sz="3600" dirty="0"/>
            </a:br>
            <a:r>
              <a:rPr lang="en-US" sz="3600" dirty="0"/>
              <a:t>worry about. </a:t>
            </a:r>
            <a:endParaRPr lang="en-US" sz="36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65757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4306887" y="2895600"/>
            <a:ext cx="4800600" cy="3495675"/>
          </a:xfrm>
          <a:prstGeom prst="rect">
            <a:avLst/>
          </a:prstGeom>
          <a:noFill/>
          <a:ln>
            <a:noFill/>
          </a:ln>
        </p:spPr>
        <p:txBody>
          <a:bodyPr lIns="91425" tIns="45700" rIns="91425" bIns="45700" anchor="t" anchorCtr="0">
            <a:noAutofit/>
          </a:bodyPr>
          <a:lstStyle/>
          <a:p>
            <a:pPr marL="742950" marR="0" lvl="1" indent="-285750" algn="l" rtl="0">
              <a:lnSpc>
                <a:spcPct val="90000"/>
              </a:lnSpc>
              <a:spcBef>
                <a:spcPts val="0"/>
              </a:spcBef>
              <a:spcAft>
                <a:spcPts val="0"/>
              </a:spcAft>
              <a:buClr>
                <a:srgbClr val="606060"/>
              </a:buClr>
              <a:buSzPct val="100000"/>
              <a:buFont typeface="Arial"/>
              <a:buChar char="–"/>
            </a:pPr>
            <a:r>
              <a:rPr lang="en-US" sz="2400" b="1" i="1" u="none" strike="noStrike" cap="none" dirty="0">
                <a:solidFill>
                  <a:srgbClr val="606060"/>
                </a:solidFill>
                <a:latin typeface="Calibri"/>
                <a:ea typeface="Calibri"/>
                <a:cs typeface="Calibri"/>
                <a:sym typeface="Calibri"/>
              </a:rPr>
              <a:t>BUT resilience does not  happen all by itself…</a:t>
            </a:r>
          </a:p>
          <a:p>
            <a:pPr marL="742950" marR="0" lvl="1" indent="-285750" algn="l" rtl="0">
              <a:lnSpc>
                <a:spcPct val="90000"/>
              </a:lnSpc>
              <a:spcBef>
                <a:spcPts val="1200"/>
              </a:spcBef>
              <a:spcAft>
                <a:spcPts val="0"/>
              </a:spcAft>
              <a:buClr>
                <a:srgbClr val="606060"/>
              </a:buClr>
              <a:buSzPct val="100000"/>
              <a:buFont typeface="Arial"/>
              <a:buChar char="–"/>
            </a:pPr>
            <a:r>
              <a:rPr lang="en-US" sz="2400" b="0" i="0" u="none" strike="noStrike" cap="none" dirty="0">
                <a:solidFill>
                  <a:srgbClr val="606060"/>
                </a:solidFill>
                <a:latin typeface="Calibri"/>
                <a:ea typeface="Calibri"/>
                <a:cs typeface="Calibri"/>
                <a:sym typeface="Calibri"/>
              </a:rPr>
              <a:t>Relationships are the main ingredient that help us overcome tough times</a:t>
            </a:r>
          </a:p>
        </p:txBody>
      </p:sp>
      <p:sp>
        <p:nvSpPr>
          <p:cNvPr id="155" name="Shape 155"/>
          <p:cNvSpPr/>
          <p:nvPr/>
        </p:nvSpPr>
        <p:spPr>
          <a:xfrm>
            <a:off x="2286000" y="1435100"/>
            <a:ext cx="4572000" cy="368298"/>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     </a:t>
            </a:r>
          </a:p>
        </p:txBody>
      </p:sp>
      <p:grpSp>
        <p:nvGrpSpPr>
          <p:cNvPr id="5" name="Group 4"/>
          <p:cNvGrpSpPr/>
          <p:nvPr/>
        </p:nvGrpSpPr>
        <p:grpSpPr>
          <a:xfrm>
            <a:off x="182145" y="2325910"/>
            <a:ext cx="4821888" cy="4140203"/>
            <a:chOff x="182145" y="2325910"/>
            <a:chExt cx="4821888" cy="4140203"/>
          </a:xfrm>
        </p:grpSpPr>
        <p:pic>
          <p:nvPicPr>
            <p:cNvPr id="2" name="Picture 1"/>
            <p:cNvPicPr>
              <a:picLocks noChangeAspect="1"/>
            </p:cNvPicPr>
            <p:nvPr/>
          </p:nvPicPr>
          <p:blipFill>
            <a:blip r:embed="rId4"/>
            <a:stretch>
              <a:fillRect/>
            </a:stretch>
          </p:blipFill>
          <p:spPr>
            <a:xfrm>
              <a:off x="182145" y="2347682"/>
              <a:ext cx="4821888" cy="4089570"/>
            </a:xfrm>
            <a:prstGeom prst="rect">
              <a:avLst/>
            </a:prstGeom>
          </p:spPr>
        </p:pic>
        <p:sp>
          <p:nvSpPr>
            <p:cNvPr id="3" name="Oval 2"/>
            <p:cNvSpPr/>
            <p:nvPr/>
          </p:nvSpPr>
          <p:spPr>
            <a:xfrm>
              <a:off x="519092" y="2325910"/>
              <a:ext cx="4140203" cy="4140203"/>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ea typeface="+mn-ea"/>
                <a:cs typeface="+mn-cs"/>
              </a:endParaRPr>
            </a:p>
          </p:txBody>
        </p:sp>
      </p:grpSp>
    </p:spTree>
    <p:extLst>
      <p:ext uri="{BB962C8B-B14F-4D97-AF65-F5344CB8AC3E}">
        <p14:creationId xmlns:p14="http://schemas.microsoft.com/office/powerpoint/2010/main" val="188228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5D45"/>
        </a:solidFill>
        <a:effectLst/>
      </p:bgPr>
    </p:bg>
    <p:spTree>
      <p:nvGrpSpPr>
        <p:cNvPr id="1" name=""/>
        <p:cNvGrpSpPr/>
        <p:nvPr/>
      </p:nvGrpSpPr>
      <p:grpSpPr>
        <a:xfrm>
          <a:off x="0" y="0"/>
          <a:ext cx="0" cy="0"/>
          <a:chOff x="0" y="0"/>
          <a:chExt cx="0" cy="0"/>
        </a:xfrm>
      </p:grpSpPr>
      <p:sp>
        <p:nvSpPr>
          <p:cNvPr id="4" name="TextBox 3"/>
          <p:cNvSpPr txBox="1"/>
          <p:nvPr/>
        </p:nvSpPr>
        <p:spPr>
          <a:xfrm>
            <a:off x="723900" y="1752600"/>
            <a:ext cx="777240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ACEs can be offset by the presence of one dependable and caring adult. More often than not, that adult is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                         </a:t>
            </a:r>
            <a:r>
              <a:rPr kumimoji="0" lang="en-US" sz="9600" b="1" i="0" u="none" strike="noStrike" kern="1200" cap="none" spc="0" normalizeH="0" baseline="0" noProof="0" dirty="0">
                <a:ln>
                  <a:noFill/>
                </a:ln>
                <a:solidFill>
                  <a:prstClr val="white"/>
                </a:solidFill>
                <a:effectLst/>
                <a:uLnTx/>
                <a:uFillTx/>
                <a:latin typeface="Calibri"/>
                <a:ea typeface="+mn-ea"/>
                <a:cs typeface="+mn-cs"/>
              </a:rPr>
              <a:t>teacher</a:t>
            </a:r>
          </a:p>
        </p:txBody>
      </p:sp>
      <p:sp>
        <p:nvSpPr>
          <p:cNvPr id="3" name="TextBox 2"/>
          <p:cNvSpPr txBox="1"/>
          <p:nvPr/>
        </p:nvSpPr>
        <p:spPr>
          <a:xfrm>
            <a:off x="304800" y="388441"/>
            <a:ext cx="8610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ea typeface="+mn-ea"/>
                <a:cs typeface="Helvetica"/>
              </a:rPr>
              <a:t>The Help that Helps: Resiliency</a:t>
            </a:r>
          </a:p>
        </p:txBody>
      </p:sp>
      <p:sp>
        <p:nvSpPr>
          <p:cNvPr id="5" name="TextBox 4"/>
          <p:cNvSpPr txBox="1"/>
          <p:nvPr/>
        </p:nvSpPr>
        <p:spPr>
          <a:xfrm>
            <a:off x="762000" y="6019800"/>
            <a:ext cx="72390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bg1"/>
                </a:solidFill>
                <a:effectLst/>
                <a:uLnTx/>
                <a:uFillTx/>
              </a:rPr>
              <a:t>Foundations for healthy generations, Health, Safety, &amp; Resilience: Foundations for Health Equality  Statewide Summary-Fall 2014/Winter 2015</a:t>
            </a:r>
          </a:p>
        </p:txBody>
      </p:sp>
    </p:spTree>
    <p:extLst>
      <p:ext uri="{BB962C8B-B14F-4D97-AF65-F5344CB8AC3E}">
        <p14:creationId xmlns:p14="http://schemas.microsoft.com/office/powerpoint/2010/main" val="224249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782" y="284657"/>
            <a:ext cx="6348102" cy="693393"/>
          </a:xfrm>
        </p:spPr>
        <p:txBody>
          <a:bodyPr>
            <a:normAutofit/>
          </a:bodyPr>
          <a:lstStyle/>
          <a:p>
            <a:pPr algn="l"/>
            <a:r>
              <a:rPr lang="en-US" sz="3600" dirty="0">
                <a:solidFill>
                  <a:srgbClr val="30445F"/>
                </a:solidFill>
                <a:latin typeface="Rockwell"/>
                <a:cs typeface="Rockwell"/>
              </a:rPr>
              <a:t>Breaking the cycle:</a:t>
            </a:r>
          </a:p>
        </p:txBody>
      </p:sp>
      <p:sp>
        <p:nvSpPr>
          <p:cNvPr id="8" name="Title 1"/>
          <p:cNvSpPr txBox="1">
            <a:spLocks/>
          </p:cNvSpPr>
          <p:nvPr/>
        </p:nvSpPr>
        <p:spPr>
          <a:xfrm>
            <a:off x="126782" y="784091"/>
            <a:ext cx="5708927" cy="83254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6690A5"/>
                </a:solidFill>
                <a:effectLst/>
                <a:uLnTx/>
                <a:uFillTx/>
                <a:latin typeface="Rockwell"/>
                <a:ea typeface="+mj-ea"/>
                <a:cs typeface="Rockwell"/>
              </a:rPr>
              <a:t>youth</a:t>
            </a:r>
          </a:p>
        </p:txBody>
      </p:sp>
      <p:cxnSp>
        <p:nvCxnSpPr>
          <p:cNvPr id="10" name="Straight Connector 9"/>
          <p:cNvCxnSpPr/>
          <p:nvPr/>
        </p:nvCxnSpPr>
        <p:spPr>
          <a:xfrm>
            <a:off x="204083" y="1616631"/>
            <a:ext cx="6338957" cy="48732"/>
          </a:xfrm>
          <a:prstGeom prst="line">
            <a:avLst/>
          </a:prstGeom>
          <a:ln w="76200" cmpd="sng">
            <a:solidFill>
              <a:srgbClr val="72B43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01971" y="2188791"/>
            <a:ext cx="58867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90A5"/>
                </a:solidFill>
                <a:effectLst/>
                <a:uLnTx/>
                <a:uFillTx/>
                <a:latin typeface="Helvetica"/>
                <a:ea typeface="+mn-ea"/>
                <a:cs typeface="Helvetica"/>
              </a:rPr>
              <a:t>RISK FACTORS IN IOWA YOUTH</a:t>
            </a:r>
          </a:p>
        </p:txBody>
      </p:sp>
      <p:pic>
        <p:nvPicPr>
          <p:cNvPr id="11" name="Picture 10"/>
          <p:cNvPicPr>
            <a:picLocks noChangeAspect="1"/>
          </p:cNvPicPr>
          <p:nvPr/>
        </p:nvPicPr>
        <p:blipFill>
          <a:blip r:embed="rId3"/>
          <a:stretch>
            <a:fillRect/>
          </a:stretch>
        </p:blipFill>
        <p:spPr>
          <a:xfrm>
            <a:off x="809611" y="2650640"/>
            <a:ext cx="7534698" cy="3621650"/>
          </a:xfrm>
          <a:prstGeom prst="rect">
            <a:avLst/>
          </a:prstGeom>
        </p:spPr>
      </p:pic>
      <p:pic>
        <p:nvPicPr>
          <p:cNvPr id="12" name="Picture 11"/>
          <p:cNvPicPr>
            <a:picLocks noChangeAspect="1"/>
          </p:cNvPicPr>
          <p:nvPr/>
        </p:nvPicPr>
        <p:blipFill>
          <a:blip r:embed="rId4"/>
          <a:stretch>
            <a:fillRect/>
          </a:stretch>
        </p:blipFill>
        <p:spPr>
          <a:xfrm>
            <a:off x="6731001" y="5395486"/>
            <a:ext cx="2159000" cy="952500"/>
          </a:xfrm>
          <a:prstGeom prst="rect">
            <a:avLst/>
          </a:prstGeom>
          <a:solidFill>
            <a:schemeClr val="bg1"/>
          </a:solidFill>
        </p:spPr>
      </p:pic>
    </p:spTree>
    <p:extLst>
      <p:ext uri="{BB962C8B-B14F-4D97-AF65-F5344CB8AC3E}">
        <p14:creationId xmlns:p14="http://schemas.microsoft.com/office/powerpoint/2010/main" val="23116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229600" cy="1143000"/>
          </a:xfrm>
        </p:spPr>
        <p:txBody>
          <a:bodyPr/>
          <a:lstStyle/>
          <a:p>
            <a:pPr algn="l"/>
            <a:r>
              <a:rPr lang="en-US" sz="3600" b="1" dirty="0">
                <a:latin typeface="Helvetica" pitchFamily="34" charset="0"/>
              </a:rPr>
              <a:t>Impact of ACEs</a:t>
            </a:r>
          </a:p>
        </p:txBody>
      </p:sp>
      <p:pic>
        <p:nvPicPr>
          <p:cNvPr id="2" name="Picture 1"/>
          <p:cNvPicPr>
            <a:picLocks noChangeAspect="1"/>
          </p:cNvPicPr>
          <p:nvPr/>
        </p:nvPicPr>
        <p:blipFill>
          <a:blip r:embed="rId3"/>
          <a:stretch>
            <a:fillRect/>
          </a:stretch>
        </p:blipFill>
        <p:spPr>
          <a:xfrm>
            <a:off x="923925" y="1033462"/>
            <a:ext cx="7143750" cy="4162425"/>
          </a:xfrm>
          <a:prstGeom prst="rect">
            <a:avLst/>
          </a:prstGeom>
        </p:spPr>
      </p:pic>
    </p:spTree>
    <p:extLst>
      <p:ext uri="{BB962C8B-B14F-4D97-AF65-F5344CB8AC3E}">
        <p14:creationId xmlns:p14="http://schemas.microsoft.com/office/powerpoint/2010/main" val="80178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Shape 105"/>
          <p:cNvSpPr txBox="1"/>
          <p:nvPr/>
        </p:nvSpPr>
        <p:spPr>
          <a:xfrm>
            <a:off x="301625" y="384175"/>
            <a:ext cx="7772400" cy="11430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Calibri"/>
              <a:buNone/>
              <a:tabLst/>
              <a:defRPr/>
            </a:pPr>
            <a:r>
              <a:rPr kumimoji="0" lang="en-US" sz="5400" b="1" i="0" u="none" strike="noStrike" kern="0" cap="none" spc="0" normalizeH="0" baseline="0" noProof="0" dirty="0">
                <a:ln>
                  <a:noFill/>
                </a:ln>
                <a:solidFill>
                  <a:srgbClr val="FFFFFF"/>
                </a:solidFill>
                <a:effectLst/>
                <a:uLnTx/>
                <a:uFillTx/>
                <a:latin typeface="Calibri"/>
                <a:ea typeface="Calibri"/>
                <a:cs typeface="Calibri"/>
                <a:sym typeface="Calibri"/>
              </a:rPr>
              <a:t>How the Brain Works</a:t>
            </a:r>
          </a:p>
        </p:txBody>
      </p:sp>
      <p:sp>
        <p:nvSpPr>
          <p:cNvPr id="106" name="Shape 106"/>
          <p:cNvSpPr txBox="1"/>
          <p:nvPr/>
        </p:nvSpPr>
        <p:spPr>
          <a:xfrm>
            <a:off x="381000" y="1524000"/>
            <a:ext cx="4648198" cy="3686174"/>
          </a:xfrm>
          <a:prstGeom prst="rect">
            <a:avLst/>
          </a:prstGeom>
          <a:noFill/>
          <a:ln>
            <a:noFill/>
          </a:ln>
        </p:spPr>
        <p:txBody>
          <a:bodyPr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ct val="100000"/>
              <a:buFont typeface="Arial"/>
              <a:buChar char="•"/>
              <a:tabLst/>
              <a:defRPr/>
            </a:pPr>
            <a:r>
              <a:rPr kumimoji="0" lang="en-US" sz="2200" b="0" i="0" u="none" strike="noStrike" kern="0" cap="none" spc="0" normalizeH="0" baseline="0" noProof="0" dirty="0">
                <a:ln>
                  <a:noFill/>
                </a:ln>
                <a:solidFill>
                  <a:srgbClr val="FFFFFF"/>
                </a:solidFill>
                <a:effectLst/>
                <a:uLnTx/>
                <a:uFillTx/>
                <a:latin typeface="Calibri"/>
                <a:ea typeface="Calibri"/>
                <a:cs typeface="Calibri"/>
                <a:sym typeface="Calibri"/>
              </a:rPr>
              <a:t>Lots of different relationships help our brains to thrive in good times and get through tough times</a:t>
            </a:r>
          </a:p>
          <a:p>
            <a:pPr marL="342900" marR="0" lvl="0" indent="-342900" algn="l" defTabSz="914400" rtl="0" eaLnBrk="1" fontAlgn="auto" latinLnBrk="0" hangingPunct="1">
              <a:lnSpc>
                <a:spcPct val="100000"/>
              </a:lnSpc>
              <a:spcBef>
                <a:spcPts val="440"/>
              </a:spcBef>
              <a:spcAft>
                <a:spcPts val="0"/>
              </a:spcAft>
              <a:buClr>
                <a:srgbClr val="FFFFFF"/>
              </a:buClr>
              <a:buSzPct val="100000"/>
              <a:buFont typeface="Arial"/>
              <a:buChar char="•"/>
              <a:tabLst/>
              <a:defRPr/>
            </a:pPr>
            <a:r>
              <a:rPr kumimoji="0" lang="en-US" sz="2200" b="0" i="0" u="none" strike="noStrike" kern="0" cap="none" spc="0" normalizeH="0" baseline="0" noProof="0" dirty="0">
                <a:ln>
                  <a:noFill/>
                </a:ln>
                <a:solidFill>
                  <a:srgbClr val="FFFFFF"/>
                </a:solidFill>
                <a:effectLst/>
                <a:uLnTx/>
                <a:uFillTx/>
                <a:latin typeface="Calibri"/>
                <a:ea typeface="Calibri"/>
                <a:cs typeface="Calibri"/>
                <a:sym typeface="Calibri"/>
              </a:rPr>
              <a:t>Our childhood brain is the foundation of our adult brain</a:t>
            </a:r>
          </a:p>
          <a:p>
            <a:pPr marL="342900" marR="0" lvl="0" indent="-342900" algn="l" defTabSz="914400" rtl="0" eaLnBrk="1" fontAlgn="auto" latinLnBrk="0" hangingPunct="1">
              <a:lnSpc>
                <a:spcPct val="100000"/>
              </a:lnSpc>
              <a:spcBef>
                <a:spcPts val="440"/>
              </a:spcBef>
              <a:spcAft>
                <a:spcPts val="0"/>
              </a:spcAft>
              <a:buClr>
                <a:srgbClr val="FFFFFF"/>
              </a:buClr>
              <a:buSzPct val="100000"/>
              <a:buFont typeface="Arial"/>
              <a:buChar char="•"/>
              <a:tabLst/>
              <a:defRPr/>
            </a:pP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Stress can affect the architecture </a:t>
            </a:r>
            <a:b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en-US" sz="3600" b="1" i="0" u="none" strike="noStrike" kern="0" cap="none" spc="0" normalizeH="0" baseline="0" noProof="0" dirty="0">
                <a:ln>
                  <a:noFill/>
                </a:ln>
                <a:solidFill>
                  <a:srgbClr val="FFFFFF"/>
                </a:solidFill>
                <a:effectLst/>
                <a:uLnTx/>
                <a:uFillTx/>
                <a:latin typeface="Calibri"/>
                <a:ea typeface="Calibri"/>
                <a:cs typeface="Calibri"/>
                <a:sym typeface="Calibri"/>
              </a:rPr>
              <a:t>of our brain</a:t>
            </a:r>
          </a:p>
        </p:txBody>
      </p:sp>
      <p:pic>
        <p:nvPicPr>
          <p:cNvPr id="2" name="Picture 1"/>
          <p:cNvPicPr>
            <a:picLocks noChangeAspect="1"/>
          </p:cNvPicPr>
          <p:nvPr/>
        </p:nvPicPr>
        <p:blipFill>
          <a:blip r:embed="rId4"/>
          <a:stretch>
            <a:fillRect/>
          </a:stretch>
        </p:blipFill>
        <p:spPr>
          <a:xfrm>
            <a:off x="5045824" y="2003365"/>
            <a:ext cx="3270656" cy="1527958"/>
          </a:xfrm>
          <a:prstGeom prst="rect">
            <a:avLst/>
          </a:prstGeom>
        </p:spPr>
      </p:pic>
    </p:spTree>
    <p:extLst>
      <p:ext uri="{BB962C8B-B14F-4D97-AF65-F5344CB8AC3E}">
        <p14:creationId xmlns:p14="http://schemas.microsoft.com/office/powerpoint/2010/main" val="3534387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0"/>
        <p:cNvGrpSpPr/>
        <p:nvPr/>
      </p:nvGrpSpPr>
      <p:grpSpPr>
        <a:xfrm>
          <a:off x="0" y="0"/>
          <a:ext cx="0" cy="0"/>
          <a:chOff x="0" y="0"/>
          <a:chExt cx="0" cy="0"/>
        </a:xfrm>
      </p:grpSpPr>
      <p:sp>
        <p:nvSpPr>
          <p:cNvPr id="91" name="Shape 91"/>
          <p:cNvSpPr txBox="1"/>
          <p:nvPr/>
        </p:nvSpPr>
        <p:spPr>
          <a:xfrm>
            <a:off x="152400" y="377825"/>
            <a:ext cx="8915400" cy="107791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Calibri"/>
              <a:buNone/>
              <a:tabLst/>
              <a:defRPr/>
            </a:pPr>
            <a:r>
              <a:rPr kumimoji="0" lang="en-US" sz="3200" b="1" i="0" u="none" strike="noStrike" kern="0" cap="none" spc="0" normalizeH="0" baseline="0" noProof="0">
                <a:ln>
                  <a:noFill/>
                </a:ln>
                <a:solidFill>
                  <a:srgbClr val="FFFFFF"/>
                </a:solidFill>
                <a:effectLst/>
                <a:uLnTx/>
                <a:uFillTx/>
                <a:latin typeface="Calibri"/>
                <a:ea typeface="Calibri"/>
                <a:cs typeface="Calibri"/>
                <a:sym typeface="Calibri"/>
              </a:rPr>
              <a:t>We need to feel safe to think and learn,</a:t>
            </a:r>
          </a:p>
          <a:p>
            <a:pPr marL="0" marR="0" lvl="0" indent="0" algn="ctr" defTabSz="914400" rtl="0" eaLnBrk="1" fontAlgn="auto" latinLnBrk="0" hangingPunct="1">
              <a:lnSpc>
                <a:spcPct val="100000"/>
              </a:lnSpc>
              <a:spcBef>
                <a:spcPts val="0"/>
              </a:spcBef>
              <a:spcAft>
                <a:spcPts val="0"/>
              </a:spcAft>
              <a:buClr>
                <a:srgbClr val="FFFFFF"/>
              </a:buClr>
              <a:buSzPct val="25000"/>
              <a:buFont typeface="Calibri"/>
              <a:buNone/>
              <a:tabLst/>
              <a:defRPr/>
            </a:pPr>
            <a:r>
              <a:rPr kumimoji="0" lang="en-US" sz="3200" b="1" i="0" u="none" strike="noStrike" kern="0" cap="none" spc="0" normalizeH="0" baseline="0" noProof="0">
                <a:ln>
                  <a:noFill/>
                </a:ln>
                <a:solidFill>
                  <a:srgbClr val="FFFFFF"/>
                </a:solidFill>
                <a:effectLst/>
                <a:uLnTx/>
                <a:uFillTx/>
                <a:latin typeface="Calibri"/>
                <a:ea typeface="Calibri"/>
                <a:cs typeface="Calibri"/>
                <a:sym typeface="Calibri"/>
              </a:rPr>
              <a:t>but stress can push us DOWNSTAIRS in our brain…</a:t>
            </a:r>
          </a:p>
        </p:txBody>
      </p:sp>
      <p:pic>
        <p:nvPicPr>
          <p:cNvPr id="92" name="Shape 92" descr="Curriculum Slide_8-click1.png"/>
          <p:cNvPicPr preferRelativeResize="0"/>
          <p:nvPr/>
        </p:nvPicPr>
        <p:blipFill rotWithShape="1">
          <a:blip r:embed="rId4">
            <a:alphaModFix/>
          </a:blip>
          <a:srcRect/>
          <a:stretch/>
        </p:blipFill>
        <p:spPr>
          <a:xfrm>
            <a:off x="838200" y="1600200"/>
            <a:ext cx="6937374" cy="2457449"/>
          </a:xfrm>
          <a:prstGeom prst="rect">
            <a:avLst/>
          </a:prstGeom>
          <a:noFill/>
          <a:ln>
            <a:noFill/>
          </a:ln>
        </p:spPr>
      </p:pic>
      <p:pic>
        <p:nvPicPr>
          <p:cNvPr id="93" name="Shape 93" descr="Curriculum Slide_8-click2.png"/>
          <p:cNvPicPr preferRelativeResize="0"/>
          <p:nvPr/>
        </p:nvPicPr>
        <p:blipFill rotWithShape="1">
          <a:blip r:embed="rId5">
            <a:alphaModFix/>
          </a:blip>
          <a:srcRect/>
          <a:stretch/>
        </p:blipFill>
        <p:spPr>
          <a:xfrm>
            <a:off x="950912" y="1892300"/>
            <a:ext cx="9144000" cy="6858000"/>
          </a:xfrm>
          <a:prstGeom prst="rect">
            <a:avLst/>
          </a:prstGeom>
          <a:noFill/>
          <a:ln>
            <a:noFill/>
          </a:ln>
        </p:spPr>
      </p:pic>
    </p:spTree>
    <p:extLst>
      <p:ext uri="{BB962C8B-B14F-4D97-AF65-F5344CB8AC3E}">
        <p14:creationId xmlns:p14="http://schemas.microsoft.com/office/powerpoint/2010/main" val="235507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9"/>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90460" y="3222171"/>
            <a:ext cx="3427511" cy="2028754"/>
          </a:xfrm>
          <a:prstGeom prst="rect">
            <a:avLst/>
          </a:prstGeom>
        </p:spPr>
      </p:pic>
      <p:pic>
        <p:nvPicPr>
          <p:cNvPr id="130" name="Shape 130" descr="Curriculum Slide_14-feet.png"/>
          <p:cNvPicPr preferRelativeResize="0"/>
          <p:nvPr/>
        </p:nvPicPr>
        <p:blipFill rotWithShape="1">
          <a:blip r:embed="rId5">
            <a:alphaModFix/>
          </a:blip>
          <a:srcRect/>
          <a:stretch/>
        </p:blipFill>
        <p:spPr>
          <a:xfrm>
            <a:off x="527050" y="5486400"/>
            <a:ext cx="8089900" cy="901700"/>
          </a:xfrm>
          <a:prstGeom prst="rect">
            <a:avLst/>
          </a:prstGeom>
          <a:noFill/>
          <a:ln>
            <a:noFill/>
          </a:ln>
        </p:spPr>
      </p:pic>
      <p:pic>
        <p:nvPicPr>
          <p:cNvPr id="3" name="Picture 2"/>
          <p:cNvPicPr>
            <a:picLocks noChangeAspect="1"/>
          </p:cNvPicPr>
          <p:nvPr/>
        </p:nvPicPr>
        <p:blipFill>
          <a:blip r:embed="rId6"/>
          <a:stretch>
            <a:fillRect/>
          </a:stretch>
        </p:blipFill>
        <p:spPr>
          <a:xfrm>
            <a:off x="824228" y="3176814"/>
            <a:ext cx="1929858" cy="2508118"/>
          </a:xfrm>
          <a:prstGeom prst="rect">
            <a:avLst/>
          </a:prstGeom>
        </p:spPr>
      </p:pic>
      <p:pic>
        <p:nvPicPr>
          <p:cNvPr id="4" name="Picture 3"/>
          <p:cNvPicPr>
            <a:picLocks noChangeAspect="1"/>
          </p:cNvPicPr>
          <p:nvPr/>
        </p:nvPicPr>
        <p:blipFill>
          <a:blip r:embed="rId7"/>
          <a:stretch>
            <a:fillRect/>
          </a:stretch>
        </p:blipFill>
        <p:spPr>
          <a:xfrm>
            <a:off x="1009285" y="399753"/>
            <a:ext cx="7078801" cy="1268841"/>
          </a:xfrm>
          <a:prstGeom prst="rect">
            <a:avLst/>
          </a:prstGeom>
        </p:spPr>
      </p:pic>
    </p:spTree>
    <p:extLst>
      <p:ext uri="{BB962C8B-B14F-4D97-AF65-F5344CB8AC3E}">
        <p14:creationId xmlns:p14="http://schemas.microsoft.com/office/powerpoint/2010/main" val="19341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Grades – Mostly A’s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1818893"/>
              </p:ext>
            </p:extLst>
          </p:nvPr>
        </p:nvGraphicFramePr>
        <p:xfrm>
          <a:off x="666750" y="1627871"/>
          <a:ext cx="7666014" cy="448717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209005880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Grades – Mostly B’s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7544411"/>
              </p:ext>
            </p:extLst>
          </p:nvPr>
        </p:nvGraphicFramePr>
        <p:xfrm>
          <a:off x="457200" y="1714500"/>
          <a:ext cx="8229600" cy="461009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34019777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Grades –Mostly 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9910664"/>
              </p:ext>
            </p:extLst>
          </p:nvPr>
        </p:nvGraphicFramePr>
        <p:xfrm>
          <a:off x="457200" y="1657350"/>
          <a:ext cx="8229600" cy="466725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324468408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1600200"/>
            <a:ext cx="82296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a:solidFill>
                  <a:schemeClr val="lt1"/>
                </a:solidFill>
                <a:latin typeface="Calibri"/>
                <a:ea typeface="Calibri"/>
                <a:cs typeface="Calibri"/>
                <a:sym typeface="Calibri"/>
              </a:rPr>
              <a:t>Ever wonder what </a:t>
            </a:r>
            <a:r>
              <a:rPr lang="en-US" sz="3600" b="1" i="1" u="none" strike="noStrike" cap="none">
                <a:solidFill>
                  <a:schemeClr val="lt1"/>
                </a:solidFill>
                <a:latin typeface="Calibri"/>
                <a:ea typeface="Calibri"/>
                <a:cs typeface="Calibri"/>
                <a:sym typeface="Calibri"/>
              </a:rPr>
              <a:t>you </a:t>
            </a:r>
            <a:r>
              <a:rPr lang="en-US" sz="3600" b="1" i="0" u="none" strike="noStrike" cap="none">
                <a:solidFill>
                  <a:schemeClr val="lt1"/>
                </a:solidFill>
                <a:latin typeface="Calibri"/>
                <a:ea typeface="Calibri"/>
                <a:cs typeface="Calibri"/>
                <a:sym typeface="Calibri"/>
              </a:rPr>
              <a:t>could do to help?</a:t>
            </a:r>
          </a:p>
        </p:txBody>
      </p:sp>
      <p:sp>
        <p:nvSpPr>
          <p:cNvPr id="56" name="Shape 56"/>
          <p:cNvSpPr txBox="1"/>
          <p:nvPr/>
        </p:nvSpPr>
        <p:spPr>
          <a:xfrm>
            <a:off x="304800" y="2457450"/>
            <a:ext cx="8534399" cy="120015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Calibri"/>
              <a:buNone/>
              <a:tabLst/>
              <a:defRPr/>
            </a:pPr>
            <a:r>
              <a:rPr kumimoji="0" lang="en-US" sz="3600" b="0" i="0" u="none" strike="noStrike" kern="0" cap="none" spc="0" normalizeH="0" baseline="0" noProof="0">
                <a:ln>
                  <a:noFill/>
                </a:ln>
                <a:solidFill>
                  <a:srgbClr val="FFFFFF"/>
                </a:solidFill>
                <a:effectLst/>
                <a:uLnTx/>
                <a:uFillTx/>
                <a:latin typeface="Calibri"/>
                <a:ea typeface="Calibri"/>
                <a:cs typeface="Calibri"/>
                <a:sym typeface="Calibri"/>
              </a:rPr>
              <a:t>Science is showing us that the little things we do to connect make a big difference!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4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xEl>
                                              <p:pRg st="1" end="1"/>
                                            </p:txEl>
                                          </p:spTgt>
                                        </p:tgtEl>
                                        <p:attrNameLst>
                                          <p:attrName>style.visibility</p:attrName>
                                        </p:attrNameLst>
                                      </p:cBhvr>
                                      <p:to>
                                        <p:strVal val="visible"/>
                                      </p:to>
                                    </p:set>
                                    <p:animEffect transition="in" filter="fade">
                                      <p:cBhvr>
                                        <p:cTn id="1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Grades – Mostly 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4087945"/>
              </p:ext>
            </p:extLst>
          </p:nvPr>
        </p:nvGraphicFramePr>
        <p:xfrm>
          <a:off x="457200" y="1417638"/>
          <a:ext cx="7875564" cy="499680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362724002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Grades – Mostly F’s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7398875"/>
              </p:ext>
            </p:extLst>
          </p:nvPr>
        </p:nvGraphicFramePr>
        <p:xfrm>
          <a:off x="457200" y="1417638"/>
          <a:ext cx="7875564" cy="498316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121123571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Alcohol Use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5841645"/>
              </p:ext>
            </p:extLst>
          </p:nvPr>
        </p:nvGraphicFramePr>
        <p:xfrm>
          <a:off x="457200" y="1417638"/>
          <a:ext cx="7875564" cy="475456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181373602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Cigarette Smoking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9608023"/>
              </p:ext>
            </p:extLst>
          </p:nvPr>
        </p:nvGraphicFramePr>
        <p:xfrm>
          <a:off x="457200" y="1417638"/>
          <a:ext cx="7391400" cy="4983162"/>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1208700652"/>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ACE Score and Suicide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2590811"/>
              </p:ext>
            </p:extLst>
          </p:nvPr>
        </p:nvGraphicFramePr>
        <p:xfrm>
          <a:off x="457200" y="1219200"/>
          <a:ext cx="7581900"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962400" y="6324600"/>
            <a:ext cx="4370364" cy="369332"/>
          </a:xfrm>
          <a:prstGeom prst="rect">
            <a:avLst/>
          </a:prstGeom>
        </p:spPr>
        <p:txBody>
          <a:bodyPr wrap="none">
            <a:spAutoFit/>
          </a:bodyPr>
          <a:lstStyle/>
          <a:p>
            <a:r>
              <a:rPr lang="en-US" dirty="0"/>
              <a:t>Source: Minnesota Department of Education</a:t>
            </a:r>
          </a:p>
        </p:txBody>
      </p:sp>
    </p:spTree>
    <p:extLst>
      <p:ext uri="{BB962C8B-B14F-4D97-AF65-F5344CB8AC3E}">
        <p14:creationId xmlns:p14="http://schemas.microsoft.com/office/powerpoint/2010/main" val="408152112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B537"/>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832" t="48691" r="2166" b="32461"/>
          <a:stretch/>
        </p:blipFill>
        <p:spPr bwMode="auto">
          <a:xfrm>
            <a:off x="1098698" y="1921706"/>
            <a:ext cx="882502" cy="84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543" t="50154" r="22155" b="32367"/>
          <a:stretch/>
        </p:blipFill>
        <p:spPr bwMode="auto">
          <a:xfrm>
            <a:off x="1143886" y="5906884"/>
            <a:ext cx="837314" cy="7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79" t="49793" r="42648" b="32701"/>
          <a:stretch/>
        </p:blipFill>
        <p:spPr bwMode="auto">
          <a:xfrm>
            <a:off x="1098698" y="4879823"/>
            <a:ext cx="903295" cy="900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89" t="51005" r="62667" b="33586"/>
          <a:stretch/>
        </p:blipFill>
        <p:spPr bwMode="auto">
          <a:xfrm>
            <a:off x="1098698" y="3890562"/>
            <a:ext cx="903295" cy="86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672" t="48530" r="80545" b="31919"/>
          <a:stretch/>
        </p:blipFill>
        <p:spPr bwMode="auto">
          <a:xfrm>
            <a:off x="1098698" y="2865573"/>
            <a:ext cx="882502" cy="89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04800" y="262375"/>
            <a:ext cx="86106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a:ea typeface="+mn-ea"/>
                <a:cs typeface="Helvetica"/>
              </a:rPr>
              <a:t>Students with </a:t>
            </a:r>
            <a:r>
              <a:rPr kumimoji="0" lang="en-US" sz="4400" b="1" i="0" u="none" strike="noStrike" kern="1200" cap="none" spc="0" normalizeH="0" baseline="0" noProof="0" dirty="0">
                <a:ln>
                  <a:noFill/>
                </a:ln>
                <a:solidFill>
                  <a:srgbClr val="F15D45"/>
                </a:solidFill>
                <a:effectLst/>
                <a:uLnTx/>
                <a:uFillTx/>
                <a:latin typeface="Helvetica"/>
                <a:ea typeface="+mn-ea"/>
                <a:cs typeface="Helvetica"/>
              </a:rPr>
              <a:t>higher ACEs </a:t>
            </a:r>
            <a:br>
              <a:rPr kumimoji="0" lang="en-US" sz="4400" b="1" i="0" u="none" strike="noStrike" kern="1200" cap="none" spc="0" normalizeH="0" baseline="0" noProof="0" dirty="0">
                <a:ln>
                  <a:noFill/>
                </a:ln>
                <a:solidFill>
                  <a:srgbClr val="F15D45"/>
                </a:solidFill>
                <a:effectLst/>
                <a:uLnTx/>
                <a:uFillTx/>
                <a:latin typeface="Helvetica"/>
                <a:ea typeface="+mn-ea"/>
                <a:cs typeface="Helvetica"/>
              </a:rPr>
            </a:br>
            <a:r>
              <a:rPr kumimoji="0" lang="en-US" sz="3600" b="1" i="0" u="none" strike="noStrike" kern="1200" cap="none" spc="0" normalizeH="0" baseline="0" noProof="0" dirty="0">
                <a:ln>
                  <a:noFill/>
                </a:ln>
                <a:solidFill>
                  <a:prstClr val="white"/>
                </a:solidFill>
                <a:effectLst/>
                <a:uLnTx/>
                <a:uFillTx/>
                <a:latin typeface="Helvetica"/>
                <a:ea typeface="+mn-ea"/>
                <a:cs typeface="Helvetica"/>
              </a:rPr>
              <a:t>are more likely to…</a:t>
            </a:r>
          </a:p>
        </p:txBody>
      </p:sp>
      <p:sp>
        <p:nvSpPr>
          <p:cNvPr id="11" name="TextBox 10"/>
          <p:cNvSpPr txBox="1"/>
          <p:nvPr/>
        </p:nvSpPr>
        <p:spPr>
          <a:xfrm>
            <a:off x="2209799" y="2012706"/>
            <a:ext cx="685800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rPr>
              <a:t>Fail a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rPr>
              <a:t>Score lower on standardized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rPr>
              <a:t>Have language difficulties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rPr>
              <a:t>Be suspended or expelled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34" charset="0"/>
                <a:ea typeface="+mn-ea"/>
                <a:cs typeface="+mn-cs"/>
              </a:rPr>
              <a:t>Have poorer health</a:t>
            </a:r>
          </a:p>
        </p:txBody>
      </p:sp>
    </p:spTree>
    <p:extLst>
      <p:ext uri="{BB962C8B-B14F-4D97-AF65-F5344CB8AC3E}">
        <p14:creationId xmlns:p14="http://schemas.microsoft.com/office/powerpoint/2010/main" val="243632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47"/>
        <p:cNvGrpSpPr/>
        <p:nvPr/>
      </p:nvGrpSpPr>
      <p:grpSpPr>
        <a:xfrm>
          <a:off x="0" y="0"/>
          <a:ext cx="0" cy="0"/>
          <a:chOff x="0" y="0"/>
          <a:chExt cx="0" cy="0"/>
        </a:xfrm>
      </p:grpSpPr>
      <p:sp>
        <p:nvSpPr>
          <p:cNvPr id="9" name="Rectangle 8"/>
          <p:cNvSpPr/>
          <p:nvPr/>
        </p:nvSpPr>
        <p:spPr>
          <a:xfrm>
            <a:off x="769296" y="4394829"/>
            <a:ext cx="3154929" cy="925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t>Brief, supportive interactions can make a compassionate connection with all parents and guardians </a:t>
            </a:r>
          </a:p>
        </p:txBody>
      </p:sp>
      <p:sp>
        <p:nvSpPr>
          <p:cNvPr id="3" name="TextBox 2"/>
          <p:cNvSpPr txBox="1"/>
          <p:nvPr/>
        </p:nvSpPr>
        <p:spPr>
          <a:xfrm>
            <a:off x="1104935" y="5985828"/>
            <a:ext cx="7425060" cy="738664"/>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srgbClr val="15B8D9"/>
                </a:solidFill>
                <a:effectLst/>
                <a:uLnTx/>
                <a:uFillTx/>
                <a:latin typeface="Arial"/>
                <a:cs typeface="Arial"/>
                <a:sym typeface="Arial"/>
              </a:rPr>
              <a:t>Offer a safe space for students in your classroom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srgbClr val="15B8D9"/>
                </a:solidFill>
                <a:effectLst/>
                <a:uLnTx/>
                <a:uFillTx/>
                <a:latin typeface="Arial"/>
                <a:cs typeface="Arial"/>
                <a:sym typeface="Arial"/>
              </a:rPr>
              <a:t>Connect with a colleague on how you might support a struggling student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0" cap="none" spc="0" normalizeH="0" baseline="0" noProof="0" dirty="0">
                <a:ln>
                  <a:noFill/>
                </a:ln>
                <a:solidFill>
                  <a:srgbClr val="15B8D9"/>
                </a:solidFill>
                <a:effectLst/>
                <a:uLnTx/>
                <a:uFillTx/>
                <a:latin typeface="Arial"/>
                <a:cs typeface="Arial"/>
                <a:sym typeface="Arial"/>
              </a:rPr>
              <a:t>Remember that small positive interactions can make a big impact</a:t>
            </a:r>
          </a:p>
        </p:txBody>
      </p:sp>
      <p:pic>
        <p:nvPicPr>
          <p:cNvPr id="2" name="Picture 1"/>
          <p:cNvPicPr>
            <a:picLocks noChangeAspect="1"/>
          </p:cNvPicPr>
          <p:nvPr/>
        </p:nvPicPr>
        <p:blipFill>
          <a:blip r:embed="rId4"/>
          <a:stretch>
            <a:fillRect/>
          </a:stretch>
        </p:blipFill>
        <p:spPr>
          <a:xfrm>
            <a:off x="820171" y="1597347"/>
            <a:ext cx="2913629" cy="2956874"/>
          </a:xfrm>
          <a:prstGeom prst="rect">
            <a:avLst/>
          </a:prstGeom>
        </p:spPr>
      </p:pic>
      <p:sp>
        <p:nvSpPr>
          <p:cNvPr id="12" name="Rectangle 11"/>
          <p:cNvSpPr/>
          <p:nvPr/>
        </p:nvSpPr>
        <p:spPr>
          <a:xfrm>
            <a:off x="5473128" y="1497302"/>
            <a:ext cx="2692400" cy="3722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p:cNvPicPr>
            <a:picLocks noChangeAspect="1"/>
          </p:cNvPicPr>
          <p:nvPr/>
        </p:nvPicPr>
        <p:blipFill>
          <a:blip r:embed="rId5"/>
          <a:stretch>
            <a:fillRect/>
          </a:stretch>
        </p:blipFill>
        <p:spPr>
          <a:xfrm>
            <a:off x="4170357" y="1671640"/>
            <a:ext cx="2945540" cy="2989259"/>
          </a:xfrm>
          <a:prstGeom prst="rect">
            <a:avLst/>
          </a:prstGeom>
        </p:spPr>
      </p:pic>
      <p:pic>
        <p:nvPicPr>
          <p:cNvPr id="22" name="Picture 21"/>
          <p:cNvPicPr>
            <a:picLocks noChangeAspect="1"/>
          </p:cNvPicPr>
          <p:nvPr/>
        </p:nvPicPr>
        <p:blipFill>
          <a:blip r:embed="rId6"/>
          <a:stretch>
            <a:fillRect/>
          </a:stretch>
        </p:blipFill>
        <p:spPr>
          <a:xfrm>
            <a:off x="6202619" y="2704086"/>
            <a:ext cx="2699669" cy="2739738"/>
          </a:xfrm>
          <a:prstGeom prst="rect">
            <a:avLst/>
          </a:prstGeom>
        </p:spPr>
      </p:pic>
      <p:sp>
        <p:nvSpPr>
          <p:cNvPr id="10" name="Rectangle 9"/>
          <p:cNvSpPr/>
          <p:nvPr/>
        </p:nvSpPr>
        <p:spPr>
          <a:xfrm>
            <a:off x="4034426" y="4486113"/>
            <a:ext cx="2748529" cy="92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t>Safe &amp; Supportive </a:t>
            </a:r>
            <a:b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br>
            <a: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t>connections are formed </a:t>
            </a:r>
            <a:b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br>
            <a:r>
              <a:rPr kumimoji="0" lang="en-US" sz="1400" b="0" i="0" u="none" strike="noStrike" kern="0" cap="none" spc="0" normalizeH="0" baseline="0" noProof="0" dirty="0">
                <a:ln>
                  <a:noFill/>
                </a:ln>
                <a:solidFill>
                  <a:srgbClr val="FF0000"/>
                </a:solidFill>
                <a:effectLst/>
                <a:uLnTx/>
                <a:uFillTx/>
                <a:latin typeface="Arial"/>
                <a:ea typeface="+mn-ea"/>
                <a:cs typeface="+mn-cs"/>
                <a:sym typeface="Arial"/>
              </a:rPr>
              <a:t>over time</a:t>
            </a:r>
          </a:p>
        </p:txBody>
      </p:sp>
    </p:spTree>
    <p:extLst>
      <p:ext uri="{BB962C8B-B14F-4D97-AF65-F5344CB8AC3E}">
        <p14:creationId xmlns:p14="http://schemas.microsoft.com/office/powerpoint/2010/main" val="386679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 name="Title 1"/>
          <p:cNvSpPr txBox="1">
            <a:spLocks/>
          </p:cNvSpPr>
          <p:nvPr/>
        </p:nvSpPr>
        <p:spPr>
          <a:xfrm>
            <a:off x="457200" y="350837"/>
            <a:ext cx="8229600" cy="11430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algn="l" defTabSz="914400"/>
            <a:r>
              <a:rPr lang="en-US" sz="5400" b="1" kern="0" dirty="0">
                <a:solidFill>
                  <a:schemeClr val="bg1"/>
                </a:solidFill>
              </a:rPr>
              <a:t>Universal supports</a:t>
            </a:r>
          </a:p>
        </p:txBody>
      </p:sp>
      <p:sp>
        <p:nvSpPr>
          <p:cNvPr id="6" name="Shape 175"/>
          <p:cNvSpPr txBox="1">
            <a:spLocks noGrp="1"/>
          </p:cNvSpPr>
          <p:nvPr>
            <p:ph type="title"/>
          </p:nvPr>
        </p:nvSpPr>
        <p:spPr>
          <a:xfrm>
            <a:off x="457200" y="1729364"/>
            <a:ext cx="8229600" cy="344530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Learning to ask for help</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Learning to accept help</a:t>
            </a:r>
          </a:p>
          <a:p>
            <a:pPr marL="342900" marR="0" lvl="0" indent="-342900" algn="l" rtl="0">
              <a:lnSpc>
                <a:spcPct val="100000"/>
              </a:lnSpc>
              <a:spcBef>
                <a:spcPts val="0"/>
              </a:spcBef>
              <a:spcAft>
                <a:spcPts val="0"/>
              </a:spcAft>
              <a:buClr>
                <a:schemeClr val="lt1"/>
              </a:buClr>
              <a:buSzPct val="100000"/>
              <a:buFont typeface="Arial"/>
              <a:buChar char="•"/>
            </a:pPr>
            <a:endParaRPr lang="en-US" sz="2800" b="0" i="0" u="none" strike="noStrike" cap="none" dirty="0">
              <a:solidFill>
                <a:schemeClr val="lt1"/>
              </a:solidFill>
              <a:sym typeface="Calibri"/>
            </a:endParaRP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A sense of belonging</a:t>
            </a:r>
          </a:p>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Developing friendships</a:t>
            </a:r>
          </a:p>
          <a:p>
            <a:pPr marL="342900" marR="0" lvl="0" indent="-342900" algn="l" rtl="0">
              <a:lnSpc>
                <a:spcPct val="100000"/>
              </a:lnSpc>
              <a:spcBef>
                <a:spcPts val="0"/>
              </a:spcBef>
              <a:spcAft>
                <a:spcPts val="0"/>
              </a:spcAft>
              <a:buClr>
                <a:schemeClr val="lt1"/>
              </a:buClr>
              <a:buSzPct val="100000"/>
              <a:buFont typeface="Arial"/>
              <a:buChar char="•"/>
            </a:pP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Developing problem-solving skills</a:t>
            </a:r>
          </a:p>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Helping a child learn to express his/her feelings</a:t>
            </a:r>
          </a:p>
          <a:p>
            <a:pPr marL="342900" marR="0" lvl="0" indent="-342900" algn="l" rtl="0">
              <a:lnSpc>
                <a:spcPct val="100000"/>
              </a:lnSpc>
              <a:spcBef>
                <a:spcPts val="0"/>
              </a:spcBef>
              <a:spcAft>
                <a:spcPts val="0"/>
              </a:spcAft>
              <a:buClr>
                <a:schemeClr val="lt1"/>
              </a:buClr>
              <a:buSzPct val="100000"/>
              <a:buFont typeface="Arial"/>
              <a:buChar char="•"/>
            </a:pPr>
            <a:endParaRPr lang="en-US" sz="24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454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8" name="Shape 175"/>
          <p:cNvSpPr txBox="1">
            <a:spLocks noGrp="1"/>
          </p:cNvSpPr>
          <p:nvPr>
            <p:ph type="title"/>
          </p:nvPr>
        </p:nvSpPr>
        <p:spPr>
          <a:xfrm>
            <a:off x="457200" y="1729364"/>
            <a:ext cx="8229600" cy="3736254"/>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lt1"/>
              </a:buClr>
              <a:buSzPct val="100000"/>
              <a:buFont typeface="Arial" panose="020B0604020202020204" pitchFamily="34" charset="0"/>
              <a:buChar char="•"/>
            </a:pPr>
            <a:r>
              <a:rPr lang="en-US" sz="2800" dirty="0"/>
              <a:t>Sensing triggers creating negative behavior</a:t>
            </a:r>
            <a:endParaRPr lang="en-US" sz="2800" b="0" i="0" u="none" strike="noStrike" cap="none" dirty="0">
              <a:solidFill>
                <a:schemeClr val="lt1"/>
              </a:solidFill>
              <a:sym typeface="Calibri"/>
            </a:endParaRPr>
          </a:p>
          <a:p>
            <a:pPr marL="457200" marR="0" lvl="0" indent="-457200" algn="l" rtl="0">
              <a:lnSpc>
                <a:spcPct val="100000"/>
              </a:lnSpc>
              <a:spcBef>
                <a:spcPts val="0"/>
              </a:spcBef>
              <a:spcAft>
                <a:spcPts val="0"/>
              </a:spcAft>
              <a:buClr>
                <a:schemeClr val="lt1"/>
              </a:buClr>
              <a:buSzPct val="100000"/>
              <a:buFont typeface="Arial" panose="020B0604020202020204" pitchFamily="34" charset="0"/>
              <a:buChar char="•"/>
            </a:pPr>
            <a:r>
              <a:rPr lang="en-US" sz="2800" dirty="0">
                <a:solidFill>
                  <a:schemeClr val="lt1"/>
                </a:solidFill>
              </a:rPr>
              <a:t>Modeling appropriate behavior</a:t>
            </a:r>
            <a:br>
              <a:rPr lang="en-US" sz="2800" dirty="0">
                <a:solidFill>
                  <a:schemeClr val="lt1"/>
                </a:solidFill>
              </a:rPr>
            </a:br>
            <a:endParaRPr lang="en-US" sz="2800" dirty="0">
              <a:solidFill>
                <a:schemeClr val="lt1"/>
              </a:solidFill>
            </a:endParaRPr>
          </a:p>
          <a:p>
            <a:pPr marL="457200" marR="0" lvl="0" indent="-457200" algn="l" rtl="0">
              <a:lnSpc>
                <a:spcPct val="100000"/>
              </a:lnSpc>
              <a:spcBef>
                <a:spcPts val="0"/>
              </a:spcBef>
              <a:spcAft>
                <a:spcPts val="0"/>
              </a:spcAft>
              <a:buClr>
                <a:schemeClr val="lt1"/>
              </a:buClr>
              <a:buSzPct val="100000"/>
              <a:buFont typeface="Arial" panose="020B0604020202020204" pitchFamily="34" charset="0"/>
              <a:buChar char="•"/>
            </a:pPr>
            <a:endParaRPr lang="en-US" sz="2800" b="0" i="0" u="none" strike="noStrike" cap="none" dirty="0">
              <a:solidFill>
                <a:schemeClr val="lt1"/>
              </a:solidFill>
              <a:sym typeface="Calibri"/>
            </a:endParaRPr>
          </a:p>
          <a:p>
            <a:pPr marL="457200" marR="0" lvl="0" indent="-457200" algn="l" rtl="0">
              <a:lnSpc>
                <a:spcPct val="100000"/>
              </a:lnSpc>
              <a:spcBef>
                <a:spcPts val="0"/>
              </a:spcBef>
              <a:spcAft>
                <a:spcPts val="0"/>
              </a:spcAft>
              <a:buClr>
                <a:schemeClr val="lt1"/>
              </a:buClr>
              <a:buSzPct val="100000"/>
              <a:buFont typeface="Arial" panose="020B0604020202020204" pitchFamily="34" charset="0"/>
              <a:buChar char="•"/>
            </a:pPr>
            <a:r>
              <a:rPr lang="en-US" sz="2800" dirty="0"/>
              <a:t>Establishing expectations and rules</a:t>
            </a:r>
            <a:endParaRPr lang="en-US" sz="2800" dirty="0">
              <a:solidFill>
                <a:schemeClr val="lt1"/>
              </a:solidFill>
            </a:endParaRPr>
          </a:p>
          <a:p>
            <a:pPr marL="457200" lvl="0" indent="-457200" algn="l">
              <a:buClr>
                <a:srgbClr val="FFFFFF"/>
              </a:buClr>
              <a:buSzPct val="100000"/>
              <a:buFont typeface="Arial" panose="020B0604020202020204" pitchFamily="34" charset="0"/>
              <a:buChar char="•"/>
            </a:pPr>
            <a:r>
              <a:rPr lang="en-US" sz="2800" dirty="0">
                <a:solidFill>
                  <a:schemeClr val="lt1"/>
                </a:solidFill>
              </a:rPr>
              <a:t>Establishing consequences</a:t>
            </a:r>
            <a:br>
              <a:rPr lang="en-US" sz="2800" dirty="0">
                <a:solidFill>
                  <a:schemeClr val="lt1"/>
                </a:solidFill>
              </a:rPr>
            </a:br>
            <a:br>
              <a:rPr lang="en-US" sz="2800" dirty="0">
                <a:solidFill>
                  <a:srgbClr val="FFFFFF"/>
                </a:solidFill>
              </a:rPr>
            </a:br>
            <a:br>
              <a:rPr lang="en-US" sz="2800" dirty="0">
                <a:solidFill>
                  <a:schemeClr val="lt1"/>
                </a:solidFill>
              </a:rPr>
            </a:br>
            <a:br>
              <a:rPr lang="en-US" sz="2800" dirty="0"/>
            </a:b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endParaRPr lang="en-US" sz="24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latin typeface="Calibri"/>
              <a:ea typeface="Calibri"/>
              <a:cs typeface="Calibri"/>
              <a:sym typeface="Calibri"/>
            </a:endParaRPr>
          </a:p>
        </p:txBody>
      </p:sp>
      <p:sp>
        <p:nvSpPr>
          <p:cNvPr id="4" name="Title 1"/>
          <p:cNvSpPr txBox="1">
            <a:spLocks/>
          </p:cNvSpPr>
          <p:nvPr/>
        </p:nvSpPr>
        <p:spPr>
          <a:xfrm>
            <a:off x="457200" y="350837"/>
            <a:ext cx="8229600" cy="11430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algn="l" defTabSz="914400"/>
            <a:r>
              <a:rPr lang="en-US" sz="5400" b="1" kern="0" dirty="0">
                <a:solidFill>
                  <a:schemeClr val="bg1"/>
                </a:solidFill>
              </a:rPr>
              <a:t>Universal supports</a:t>
            </a:r>
          </a:p>
        </p:txBody>
      </p:sp>
    </p:spTree>
    <p:extLst>
      <p:ext uri="{BB962C8B-B14F-4D97-AF65-F5344CB8AC3E}">
        <p14:creationId xmlns:p14="http://schemas.microsoft.com/office/powerpoint/2010/main" val="2947875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
        <p:cNvGrpSpPr/>
        <p:nvPr/>
      </p:nvGrpSpPr>
      <p:grpSpPr>
        <a:xfrm>
          <a:off x="0" y="0"/>
          <a:ext cx="0" cy="0"/>
          <a:chOff x="0" y="0"/>
          <a:chExt cx="0" cy="0"/>
        </a:xfrm>
      </p:grpSpPr>
      <p:sp>
        <p:nvSpPr>
          <p:cNvPr id="7" name="Shape 175"/>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Showing empathy</a:t>
            </a:r>
          </a:p>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Expressing feelings</a:t>
            </a:r>
          </a:p>
          <a:p>
            <a:pPr marL="342900" marR="0" lvl="0" indent="-342900" algn="l" rtl="0">
              <a:lnSpc>
                <a:spcPct val="100000"/>
              </a:lnSpc>
              <a:spcBef>
                <a:spcPts val="0"/>
              </a:spcBef>
              <a:spcAft>
                <a:spcPts val="0"/>
              </a:spcAft>
              <a:buClr>
                <a:schemeClr val="lt1"/>
              </a:buClr>
              <a:buSzPct val="100000"/>
              <a:buFont typeface="Arial"/>
              <a:buChar char="•"/>
            </a:pP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Helping to appreciate cultural and ethnic heritage</a:t>
            </a:r>
          </a:p>
          <a:p>
            <a:pPr marL="342900" marR="0" lvl="0" indent="-342900" algn="l" rtl="0">
              <a:lnSpc>
                <a:spcPct val="100000"/>
              </a:lnSpc>
              <a:spcBef>
                <a:spcPts val="0"/>
              </a:spcBef>
              <a:spcAft>
                <a:spcPts val="0"/>
              </a:spcAft>
              <a:buClr>
                <a:schemeClr val="lt1"/>
              </a:buClr>
              <a:buSzPct val="100000"/>
              <a:buFont typeface="Arial"/>
              <a:buChar char="•"/>
            </a:pP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b="0" i="0" u="none" strike="noStrike" cap="none" dirty="0">
                <a:solidFill>
                  <a:schemeClr val="lt1"/>
                </a:solidFill>
                <a:sym typeface="Calibri"/>
              </a:rPr>
              <a:t>Working as a team</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Giving back to the community</a:t>
            </a:r>
            <a:endParaRPr lang="en-US" sz="2800" b="0" i="0" u="none" strike="noStrike" cap="none" dirty="0">
              <a:solidFill>
                <a:schemeClr val="lt1"/>
              </a:solidFill>
              <a:sym typeface="Calibri"/>
            </a:endParaRPr>
          </a:p>
          <a:p>
            <a:pPr marL="342900" marR="0" lvl="0" indent="-342900" algn="l" rtl="0">
              <a:lnSpc>
                <a:spcPct val="100000"/>
              </a:lnSpc>
              <a:spcBef>
                <a:spcPts val="0"/>
              </a:spcBef>
              <a:spcAft>
                <a:spcPts val="0"/>
              </a:spcAft>
              <a:buClr>
                <a:schemeClr val="lt1"/>
              </a:buClr>
              <a:buSzPct val="100000"/>
              <a:buFont typeface="Arial"/>
              <a:buChar char="•"/>
            </a:pPr>
            <a:endParaRPr lang="en-US" sz="24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latin typeface="Calibri"/>
              <a:ea typeface="Calibri"/>
              <a:cs typeface="Calibri"/>
              <a:sym typeface="Calibri"/>
            </a:endParaRPr>
          </a:p>
        </p:txBody>
      </p:sp>
      <p:sp>
        <p:nvSpPr>
          <p:cNvPr id="4" name="Title 1"/>
          <p:cNvSpPr txBox="1">
            <a:spLocks/>
          </p:cNvSpPr>
          <p:nvPr/>
        </p:nvSpPr>
        <p:spPr>
          <a:xfrm>
            <a:off x="457200" y="350837"/>
            <a:ext cx="8229600" cy="11430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algn="l" defTabSz="914400"/>
            <a:r>
              <a:rPr lang="en-US" sz="5400" b="1" kern="0" dirty="0">
                <a:solidFill>
                  <a:schemeClr val="bg1"/>
                </a:solidFill>
              </a:rPr>
              <a:t>Universal supports</a:t>
            </a:r>
          </a:p>
        </p:txBody>
      </p:sp>
    </p:spTree>
    <p:extLst>
      <p:ext uri="{BB962C8B-B14F-4D97-AF65-F5344CB8AC3E}">
        <p14:creationId xmlns:p14="http://schemas.microsoft.com/office/powerpoint/2010/main" val="1773541910"/>
      </p:ext>
    </p:extLst>
  </p:cSld>
  <p:clrMapOvr>
    <a:overrideClrMapping bg1="lt1" tx1="dk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85870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
        <p:cNvGrpSpPr/>
        <p:nvPr/>
      </p:nvGrpSpPr>
      <p:grpSpPr>
        <a:xfrm>
          <a:off x="0" y="0"/>
          <a:ext cx="0" cy="0"/>
          <a:chOff x="0" y="0"/>
          <a:chExt cx="0" cy="0"/>
        </a:xfrm>
      </p:grpSpPr>
      <p:sp>
        <p:nvSpPr>
          <p:cNvPr id="7" name="Shape 175"/>
          <p:cNvSpPr txBox="1">
            <a:spLocks noGrp="1"/>
          </p:cNvSpPr>
          <p:nvPr>
            <p:ph type="body" idx="1"/>
          </p:nvPr>
        </p:nvSpPr>
        <p:spPr>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The ability to calm oneself</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Learning to show appreciation</a:t>
            </a:r>
          </a:p>
          <a:p>
            <a:pPr marL="342900" marR="0" lvl="0" indent="-342900" algn="l" rtl="0">
              <a:lnSpc>
                <a:spcPct val="100000"/>
              </a:lnSpc>
              <a:spcBef>
                <a:spcPts val="0"/>
              </a:spcBef>
              <a:spcAft>
                <a:spcPts val="0"/>
              </a:spcAft>
              <a:buClr>
                <a:schemeClr val="lt1"/>
              </a:buClr>
              <a:buSzPct val="100000"/>
              <a:buFont typeface="Arial"/>
              <a:buChar char="•"/>
            </a:pP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Experiencing success</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Learning to self-advocate</a:t>
            </a:r>
          </a:p>
          <a:p>
            <a:pPr marL="342900" marR="0" lvl="0" indent="-342900" algn="l" rtl="0">
              <a:lnSpc>
                <a:spcPct val="100000"/>
              </a:lnSpc>
              <a:spcBef>
                <a:spcPts val="0"/>
              </a:spcBef>
              <a:spcAft>
                <a:spcPts val="0"/>
              </a:spcAft>
              <a:buClr>
                <a:schemeClr val="lt1"/>
              </a:buClr>
              <a:buSzPct val="100000"/>
              <a:buFont typeface="Arial"/>
              <a:buChar char="•"/>
            </a:pPr>
            <a:endParaRPr lang="en-US" sz="2800" dirty="0">
              <a:solidFill>
                <a:schemeClr val="lt1"/>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Hope</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Trust</a:t>
            </a:r>
          </a:p>
        </p:txBody>
      </p:sp>
      <p:sp>
        <p:nvSpPr>
          <p:cNvPr id="4" name="Title 1"/>
          <p:cNvSpPr txBox="1">
            <a:spLocks/>
          </p:cNvSpPr>
          <p:nvPr/>
        </p:nvSpPr>
        <p:spPr>
          <a:xfrm>
            <a:off x="457200" y="350837"/>
            <a:ext cx="8229600" cy="11430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algn="l" defTabSz="914400"/>
            <a:r>
              <a:rPr lang="en-US" sz="5400" b="1" kern="0" dirty="0">
                <a:solidFill>
                  <a:schemeClr val="bg1"/>
                </a:solidFill>
              </a:rPr>
              <a:t>Universal supports</a:t>
            </a:r>
          </a:p>
        </p:txBody>
      </p:sp>
    </p:spTree>
    <p:extLst>
      <p:ext uri="{BB962C8B-B14F-4D97-AF65-F5344CB8AC3E}">
        <p14:creationId xmlns:p14="http://schemas.microsoft.com/office/powerpoint/2010/main" val="3039808972"/>
      </p:ext>
    </p:extLst>
  </p:cSld>
  <p:clrMapOvr>
    <a:overrideClrMapping bg1="lt1" tx1="dk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
        <p:cNvGrpSpPr/>
        <p:nvPr/>
      </p:nvGrpSpPr>
      <p:grpSpPr>
        <a:xfrm>
          <a:off x="0" y="0"/>
          <a:ext cx="0" cy="0"/>
          <a:chOff x="0" y="0"/>
          <a:chExt cx="0" cy="0"/>
        </a:xfrm>
      </p:grpSpPr>
      <p:sp>
        <p:nvSpPr>
          <p:cNvPr id="7" name="Shape 175"/>
          <p:cNvSpPr txBox="1">
            <a:spLocks noGrp="1"/>
          </p:cNvSpPr>
          <p:nvPr>
            <p:ph type="body" idx="1"/>
          </p:nvPr>
        </p:nvSpPr>
        <p:spPr>
          <a:prstGeom prst="rect">
            <a:avLst/>
          </a:prstGeom>
          <a:noFill/>
          <a:ln>
            <a:noFill/>
          </a:ln>
        </p:spPr>
        <p:txBody>
          <a:bodyPr lIns="91425" tIns="45700" rIns="91425" bIns="45700" anchor="t" anchorCtr="0">
            <a:noAutofit/>
          </a:bodyPr>
          <a:lstStyle/>
          <a:p>
            <a:pPr lvl="0" indent="-342900">
              <a:spcBef>
                <a:spcPts val="0"/>
              </a:spcBef>
              <a:buClr>
                <a:schemeClr val="lt1"/>
              </a:buClr>
            </a:pPr>
            <a:r>
              <a:rPr lang="en-US" sz="2800" dirty="0">
                <a:solidFill>
                  <a:schemeClr val="lt1"/>
                </a:solidFill>
              </a:rPr>
              <a:t>Critical thinking skills</a:t>
            </a:r>
          </a:p>
          <a:p>
            <a:pPr lvl="0" indent="-342900">
              <a:spcBef>
                <a:spcPts val="0"/>
              </a:spcBef>
              <a:buClr>
                <a:schemeClr val="lt1"/>
              </a:buClr>
            </a:pPr>
            <a:r>
              <a:rPr lang="en-US" sz="2800" dirty="0">
                <a:solidFill>
                  <a:schemeClr val="lt1"/>
                </a:solidFill>
              </a:rPr>
              <a:t>Attachment to a caring adult</a:t>
            </a:r>
          </a:p>
          <a:p>
            <a:pPr lvl="0" indent="-342900">
              <a:spcBef>
                <a:spcPts val="0"/>
              </a:spcBef>
              <a:buClr>
                <a:schemeClr val="lt1"/>
              </a:buClr>
            </a:pPr>
            <a:endParaRPr lang="en-US" sz="2800" dirty="0">
              <a:solidFill>
                <a:srgbClr val="F15D45"/>
              </a:solidFill>
            </a:endParaRP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Teaching self-discipline</a:t>
            </a:r>
          </a:p>
          <a:p>
            <a:pPr marL="342900" marR="0" lvl="0" indent="-342900" algn="l" rtl="0">
              <a:lnSpc>
                <a:spcPct val="100000"/>
              </a:lnSpc>
              <a:spcBef>
                <a:spcPts val="0"/>
              </a:spcBef>
              <a:spcAft>
                <a:spcPts val="0"/>
              </a:spcAft>
              <a:buClr>
                <a:schemeClr val="lt1"/>
              </a:buClr>
              <a:buSzPct val="100000"/>
              <a:buFont typeface="Arial"/>
              <a:buChar char="•"/>
            </a:pPr>
            <a:r>
              <a:rPr lang="en-US" sz="2800" dirty="0">
                <a:solidFill>
                  <a:schemeClr val="lt1"/>
                </a:solidFill>
              </a:rPr>
              <a:t>Letting a student know you are available to help</a:t>
            </a:r>
          </a:p>
          <a:p>
            <a:pPr marL="342900" marR="0" lvl="0" indent="-342900" algn="l" rtl="0">
              <a:lnSpc>
                <a:spcPct val="100000"/>
              </a:lnSpc>
              <a:spcBef>
                <a:spcPts val="0"/>
              </a:spcBef>
              <a:spcAft>
                <a:spcPts val="0"/>
              </a:spcAft>
              <a:buClr>
                <a:schemeClr val="lt1"/>
              </a:buClr>
              <a:buSzPct val="100000"/>
              <a:buFont typeface="Arial"/>
              <a:buChar char="•"/>
            </a:pPr>
            <a:endParaRPr lang="en-US" sz="2400" b="0" i="0" u="none" strike="noStrike" cap="none" dirty="0">
              <a:solidFill>
                <a:schemeClr val="lt1"/>
              </a:solidFill>
              <a:latin typeface="Calibri"/>
              <a:ea typeface="Calibri"/>
              <a:cs typeface="Calibri"/>
              <a:sym typeface="Calibri"/>
            </a:endParaRPr>
          </a:p>
        </p:txBody>
      </p:sp>
      <p:sp>
        <p:nvSpPr>
          <p:cNvPr id="4" name="Title 1"/>
          <p:cNvSpPr txBox="1">
            <a:spLocks/>
          </p:cNvSpPr>
          <p:nvPr/>
        </p:nvSpPr>
        <p:spPr>
          <a:xfrm>
            <a:off x="457200" y="350837"/>
            <a:ext cx="8229600" cy="11430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algn="l" defTabSz="914400"/>
            <a:r>
              <a:rPr lang="en-US" sz="5400" b="1" kern="0" dirty="0">
                <a:solidFill>
                  <a:schemeClr val="bg1"/>
                </a:solidFill>
              </a:rPr>
              <a:t>Universal supports</a:t>
            </a:r>
          </a:p>
        </p:txBody>
      </p:sp>
    </p:spTree>
    <p:extLst>
      <p:ext uri="{BB962C8B-B14F-4D97-AF65-F5344CB8AC3E}">
        <p14:creationId xmlns:p14="http://schemas.microsoft.com/office/powerpoint/2010/main" val="573174310"/>
      </p:ext>
    </p:extLst>
  </p:cSld>
  <p:clrMapOvr>
    <a:overrideClrMapping bg1="lt1" tx1="dk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6"/>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0B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 name="Shape 167"/>
          <p:cNvSpPr txBox="1">
            <a:spLocks noGrp="1"/>
          </p:cNvSpPr>
          <p:nvPr>
            <p:ph type="title"/>
          </p:nvPr>
        </p:nvSpPr>
        <p:spPr>
          <a:xfrm>
            <a:off x="0" y="348481"/>
            <a:ext cx="9144000" cy="140176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1" i="0" u="none" strike="noStrike" cap="none" dirty="0">
                <a:solidFill>
                  <a:schemeClr val="lt1"/>
                </a:solidFill>
                <a:latin typeface="Calibri"/>
                <a:ea typeface="Calibri"/>
                <a:cs typeface="Calibri"/>
                <a:sym typeface="Calibri"/>
              </a:rPr>
              <a:t> Healing Power of Relationships: </a:t>
            </a:r>
            <a:br>
              <a:rPr lang="en-US" sz="3600" b="1" i="0" u="none" strike="noStrike" cap="none" dirty="0">
                <a:solidFill>
                  <a:schemeClr val="lt1"/>
                </a:solidFill>
                <a:latin typeface="Calibri"/>
                <a:ea typeface="Calibri"/>
                <a:cs typeface="Calibri"/>
                <a:sym typeface="Calibri"/>
              </a:rPr>
            </a:br>
            <a:r>
              <a:rPr lang="en-US" sz="3600" dirty="0">
                <a:solidFill>
                  <a:schemeClr val="lt1"/>
                </a:solidFill>
              </a:rPr>
              <a:t>S</a:t>
            </a:r>
            <a:r>
              <a:rPr lang="en-US" sz="3600" i="0" u="none" strike="noStrike" cap="none" dirty="0">
                <a:solidFill>
                  <a:schemeClr val="lt1"/>
                </a:solidFill>
                <a:latin typeface="Calibri"/>
                <a:ea typeface="Calibri"/>
                <a:cs typeface="Calibri"/>
                <a:sym typeface="Calibri"/>
              </a:rPr>
              <a:t>chools and families</a:t>
            </a:r>
            <a:br>
              <a:rPr lang="en-US" sz="3600" b="1" i="0" u="none" strike="noStrike" cap="none" dirty="0">
                <a:solidFill>
                  <a:schemeClr val="lt1"/>
                </a:solidFill>
                <a:latin typeface="Calibri"/>
                <a:ea typeface="Calibri"/>
                <a:cs typeface="Calibri"/>
                <a:sym typeface="Calibri"/>
              </a:rPr>
            </a:br>
            <a:endParaRPr lang="en-US" sz="3600" b="1" i="0" u="none" strike="noStrike" cap="none" dirty="0">
              <a:solidFill>
                <a:schemeClr val="lt1"/>
              </a:solidFill>
              <a:latin typeface="Calibri"/>
              <a:ea typeface="Calibri"/>
              <a:cs typeface="Calibri"/>
              <a:sym typeface="Calibri"/>
            </a:endParaRPr>
          </a:p>
        </p:txBody>
      </p:sp>
      <p:sp>
        <p:nvSpPr>
          <p:cNvPr id="7" name="Shape 167"/>
          <p:cNvSpPr txBox="1">
            <a:spLocks/>
          </p:cNvSpPr>
          <p:nvPr/>
        </p:nvSpPr>
        <p:spPr>
          <a:xfrm>
            <a:off x="0" y="3306103"/>
            <a:ext cx="2854037" cy="74215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HIGHER STUDENT</a:t>
            </a:r>
          </a:p>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ACHIEVEMENT</a:t>
            </a:r>
          </a:p>
        </p:txBody>
      </p:sp>
      <p:sp>
        <p:nvSpPr>
          <p:cNvPr id="8" name="Shape 167"/>
          <p:cNvSpPr txBox="1">
            <a:spLocks/>
          </p:cNvSpPr>
          <p:nvPr/>
        </p:nvSpPr>
        <p:spPr>
          <a:xfrm>
            <a:off x="6216791" y="5982292"/>
            <a:ext cx="2057400" cy="74583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SCHOOL ENGAGEMENT</a:t>
            </a:r>
          </a:p>
        </p:txBody>
      </p:sp>
      <p:sp>
        <p:nvSpPr>
          <p:cNvPr id="9" name="Shape 167"/>
          <p:cNvSpPr txBox="1">
            <a:spLocks/>
          </p:cNvSpPr>
          <p:nvPr/>
        </p:nvSpPr>
        <p:spPr>
          <a:xfrm>
            <a:off x="921462" y="5961560"/>
            <a:ext cx="2057400" cy="62202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POSITIVE PEER</a:t>
            </a:r>
          </a:p>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CONNECTIONS</a:t>
            </a:r>
          </a:p>
        </p:txBody>
      </p:sp>
      <p:pic>
        <p:nvPicPr>
          <p:cNvPr id="5" name="Picture 4"/>
          <p:cNvPicPr>
            <a:picLocks noChangeAspect="1"/>
          </p:cNvPicPr>
          <p:nvPr/>
        </p:nvPicPr>
        <p:blipFill>
          <a:blip r:embed="rId4"/>
          <a:stretch>
            <a:fillRect/>
          </a:stretch>
        </p:blipFill>
        <p:spPr>
          <a:xfrm>
            <a:off x="2826327" y="1542026"/>
            <a:ext cx="3489599" cy="3694991"/>
          </a:xfrm>
          <a:prstGeom prst="rect">
            <a:avLst/>
          </a:prstGeom>
        </p:spPr>
      </p:pic>
      <p:pic>
        <p:nvPicPr>
          <p:cNvPr id="10" name="Picture 9"/>
          <p:cNvPicPr>
            <a:picLocks noChangeAspect="1"/>
          </p:cNvPicPr>
          <p:nvPr/>
        </p:nvPicPr>
        <p:blipFill>
          <a:blip r:embed="rId5"/>
          <a:stretch>
            <a:fillRect/>
          </a:stretch>
        </p:blipFill>
        <p:spPr>
          <a:xfrm>
            <a:off x="532422" y="1465944"/>
            <a:ext cx="1789191" cy="1823731"/>
          </a:xfrm>
          <a:prstGeom prst="rect">
            <a:avLst/>
          </a:prstGeom>
        </p:spPr>
      </p:pic>
      <p:pic>
        <p:nvPicPr>
          <p:cNvPr id="11" name="Picture 10"/>
          <p:cNvPicPr>
            <a:picLocks noChangeAspect="1"/>
          </p:cNvPicPr>
          <p:nvPr/>
        </p:nvPicPr>
        <p:blipFill>
          <a:blip r:embed="rId6"/>
          <a:stretch>
            <a:fillRect/>
          </a:stretch>
        </p:blipFill>
        <p:spPr>
          <a:xfrm>
            <a:off x="1073996" y="4196132"/>
            <a:ext cx="1752332" cy="1786160"/>
          </a:xfrm>
          <a:prstGeom prst="rect">
            <a:avLst/>
          </a:prstGeom>
        </p:spPr>
      </p:pic>
      <p:pic>
        <p:nvPicPr>
          <p:cNvPr id="12" name="Picture 11"/>
          <p:cNvPicPr>
            <a:picLocks noChangeAspect="1"/>
          </p:cNvPicPr>
          <p:nvPr/>
        </p:nvPicPr>
        <p:blipFill>
          <a:blip r:embed="rId7"/>
          <a:stretch>
            <a:fillRect/>
          </a:stretch>
        </p:blipFill>
        <p:spPr>
          <a:xfrm>
            <a:off x="7002673" y="1565164"/>
            <a:ext cx="1691851" cy="1724512"/>
          </a:xfrm>
          <a:prstGeom prst="rect">
            <a:avLst/>
          </a:prstGeom>
        </p:spPr>
      </p:pic>
      <p:pic>
        <p:nvPicPr>
          <p:cNvPr id="13" name="Picture 12"/>
          <p:cNvPicPr>
            <a:picLocks noChangeAspect="1"/>
          </p:cNvPicPr>
          <p:nvPr/>
        </p:nvPicPr>
        <p:blipFill>
          <a:blip r:embed="rId8"/>
          <a:stretch>
            <a:fillRect/>
          </a:stretch>
        </p:blipFill>
        <p:spPr>
          <a:xfrm>
            <a:off x="6326109" y="4196132"/>
            <a:ext cx="1789191" cy="1823731"/>
          </a:xfrm>
          <a:prstGeom prst="rect">
            <a:avLst/>
          </a:prstGeom>
        </p:spPr>
      </p:pic>
      <p:sp>
        <p:nvSpPr>
          <p:cNvPr id="16" name="Shape 167"/>
          <p:cNvSpPr txBox="1">
            <a:spLocks/>
          </p:cNvSpPr>
          <p:nvPr/>
        </p:nvSpPr>
        <p:spPr>
          <a:xfrm>
            <a:off x="6421579" y="3284674"/>
            <a:ext cx="2854037" cy="87234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BETTER</a:t>
            </a:r>
          </a:p>
          <a:p>
            <a:pPr marL="0" marR="0" lvl="0" indent="0" algn="ctr" defTabSz="914400" rtl="0" eaLnBrk="1" fontAlgn="auto" latinLnBrk="0" hangingPunct="1">
              <a:lnSpc>
                <a:spcPts val="2000"/>
              </a:lnSpc>
              <a:spcBef>
                <a:spcPts val="0"/>
              </a:spcBef>
              <a:spcAft>
                <a:spcPts val="0"/>
              </a:spcAft>
              <a:buClr>
                <a:srgbClr val="FFFFFF"/>
              </a:buClr>
              <a:buSzPct val="25000"/>
              <a:buFont typeface="Calibri"/>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ATTENDANCE</a:t>
            </a:r>
          </a:p>
        </p:txBody>
      </p:sp>
      <p:pic>
        <p:nvPicPr>
          <p:cNvPr id="14" name="Picture 13"/>
          <p:cNvPicPr>
            <a:picLocks noChangeAspect="1"/>
          </p:cNvPicPr>
          <p:nvPr/>
        </p:nvPicPr>
        <p:blipFill>
          <a:blip r:embed="rId9"/>
          <a:stretch>
            <a:fillRect/>
          </a:stretch>
        </p:blipFill>
        <p:spPr>
          <a:xfrm>
            <a:off x="3037637" y="5452342"/>
            <a:ext cx="742462" cy="656628"/>
          </a:xfrm>
          <a:prstGeom prst="rect">
            <a:avLst/>
          </a:prstGeom>
        </p:spPr>
      </p:pic>
      <p:sp>
        <p:nvSpPr>
          <p:cNvPr id="15" name="TextBox 14"/>
          <p:cNvSpPr txBox="1"/>
          <p:nvPr/>
        </p:nvSpPr>
        <p:spPr>
          <a:xfrm>
            <a:off x="3673931" y="5374121"/>
            <a:ext cx="20104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TO DO LIST:</a:t>
            </a:r>
          </a:p>
        </p:txBody>
      </p:sp>
      <p:sp>
        <p:nvSpPr>
          <p:cNvPr id="19" name="TextBox 18"/>
          <p:cNvSpPr txBox="1"/>
          <p:nvPr/>
        </p:nvSpPr>
        <p:spPr>
          <a:xfrm>
            <a:off x="3673931" y="5721297"/>
            <a:ext cx="25428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Connect with families to increase school success for their child</a:t>
            </a:r>
            <a:endParaRPr kumimoji="0" lang="en-US" sz="1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189795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42657"/>
          <a:stretch/>
        </p:blipFill>
        <p:spPr>
          <a:xfrm>
            <a:off x="1994490" y="3581400"/>
            <a:ext cx="4850219" cy="2819400"/>
          </a:xfrm>
          <a:prstGeom prst="rect">
            <a:avLst/>
          </a:prstGeom>
        </p:spPr>
      </p:pic>
      <p:sp>
        <p:nvSpPr>
          <p:cNvPr id="3" name="TextBox 2"/>
          <p:cNvSpPr txBox="1"/>
          <p:nvPr/>
        </p:nvSpPr>
        <p:spPr>
          <a:xfrm>
            <a:off x="381000" y="343002"/>
            <a:ext cx="84582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After four years of implementing an ACEs response, Lincoln High School (Walla Walla, Wash.) saw: </a:t>
            </a:r>
          </a:p>
          <a:p>
            <a:pPr marL="12001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1" i="0" u="none" strike="noStrike" kern="1200" cap="none" spc="0" normalizeH="0" baseline="0" noProof="0" dirty="0">
                <a:ln>
                  <a:noFill/>
                </a:ln>
                <a:solidFill>
                  <a:srgbClr val="F15D45"/>
                </a:solidFill>
                <a:effectLst/>
                <a:uLnTx/>
                <a:uFillTx/>
                <a:latin typeface="Calibri"/>
                <a:ea typeface="+mn-ea"/>
                <a:cs typeface="+mn-cs"/>
              </a:rPr>
              <a:t>90% </a:t>
            </a:r>
            <a:r>
              <a:rPr kumimoji="0" lang="en-US" sz="3200" b="1" i="0" u="none" strike="noStrike" kern="1200" cap="none" spc="0" normalizeH="0" baseline="0" noProof="0" dirty="0">
                <a:ln>
                  <a:noFill/>
                </a:ln>
                <a:solidFill>
                  <a:prstClr val="white"/>
                </a:solidFill>
                <a:effectLst/>
                <a:uLnTx/>
                <a:uFillTx/>
                <a:latin typeface="Calibri"/>
                <a:ea typeface="+mn-ea"/>
                <a:cs typeface="+mn-cs"/>
              </a:rPr>
              <a:t>drop in suspensions</a:t>
            </a:r>
          </a:p>
          <a:p>
            <a:pPr marL="12001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1" i="0" u="none" strike="noStrike" kern="1200" cap="none" spc="0" normalizeH="0" baseline="0" noProof="0" dirty="0">
                <a:ln>
                  <a:noFill/>
                </a:ln>
                <a:solidFill>
                  <a:srgbClr val="F15D45"/>
                </a:solidFill>
                <a:effectLst/>
                <a:uLnTx/>
                <a:uFillTx/>
                <a:latin typeface="Calibri"/>
                <a:ea typeface="+mn-ea"/>
                <a:cs typeface="+mn-cs"/>
              </a:rPr>
              <a:t>Zero</a:t>
            </a:r>
            <a:r>
              <a:rPr kumimoji="0" lang="en-US" sz="3200" b="1" i="0" u="none" strike="noStrike" kern="1200" cap="none" spc="0" normalizeH="0" baseline="0" noProof="0" dirty="0">
                <a:ln>
                  <a:noFill/>
                </a:ln>
                <a:solidFill>
                  <a:prstClr val="white"/>
                </a:solidFill>
                <a:effectLst/>
                <a:uLnTx/>
                <a:uFillTx/>
                <a:latin typeface="Calibri"/>
                <a:ea typeface="+mn-ea"/>
                <a:cs typeface="+mn-cs"/>
              </a:rPr>
              <a:t> expulsions</a:t>
            </a:r>
          </a:p>
          <a:p>
            <a:pPr marL="12001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3200" b="1" i="0" u="none" strike="noStrike" kern="1200" cap="none" spc="0" normalizeH="0" baseline="0" noProof="0" dirty="0">
                <a:ln>
                  <a:noFill/>
                </a:ln>
                <a:solidFill>
                  <a:srgbClr val="F15D45"/>
                </a:solidFill>
                <a:effectLst/>
                <a:uLnTx/>
                <a:uFillTx/>
                <a:latin typeface="Calibri"/>
                <a:ea typeface="+mn-ea"/>
                <a:cs typeface="+mn-cs"/>
              </a:rPr>
              <a:t>5x</a:t>
            </a:r>
            <a:r>
              <a:rPr kumimoji="0" lang="en-US" sz="3200" b="1" i="0" u="none" strike="noStrike" kern="1200" cap="none" spc="0" normalizeH="0" baseline="0" noProof="0" dirty="0">
                <a:ln>
                  <a:noFill/>
                </a:ln>
                <a:solidFill>
                  <a:prstClr val="white"/>
                </a:solidFill>
                <a:effectLst/>
                <a:uLnTx/>
                <a:uFillTx/>
                <a:latin typeface="Calibri"/>
                <a:ea typeface="+mn-ea"/>
                <a:cs typeface="+mn-cs"/>
              </a:rPr>
              <a:t> increase in graduation rates</a:t>
            </a:r>
          </a:p>
        </p:txBody>
      </p:sp>
    </p:spTree>
    <p:extLst>
      <p:ext uri="{BB962C8B-B14F-4D97-AF65-F5344CB8AC3E}">
        <p14:creationId xmlns:p14="http://schemas.microsoft.com/office/powerpoint/2010/main" val="3681729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Shape 187"/>
          <p:cNvSpPr txBox="1"/>
          <p:nvPr/>
        </p:nvSpPr>
        <p:spPr>
          <a:xfrm>
            <a:off x="4648200" y="2667000"/>
            <a:ext cx="4495800" cy="34290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606060"/>
              </a:buClr>
              <a:buSzPct val="100000"/>
              <a:buFont typeface="Arial"/>
              <a:buChar char="•"/>
              <a:tabLst/>
              <a:defRPr/>
            </a:pP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Safer for everyone (less crime,   </a:t>
            </a:r>
            <a:b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b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suicide, substance abuse,  </a:t>
            </a:r>
            <a:b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b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and homelessness)</a:t>
            </a:r>
          </a:p>
          <a:p>
            <a:pPr marL="0" marR="0" lvl="0" indent="0" algn="l" defTabSz="914400" rtl="0" eaLnBrk="1" fontAlgn="auto" latinLnBrk="0" hangingPunct="1">
              <a:lnSpc>
                <a:spcPct val="100000"/>
              </a:lnSpc>
              <a:spcBef>
                <a:spcPts val="1200"/>
              </a:spcBef>
              <a:spcAft>
                <a:spcPts val="0"/>
              </a:spcAft>
              <a:buClr>
                <a:srgbClr val="606060"/>
              </a:buClr>
              <a:buSzPct val="100000"/>
              <a:buFont typeface="Arial"/>
              <a:buChar char="•"/>
              <a:tabLst/>
              <a:defRPr/>
            </a:pP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Children are more likely to </a:t>
            </a:r>
            <a:b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b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succeed in school/life</a:t>
            </a:r>
          </a:p>
          <a:p>
            <a:pPr marL="0" marR="0" lvl="0" indent="0" algn="l" defTabSz="914400" rtl="0" eaLnBrk="1" fontAlgn="auto" latinLnBrk="0" hangingPunct="1">
              <a:lnSpc>
                <a:spcPct val="100000"/>
              </a:lnSpc>
              <a:spcBef>
                <a:spcPts val="1200"/>
              </a:spcBef>
              <a:spcAft>
                <a:spcPts val="0"/>
              </a:spcAft>
              <a:buClr>
                <a:srgbClr val="606060"/>
              </a:buClr>
              <a:buSzPct val="100000"/>
              <a:buFont typeface="Arial"/>
              <a:buChar char="•"/>
              <a:tabLst/>
              <a:defRPr/>
            </a:pP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Members are physically and </a:t>
            </a:r>
            <a:b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br>
            <a:r>
              <a:rPr kumimoji="0" lang="en-US" sz="2400" b="0" i="0" u="none" strike="noStrike" kern="0" cap="none" spc="0" normalizeH="0" baseline="0" noProof="0" dirty="0">
                <a:ln>
                  <a:noFill/>
                </a:ln>
                <a:solidFill>
                  <a:srgbClr val="606060"/>
                </a:solidFill>
                <a:effectLst/>
                <a:uLnTx/>
                <a:uFillTx/>
                <a:latin typeface="Calibri"/>
                <a:ea typeface="Calibri"/>
                <a:cs typeface="Calibri"/>
                <a:sym typeface="Calibri"/>
              </a:rPr>
              <a:t>    mentally healthier </a:t>
            </a:r>
          </a:p>
        </p:txBody>
      </p:sp>
    </p:spTree>
    <p:extLst>
      <p:ext uri="{BB962C8B-B14F-4D97-AF65-F5344CB8AC3E}">
        <p14:creationId xmlns:p14="http://schemas.microsoft.com/office/powerpoint/2010/main" val="1299126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49" y="270461"/>
            <a:ext cx="8818323" cy="1234489"/>
          </a:xfrm>
        </p:spPr>
        <p:txBody>
          <a:bodyPr>
            <a:normAutofit fontScale="90000"/>
          </a:bodyPr>
          <a:lstStyle/>
          <a:p>
            <a:r>
              <a:rPr lang="en-US" b="1" dirty="0">
                <a:latin typeface="+mn-lt"/>
              </a:rPr>
              <a:t>Partners in a MTSS Collaborative Culture</a:t>
            </a: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106" y="1150955"/>
            <a:ext cx="8560567" cy="5707045"/>
          </a:xfrm>
        </p:spPr>
      </p:pic>
    </p:spTree>
    <p:extLst>
      <p:ext uri="{BB962C8B-B14F-4D97-AF65-F5344CB8AC3E}">
        <p14:creationId xmlns:p14="http://schemas.microsoft.com/office/powerpoint/2010/main" val="1331210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Targeted and Intensive Supports</a:t>
            </a:r>
          </a:p>
        </p:txBody>
      </p:sp>
      <p:sp>
        <p:nvSpPr>
          <p:cNvPr id="3" name="Content Placeholder 2"/>
          <p:cNvSpPr>
            <a:spLocks noGrp="1"/>
          </p:cNvSpPr>
          <p:nvPr>
            <p:ph idx="1"/>
          </p:nvPr>
        </p:nvSpPr>
        <p:spPr>
          <a:xfrm>
            <a:off x="4247148" y="1878971"/>
            <a:ext cx="4474775" cy="1372551"/>
          </a:xfrm>
        </p:spPr>
        <p:txBody>
          <a:bodyPr/>
          <a:lstStyle/>
          <a:p>
            <a:r>
              <a:rPr lang="en-US" dirty="0"/>
              <a:t>Managing conflict and minimizing impact of family or community trauma</a:t>
            </a:r>
          </a:p>
          <a:p>
            <a:endParaRPr lang="en-US" dirty="0"/>
          </a:p>
          <a:p>
            <a:endParaRPr lang="en-US" dirty="0"/>
          </a:p>
          <a:p>
            <a:pPr marL="0" indent="0">
              <a:buNone/>
            </a:pPr>
            <a:endParaRPr lang="en-US" dirty="0"/>
          </a:p>
          <a:p>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0864" t="26297" r="31976" b="25802"/>
          <a:stretch/>
        </p:blipFill>
        <p:spPr>
          <a:xfrm>
            <a:off x="433325" y="1690689"/>
            <a:ext cx="1676431" cy="1756016"/>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8518" t="28518" r="17655" b="25556"/>
          <a:stretch/>
        </p:blipFill>
        <p:spPr>
          <a:xfrm>
            <a:off x="2189021" y="1690688"/>
            <a:ext cx="2058127" cy="175601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35185" t="25689" r="23827" b="14311"/>
          <a:stretch/>
        </p:blipFill>
        <p:spPr>
          <a:xfrm>
            <a:off x="2484442" y="4073284"/>
            <a:ext cx="1531108" cy="2241320"/>
          </a:xfrm>
          <a:prstGeom prst="rect">
            <a:avLst/>
          </a:prstGeom>
        </p:spPr>
      </p:pic>
      <p:sp>
        <p:nvSpPr>
          <p:cNvPr id="17" name="Content Placeholder 2"/>
          <p:cNvSpPr txBox="1">
            <a:spLocks/>
          </p:cNvSpPr>
          <p:nvPr/>
        </p:nvSpPr>
        <p:spPr>
          <a:xfrm>
            <a:off x="4362637" y="4333245"/>
            <a:ext cx="4474775" cy="1372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Supporting students experiencing high levels of stress outside of school</a:t>
            </a:r>
          </a:p>
          <a:p>
            <a:endParaRPr lang="en-US" dirty="0"/>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420131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28650" y="1849120"/>
          <a:ext cx="8022875" cy="4389120"/>
        </p:xfrm>
        <a:graphic>
          <a:graphicData uri="http://schemas.openxmlformats.org/drawingml/2006/table">
            <a:tbl>
              <a:tblPr firstRow="1" firstCol="1" bandRow="1">
                <a:tableStyleId>{5C22544A-7EE6-4342-B048-85BDC9FD1C3A}</a:tableStyleId>
              </a:tblPr>
              <a:tblGrid>
                <a:gridCol w="2879297">
                  <a:extLst>
                    <a:ext uri="{9D8B030D-6E8A-4147-A177-3AD203B41FA5}">
                      <a16:colId xmlns:a16="http://schemas.microsoft.com/office/drawing/2014/main" val="2489999809"/>
                    </a:ext>
                  </a:extLst>
                </a:gridCol>
                <a:gridCol w="1123561">
                  <a:extLst>
                    <a:ext uri="{9D8B030D-6E8A-4147-A177-3AD203B41FA5}">
                      <a16:colId xmlns:a16="http://schemas.microsoft.com/office/drawing/2014/main" val="33487307"/>
                    </a:ext>
                  </a:extLst>
                </a:gridCol>
                <a:gridCol w="1579457">
                  <a:extLst>
                    <a:ext uri="{9D8B030D-6E8A-4147-A177-3AD203B41FA5}">
                      <a16:colId xmlns:a16="http://schemas.microsoft.com/office/drawing/2014/main" val="4146976386"/>
                    </a:ext>
                  </a:extLst>
                </a:gridCol>
                <a:gridCol w="895809">
                  <a:extLst>
                    <a:ext uri="{9D8B030D-6E8A-4147-A177-3AD203B41FA5}">
                      <a16:colId xmlns:a16="http://schemas.microsoft.com/office/drawing/2014/main" val="2415376719"/>
                    </a:ext>
                  </a:extLst>
                </a:gridCol>
                <a:gridCol w="1544751">
                  <a:extLst>
                    <a:ext uri="{9D8B030D-6E8A-4147-A177-3AD203B41FA5}">
                      <a16:colId xmlns:a16="http://schemas.microsoft.com/office/drawing/2014/main" val="2682438925"/>
                    </a:ext>
                  </a:extLst>
                </a:gridCol>
              </a:tblGrid>
              <a:tr h="405247">
                <a:tc>
                  <a:txBody>
                    <a:bodyPr/>
                    <a:lstStyle/>
                    <a:p>
                      <a:pPr marL="0" marR="0" algn="ctr">
                        <a:spcBef>
                          <a:spcPts val="0"/>
                        </a:spcBef>
                        <a:spcAft>
                          <a:spcPts val="0"/>
                        </a:spcAft>
                      </a:pPr>
                      <a:r>
                        <a:rPr lang="en-US" sz="1800" dirty="0">
                          <a:effectLst/>
                        </a:rPr>
                        <a:t>227 Notices Since August 1st, 2016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410102543"/>
                  </a:ext>
                </a:extLst>
              </a:tr>
              <a:tr h="182880">
                <a:tc>
                  <a:txBody>
                    <a:bodyPr/>
                    <a:lstStyle/>
                    <a:p>
                      <a:pPr marL="0" marR="0" algn="l">
                        <a:spcBef>
                          <a:spcPts val="0"/>
                        </a:spcBef>
                        <a:spcAft>
                          <a:spcPts val="0"/>
                        </a:spcAft>
                      </a:pPr>
                      <a:r>
                        <a:rPr lang="en-US" sz="1800" dirty="0">
                          <a:effectLst/>
                        </a:rPr>
                        <a:t>Police Departments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HWC Notices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School Districts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HWC Notices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Average Age: 10.5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796965725"/>
                  </a:ext>
                </a:extLst>
              </a:tr>
              <a:tr h="182880">
                <a:tc>
                  <a:txBody>
                    <a:bodyPr/>
                    <a:lstStyle/>
                    <a:p>
                      <a:pPr marL="457200" marR="0" lvl="1" algn="l">
                        <a:spcBef>
                          <a:spcPts val="0"/>
                        </a:spcBef>
                        <a:spcAft>
                          <a:spcPts val="0"/>
                        </a:spcAft>
                      </a:pPr>
                      <a:r>
                        <a:rPr lang="en-US" sz="1800" dirty="0">
                          <a:effectLst/>
                        </a:rPr>
                        <a:t>Bettendorf</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83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Bettendorf</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78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1520333126"/>
                  </a:ext>
                </a:extLst>
              </a:tr>
              <a:tr h="182880">
                <a:tc>
                  <a:txBody>
                    <a:bodyPr/>
                    <a:lstStyle/>
                    <a:p>
                      <a:pPr marL="457200" marR="0" lvl="1" algn="l">
                        <a:spcBef>
                          <a:spcPts val="0"/>
                        </a:spcBef>
                        <a:spcAft>
                          <a:spcPts val="0"/>
                        </a:spcAft>
                      </a:pPr>
                      <a:r>
                        <a:rPr lang="en-US" sz="1800" dirty="0">
                          <a:effectLst/>
                        </a:rPr>
                        <a:t>Davenport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140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Davenport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110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2894789105"/>
                  </a:ext>
                </a:extLst>
              </a:tr>
              <a:tr h="182880">
                <a:tc>
                  <a:txBody>
                    <a:bodyPr/>
                    <a:lstStyle/>
                    <a:p>
                      <a:pPr marL="457200" marR="0" lvl="1" algn="l">
                        <a:spcBef>
                          <a:spcPts val="0"/>
                        </a:spcBef>
                        <a:spcAft>
                          <a:spcPts val="0"/>
                        </a:spcAft>
                      </a:pPr>
                      <a:r>
                        <a:rPr lang="en-US" sz="1800" dirty="0">
                          <a:effectLst/>
                        </a:rPr>
                        <a:t>Buffalo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Home School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2794221528"/>
                  </a:ext>
                </a:extLst>
              </a:tr>
              <a:tr h="182880">
                <a:tc>
                  <a:txBody>
                    <a:bodyPr/>
                    <a:lstStyle/>
                    <a:p>
                      <a:pPr marL="0" marR="0" lvl="0" algn="l">
                        <a:spcBef>
                          <a:spcPts val="0"/>
                        </a:spcBef>
                        <a:spcAft>
                          <a:spcPts val="0"/>
                        </a:spcAft>
                      </a:pPr>
                      <a:r>
                        <a:rPr lang="en-US" sz="1800" dirty="0">
                          <a:effectLst/>
                        </a:rPr>
                        <a:t>Scott County Sheriff</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North Scott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1056071272"/>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dirty="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PV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990297200"/>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St. Paul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2516445184"/>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No Response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16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1896927532"/>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JFK Preschool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2767935140"/>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All Saints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dirty="0">
                          <a:effectLst/>
                        </a:rPr>
                        <a:t>1</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dirty="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55237827"/>
                  </a:ext>
                </a:extLst>
              </a:tr>
              <a:tr h="182880">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Not School Age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dirty="0">
                        <a:effectLst/>
                        <a:latin typeface="Calibri" panose="020F0502020204030204" pitchFamily="34" charset="0"/>
                        <a:cs typeface="Times New Roman" panose="02020603050405020304" pitchFamily="18" charset="0"/>
                      </a:endParaRPr>
                    </a:p>
                  </a:txBody>
                  <a:tcPr marL="41404" marR="41404" marT="0" marB="0" anchor="ctr"/>
                </a:tc>
                <a:extLst>
                  <a:ext uri="{0D108BD9-81ED-4DB2-BD59-A6C34878D82A}">
                    <a16:rowId xmlns:a16="http://schemas.microsoft.com/office/drawing/2014/main" val="2681985421"/>
                  </a:ext>
                </a:extLst>
              </a:tr>
              <a:tr h="331238">
                <a:tc>
                  <a:txBody>
                    <a:bodyPr/>
                    <a:lstStyle/>
                    <a:p>
                      <a:pPr marL="0" marR="0" algn="ctr">
                        <a:spcBef>
                          <a:spcPts val="0"/>
                        </a:spcBef>
                        <a:spcAft>
                          <a:spcPts val="0"/>
                        </a:spcAft>
                      </a:pPr>
                      <a:r>
                        <a:rPr lang="en-US" sz="1800">
                          <a:effectLst/>
                        </a:rPr>
                        <a:t> </a:t>
                      </a:r>
                    </a:p>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pPr marL="0" marR="0" algn="ctr">
                        <a:spcBef>
                          <a:spcPts val="0"/>
                        </a:spcBef>
                        <a:spcAft>
                          <a:spcPts val="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41404" marR="41404" marT="0" marB="0" anchor="ctr"/>
                </a:tc>
                <a:tc>
                  <a:txBody>
                    <a:bodyPr/>
                    <a:lstStyle/>
                    <a:p>
                      <a:endParaRPr lang="en-US" sz="1800">
                        <a:effectLst/>
                        <a:latin typeface="Calibri" panose="020F0502020204030204" pitchFamily="34" charset="0"/>
                        <a:cs typeface="Times New Roman" panose="02020603050405020304" pitchFamily="18" charset="0"/>
                      </a:endParaRPr>
                    </a:p>
                  </a:txBody>
                  <a:tcPr marL="0" marR="0" marT="0" marB="0" anchor="ctr"/>
                </a:tc>
                <a:tc>
                  <a:txBody>
                    <a:bodyPr/>
                    <a:lstStyle/>
                    <a:p>
                      <a:endParaRPr lang="en-US" sz="1800" dirty="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21426569"/>
                  </a:ext>
                </a:extLst>
              </a:tr>
            </a:tbl>
          </a:graphicData>
        </a:graphic>
      </p:graphicFrame>
      <p:sp>
        <p:nvSpPr>
          <p:cNvPr id="3" name="Rectangle 1"/>
          <p:cNvSpPr>
            <a:spLocks noChangeArrowheads="1"/>
          </p:cNvSpPr>
          <p:nvPr/>
        </p:nvSpPr>
        <p:spPr bwMode="auto">
          <a:xfrm>
            <a:off x="628650" y="3126292"/>
            <a:ext cx="167354"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itle 4"/>
          <p:cNvSpPr>
            <a:spLocks noGrp="1"/>
          </p:cNvSpPr>
          <p:nvPr>
            <p:ph type="title"/>
          </p:nvPr>
        </p:nvSpPr>
        <p:spPr/>
        <p:txBody>
          <a:bodyPr/>
          <a:lstStyle/>
          <a:p>
            <a:r>
              <a:rPr lang="en-US" b="1" dirty="0">
                <a:latin typeface="+mn-lt"/>
              </a:rPr>
              <a:t>Handle With Care </a:t>
            </a:r>
            <a:br>
              <a:rPr lang="en-US" dirty="0"/>
            </a:br>
            <a:r>
              <a:rPr lang="en-US" sz="2100" dirty="0">
                <a:latin typeface="+mn-lt"/>
              </a:rPr>
              <a:t>Partnership with Police Departments</a:t>
            </a:r>
          </a:p>
        </p:txBody>
      </p:sp>
    </p:spTree>
    <p:extLst>
      <p:ext uri="{BB962C8B-B14F-4D97-AF65-F5344CB8AC3E}">
        <p14:creationId xmlns:p14="http://schemas.microsoft.com/office/powerpoint/2010/main" val="99244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15"/>
        <p:cNvGrpSpPr/>
        <p:nvPr/>
      </p:nvGrpSpPr>
      <p:grpSpPr>
        <a:xfrm>
          <a:off x="0" y="0"/>
          <a:ext cx="0" cy="0"/>
          <a:chOff x="0" y="0"/>
          <a:chExt cx="0" cy="0"/>
        </a:xfrm>
      </p:grpSpPr>
    </p:spTree>
    <p:extLst>
      <p:ext uri="{BB962C8B-B14F-4D97-AF65-F5344CB8AC3E}">
        <p14:creationId xmlns:p14="http://schemas.microsoft.com/office/powerpoint/2010/main" val="53390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l"/>
            <a:r>
              <a:rPr lang="en-US" sz="4800" b="1" kern="0" dirty="0">
                <a:solidFill>
                  <a:schemeClr val="bg1"/>
                </a:solidFill>
                <a:latin typeface="Calibri"/>
                <a:ea typeface="Calibri"/>
                <a:cs typeface="Calibri"/>
                <a:sym typeface="Calibri"/>
              </a:rPr>
              <a:t>Trauma-Sensitive</a:t>
            </a:r>
            <a:r>
              <a:rPr lang="en-US" sz="4800" b="1" dirty="0">
                <a:solidFill>
                  <a:schemeClr val="bg1"/>
                </a:solidFill>
                <a:latin typeface="+mn-lt"/>
              </a:rPr>
              <a:t> Schools</a:t>
            </a:r>
            <a:r>
              <a:rPr lang="en-US" sz="4800" b="1" dirty="0"/>
              <a:t>	</a:t>
            </a:r>
          </a:p>
        </p:txBody>
      </p:sp>
      <p:sp>
        <p:nvSpPr>
          <p:cNvPr id="3" name="Content Placeholder 2"/>
          <p:cNvSpPr>
            <a:spLocks noGrp="1"/>
          </p:cNvSpPr>
          <p:nvPr>
            <p:ph idx="1"/>
          </p:nvPr>
        </p:nvSpPr>
        <p:spPr>
          <a:xfrm>
            <a:off x="457200" y="1885950"/>
            <a:ext cx="8686800" cy="4800600"/>
          </a:xfrm>
        </p:spPr>
        <p:txBody>
          <a:bodyPr>
            <a:normAutofit/>
          </a:bodyPr>
          <a:lstStyle/>
          <a:p>
            <a:r>
              <a:rPr lang="en-US" sz="2800" b="1" dirty="0">
                <a:solidFill>
                  <a:schemeClr val="bg1"/>
                </a:solidFill>
              </a:rPr>
              <a:t>Prairie Crest Elementary, Linn County, Iowa</a:t>
            </a:r>
          </a:p>
          <a:p>
            <a:pPr lvl="1">
              <a:buFont typeface="Arial" panose="020B0604020202020204" pitchFamily="34" charset="0"/>
              <a:buChar char="•"/>
            </a:pPr>
            <a:r>
              <a:rPr lang="en-US" b="1" dirty="0">
                <a:solidFill>
                  <a:srgbClr val="F15D45"/>
                </a:solidFill>
              </a:rPr>
              <a:t>35 Staff </a:t>
            </a:r>
            <a:r>
              <a:rPr lang="en-US" b="1" dirty="0">
                <a:solidFill>
                  <a:schemeClr val="bg1"/>
                </a:solidFill>
              </a:rPr>
              <a:t>attended initial training</a:t>
            </a:r>
          </a:p>
          <a:p>
            <a:pPr lvl="1">
              <a:buFont typeface="Arial" panose="020B0604020202020204" pitchFamily="34" charset="0"/>
              <a:buChar char="•"/>
            </a:pPr>
            <a:r>
              <a:rPr lang="en-US" b="1" dirty="0">
                <a:solidFill>
                  <a:schemeClr val="bg1"/>
                </a:solidFill>
              </a:rPr>
              <a:t>“Relax and Return” </a:t>
            </a:r>
            <a:r>
              <a:rPr lang="en-US" b="1" dirty="0">
                <a:solidFill>
                  <a:srgbClr val="F15D45"/>
                </a:solidFill>
              </a:rPr>
              <a:t>Classroom design</a:t>
            </a:r>
          </a:p>
          <a:p>
            <a:pPr lvl="1">
              <a:buFont typeface="Arial" panose="020B0604020202020204" pitchFamily="34" charset="0"/>
              <a:buChar char="•"/>
            </a:pPr>
            <a:r>
              <a:rPr lang="en-US" b="1" dirty="0">
                <a:solidFill>
                  <a:srgbClr val="F15D45"/>
                </a:solidFill>
              </a:rPr>
              <a:t>Reframing</a:t>
            </a:r>
            <a:r>
              <a:rPr lang="en-US" b="1" dirty="0">
                <a:solidFill>
                  <a:schemeClr val="bg1"/>
                </a:solidFill>
              </a:rPr>
              <a:t> job descriptions</a:t>
            </a:r>
          </a:p>
          <a:p>
            <a:pPr lvl="1">
              <a:buFont typeface="Arial" panose="020B0604020202020204" pitchFamily="34" charset="0"/>
              <a:buChar char="•"/>
            </a:pPr>
            <a:r>
              <a:rPr lang="en-US" b="1" dirty="0">
                <a:solidFill>
                  <a:schemeClr val="bg1"/>
                </a:solidFill>
              </a:rPr>
              <a:t>Increased worker </a:t>
            </a:r>
            <a:r>
              <a:rPr lang="en-US" b="1" dirty="0">
                <a:solidFill>
                  <a:srgbClr val="F15D45"/>
                </a:solidFill>
              </a:rPr>
              <a:t>collegiality</a:t>
            </a:r>
          </a:p>
          <a:p>
            <a:pPr lvl="1">
              <a:buFont typeface="Arial" panose="020B0604020202020204" pitchFamily="34" charset="0"/>
              <a:buChar char="•"/>
            </a:pPr>
            <a:r>
              <a:rPr lang="en-US" b="1" dirty="0">
                <a:solidFill>
                  <a:schemeClr val="bg1"/>
                </a:solidFill>
              </a:rPr>
              <a:t>Co-teaching</a:t>
            </a:r>
          </a:p>
          <a:p>
            <a:pPr lvl="1">
              <a:buFont typeface="Arial" panose="020B0604020202020204" pitchFamily="34" charset="0"/>
              <a:buChar char="•"/>
            </a:pPr>
            <a:r>
              <a:rPr lang="en-US" b="1" dirty="0">
                <a:solidFill>
                  <a:schemeClr val="bg1"/>
                </a:solidFill>
              </a:rPr>
              <a:t>Changes in </a:t>
            </a:r>
            <a:r>
              <a:rPr lang="en-US" b="1" dirty="0">
                <a:solidFill>
                  <a:srgbClr val="F15D45"/>
                </a:solidFill>
              </a:rPr>
              <a:t>tracking </a:t>
            </a:r>
            <a:r>
              <a:rPr lang="en-US" b="1" dirty="0">
                <a:solidFill>
                  <a:schemeClr val="bg1"/>
                </a:solidFill>
              </a:rPr>
              <a:t>system</a:t>
            </a:r>
          </a:p>
          <a:p>
            <a:pPr lvl="1">
              <a:buFont typeface="Arial" panose="020B0604020202020204" pitchFamily="34" charset="0"/>
              <a:buChar char="•"/>
            </a:pPr>
            <a:r>
              <a:rPr lang="en-US" b="1" dirty="0">
                <a:solidFill>
                  <a:schemeClr val="bg1"/>
                </a:solidFill>
              </a:rPr>
              <a:t>Changes in </a:t>
            </a:r>
            <a:r>
              <a:rPr lang="en-US" b="1" dirty="0">
                <a:solidFill>
                  <a:srgbClr val="F15D45"/>
                </a:solidFill>
              </a:rPr>
              <a:t>discipline</a:t>
            </a:r>
            <a:r>
              <a:rPr lang="en-US" b="1" dirty="0">
                <a:solidFill>
                  <a:schemeClr val="bg1"/>
                </a:solidFill>
              </a:rPr>
              <a:t> policy</a:t>
            </a:r>
          </a:p>
          <a:p>
            <a:pPr lvl="1">
              <a:buFont typeface="Arial" panose="020B0604020202020204" pitchFamily="34" charset="0"/>
              <a:buChar char="•"/>
            </a:pPr>
            <a:r>
              <a:rPr lang="en-US" b="1" dirty="0">
                <a:solidFill>
                  <a:srgbClr val="F15D45"/>
                </a:solidFill>
              </a:rPr>
              <a:t>Whole school </a:t>
            </a:r>
            <a:r>
              <a:rPr lang="en-US" b="1" dirty="0">
                <a:solidFill>
                  <a:schemeClr val="bg1"/>
                </a:solidFill>
              </a:rPr>
              <a:t>approach</a:t>
            </a:r>
          </a:p>
        </p:txBody>
      </p:sp>
    </p:spTree>
    <p:extLst>
      <p:ext uri="{BB962C8B-B14F-4D97-AF65-F5344CB8AC3E}">
        <p14:creationId xmlns:p14="http://schemas.microsoft.com/office/powerpoint/2010/main" val="354436964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53" t="10755" r="7332" b="22965"/>
          <a:stretch/>
        </p:blipFill>
        <p:spPr bwMode="auto">
          <a:xfrm>
            <a:off x="2112043" y="3124200"/>
            <a:ext cx="471637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457200"/>
            <a:ext cx="817846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15D45"/>
                </a:solidFill>
                <a:effectLst/>
                <a:uLnTx/>
                <a:uFillTx/>
                <a:latin typeface="Calibri"/>
                <a:ea typeface="+mn-ea"/>
                <a:cs typeface="+mn-cs"/>
              </a:rPr>
              <a:t>5 out of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students live with a parent who has experienced significant childhood trauma</a:t>
            </a:r>
          </a:p>
        </p:txBody>
      </p:sp>
    </p:spTree>
    <p:extLst>
      <p:ext uri="{BB962C8B-B14F-4D97-AF65-F5344CB8AC3E}">
        <p14:creationId xmlns:p14="http://schemas.microsoft.com/office/powerpoint/2010/main" val="73140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2248" r="50000"/>
          <a:stretch/>
        </p:blipFill>
        <p:spPr>
          <a:xfrm>
            <a:off x="6315740" y="3810000"/>
            <a:ext cx="2743200" cy="2787857"/>
          </a:xfrm>
          <a:prstGeom prst="rect">
            <a:avLst/>
          </a:prstGeom>
        </p:spPr>
      </p:pic>
      <p:sp>
        <p:nvSpPr>
          <p:cNvPr id="4" name="TextBox 3"/>
          <p:cNvSpPr txBox="1"/>
          <p:nvPr/>
        </p:nvSpPr>
        <p:spPr>
          <a:xfrm>
            <a:off x="304800" y="609600"/>
            <a:ext cx="846706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Over 10 to 15 years, Cowlitz Co., Wash. saw a </a:t>
            </a:r>
            <a:r>
              <a:rPr kumimoji="0" lang="en-US" sz="3200" b="1" i="0" u="none" strike="noStrike" kern="1200" cap="none" spc="0" normalizeH="0" baseline="0" noProof="0" dirty="0">
                <a:ln>
                  <a:noFill/>
                </a:ln>
                <a:solidFill>
                  <a:srgbClr val="F15D45"/>
                </a:solidFill>
                <a:effectLst/>
                <a:uLnTx/>
                <a:uFillTx/>
                <a:latin typeface="Calibri"/>
                <a:ea typeface="+mn-ea"/>
                <a:cs typeface="+mn-cs"/>
              </a:rPr>
              <a:t>decrease</a:t>
            </a:r>
            <a:r>
              <a:rPr kumimoji="0" lang="en-US" sz="3200" b="1" i="0" u="none" strike="noStrike" kern="1200" cap="none" spc="0" normalizeH="0" baseline="0" noProof="0" dirty="0">
                <a:ln>
                  <a:noFill/>
                </a:ln>
                <a:solidFill>
                  <a:prstClr val="white"/>
                </a:solidFill>
                <a:effectLst/>
                <a:uLnTx/>
                <a:uFillTx/>
                <a:latin typeface="Calibri"/>
                <a:ea typeface="+mn-ea"/>
                <a:cs typeface="+mn-cs"/>
              </a:rPr>
              <a:t> in the following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Births to teen mothers - </a:t>
            </a:r>
            <a:r>
              <a:rPr kumimoji="0" lang="en-US" sz="2800" b="1" i="0" u="none" strike="noStrike" kern="1200" cap="none" spc="0" normalizeH="0" baseline="0" noProof="0" dirty="0">
                <a:ln>
                  <a:noFill/>
                </a:ln>
                <a:solidFill>
                  <a:srgbClr val="F15D45"/>
                </a:solidFill>
                <a:effectLst/>
                <a:uLnTx/>
                <a:uFillTx/>
                <a:latin typeface="Calibri"/>
                <a:ea typeface="+mn-ea"/>
                <a:cs typeface="+mn-cs"/>
              </a:rPr>
              <a:t>62% </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Infant mortality - </a:t>
            </a:r>
            <a:r>
              <a:rPr kumimoji="0" lang="en-US" sz="2800" b="1" i="0" u="none" strike="noStrike" kern="1200" cap="none" spc="0" normalizeH="0" baseline="0" noProof="0" dirty="0">
                <a:ln>
                  <a:noFill/>
                </a:ln>
                <a:solidFill>
                  <a:srgbClr val="F15D45"/>
                </a:solidFill>
                <a:effectLst/>
                <a:uLnTx/>
                <a:uFillTx/>
                <a:latin typeface="Calibri"/>
                <a:ea typeface="+mn-ea"/>
                <a:cs typeface="+mn-cs"/>
              </a:rPr>
              <a:t>43%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Youth suicide and attempts - </a:t>
            </a:r>
            <a:r>
              <a:rPr kumimoji="0" lang="en-US" sz="2800" b="1" i="0" u="none" strike="noStrike" kern="1200" cap="none" spc="0" normalizeH="0" baseline="0" noProof="0" dirty="0">
                <a:ln>
                  <a:noFill/>
                </a:ln>
                <a:solidFill>
                  <a:srgbClr val="F15D45"/>
                </a:solidFill>
                <a:effectLst/>
                <a:uLnTx/>
                <a:uFillTx/>
                <a:latin typeface="Calibri"/>
                <a:ea typeface="+mn-ea"/>
                <a:cs typeface="+mn-cs"/>
              </a:rPr>
              <a:t>98%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Youth arrests for violent crime - </a:t>
            </a:r>
            <a:r>
              <a:rPr kumimoji="0" lang="en-US" sz="2800" b="1" i="0" u="none" strike="noStrike" kern="1200" cap="none" spc="0" normalizeH="0" baseline="0" noProof="0" dirty="0">
                <a:ln>
                  <a:noFill/>
                </a:ln>
                <a:solidFill>
                  <a:srgbClr val="F15D45"/>
                </a:solidFill>
                <a:effectLst/>
                <a:uLnTx/>
                <a:uFillTx/>
                <a:latin typeface="Calibri"/>
                <a:ea typeface="+mn-ea"/>
                <a:cs typeface="+mn-cs"/>
              </a:rPr>
              <a:t>53%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High school dropout rates - </a:t>
            </a:r>
            <a:r>
              <a:rPr kumimoji="0" lang="en-US" sz="2800" b="1" i="0" u="none" strike="noStrike" kern="1200" cap="none" spc="0" normalizeH="0" baseline="0" noProof="0" dirty="0">
                <a:ln>
                  <a:noFill/>
                </a:ln>
                <a:solidFill>
                  <a:srgbClr val="F15D45"/>
                </a:solidFill>
                <a:effectLst/>
                <a:uLnTx/>
                <a:uFillTx/>
                <a:latin typeface="Calibri"/>
                <a:ea typeface="+mn-ea"/>
                <a:cs typeface="+mn-cs"/>
              </a:rPr>
              <a:t>47%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Similar results seen in other counties.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85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26"/>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423332" y="261541"/>
            <a:ext cx="8390468" cy="6184437"/>
          </a:xfrm>
          <a:prstGeom prst="rect">
            <a:avLst/>
          </a:prstGeom>
        </p:spPr>
      </p:pic>
    </p:spTree>
    <p:extLst>
      <p:ext uri="{BB962C8B-B14F-4D97-AF65-F5344CB8AC3E}">
        <p14:creationId xmlns:p14="http://schemas.microsoft.com/office/powerpoint/2010/main" val="268860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20"/>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626647" y="2259362"/>
            <a:ext cx="4279787" cy="4291980"/>
          </a:xfrm>
          <a:prstGeom prst="rect">
            <a:avLst/>
          </a:prstGeom>
        </p:spPr>
      </p:pic>
      <p:sp>
        <p:nvSpPr>
          <p:cNvPr id="221" name="Shape 221"/>
          <p:cNvSpPr txBox="1"/>
          <p:nvPr/>
        </p:nvSpPr>
        <p:spPr>
          <a:xfrm>
            <a:off x="457200" y="1676400"/>
            <a:ext cx="3962399" cy="8000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197810" y="2076448"/>
            <a:ext cx="4481178" cy="4474893"/>
          </a:xfrm>
          <a:prstGeom prst="rect">
            <a:avLst/>
          </a:prstGeom>
        </p:spPr>
      </p:pic>
    </p:spTree>
    <p:extLst>
      <p:ext uri="{BB962C8B-B14F-4D97-AF65-F5344CB8AC3E}">
        <p14:creationId xmlns:p14="http://schemas.microsoft.com/office/powerpoint/2010/main" val="2679475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4130876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sp>
        <p:nvSpPr>
          <p:cNvPr id="3" name="TextBox 2"/>
          <p:cNvSpPr txBox="1"/>
          <p:nvPr/>
        </p:nvSpPr>
        <p:spPr>
          <a:xfrm>
            <a:off x="304800" y="262375"/>
            <a:ext cx="8458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mn-ea"/>
                <a:cs typeface="Helvetica"/>
              </a:rPr>
              <a:t>56% of Iowans experienced at least one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15D45"/>
                </a:solidFill>
                <a:effectLst/>
                <a:uLnTx/>
                <a:uFillTx/>
                <a:latin typeface="Helvetica"/>
                <a:ea typeface="+mn-ea"/>
                <a:cs typeface="Helvetica"/>
              </a:rPr>
              <a:t>Adverse Childhood Experience</a:t>
            </a:r>
          </a:p>
        </p:txBody>
      </p:sp>
      <p:graphicFrame>
        <p:nvGraphicFramePr>
          <p:cNvPr id="2" name="Table 1"/>
          <p:cNvGraphicFramePr>
            <a:graphicFrameLocks noGrp="1"/>
          </p:cNvGraphicFramePr>
          <p:nvPr>
            <p:extLst/>
          </p:nvPr>
        </p:nvGraphicFramePr>
        <p:xfrm>
          <a:off x="1676400" y="1752600"/>
          <a:ext cx="6096000" cy="4876795"/>
        </p:xfrm>
        <a:graphic>
          <a:graphicData uri="http://schemas.openxmlformats.org/drawingml/2006/table">
            <a:tbl>
              <a:tblPr firstRow="1" bandRow="1">
                <a:tableStyleId>{5C22544A-7EE6-4342-B048-85BDC9FD1C3A}</a:tableStyleId>
              </a:tblPr>
              <a:tblGrid>
                <a:gridCol w="5297715">
                  <a:extLst>
                    <a:ext uri="{9D8B030D-6E8A-4147-A177-3AD203B41FA5}">
                      <a16:colId xmlns:a16="http://schemas.microsoft.com/office/drawing/2014/main" val="20000"/>
                    </a:ext>
                  </a:extLst>
                </a:gridCol>
                <a:gridCol w="798285">
                  <a:extLst>
                    <a:ext uri="{9D8B030D-6E8A-4147-A177-3AD203B41FA5}">
                      <a16:colId xmlns:a16="http://schemas.microsoft.com/office/drawing/2014/main" val="20001"/>
                    </a:ext>
                  </a:extLst>
                </a:gridCol>
              </a:tblGrid>
              <a:tr h="465025">
                <a:tc>
                  <a:txBody>
                    <a:bodyPr/>
                    <a:lstStyle/>
                    <a:p>
                      <a:r>
                        <a:rPr lang="en-US" sz="2000" b="1" dirty="0">
                          <a:solidFill>
                            <a:schemeClr val="bg1"/>
                          </a:solidFill>
                        </a:rPr>
                        <a:t>CHILD ABUSE</a:t>
                      </a:r>
                    </a:p>
                  </a:txBody>
                  <a:tcPr anchor="ctr">
                    <a:solidFill>
                      <a:srgbClr val="F0B537"/>
                    </a:solidFill>
                  </a:tcPr>
                </a:tc>
                <a:tc>
                  <a:txBody>
                    <a:bodyPr/>
                    <a:lstStyle/>
                    <a:p>
                      <a:pPr algn="ctr"/>
                      <a:r>
                        <a:rPr lang="en-US" sz="2000" b="1" dirty="0">
                          <a:solidFill>
                            <a:schemeClr val="bg1"/>
                          </a:solidFill>
                        </a:rPr>
                        <a:t>%</a:t>
                      </a:r>
                    </a:p>
                  </a:txBody>
                  <a:tcPr anchor="ctr">
                    <a:solidFill>
                      <a:srgbClr val="F0B537"/>
                    </a:solidFill>
                  </a:tcPr>
                </a:tc>
                <a:extLst>
                  <a:ext uri="{0D108BD9-81ED-4DB2-BD59-A6C34878D82A}">
                    <a16:rowId xmlns:a16="http://schemas.microsoft.com/office/drawing/2014/main" val="10000"/>
                  </a:ext>
                </a:extLst>
              </a:tr>
              <a:tr h="435215">
                <a:tc>
                  <a:txBody>
                    <a:bodyPr/>
                    <a:lstStyle/>
                    <a:p>
                      <a:pPr lvl="1"/>
                      <a:r>
                        <a:rPr lang="en-US" sz="2000" b="0" dirty="0"/>
                        <a:t>Emotional Abuse</a:t>
                      </a:r>
                    </a:p>
                  </a:txBody>
                  <a:tcPr anchor="ctr">
                    <a:solidFill>
                      <a:schemeClr val="bg1">
                        <a:lumMod val="95000"/>
                      </a:schemeClr>
                    </a:solidFill>
                  </a:tcPr>
                </a:tc>
                <a:tc>
                  <a:txBody>
                    <a:bodyPr/>
                    <a:lstStyle/>
                    <a:p>
                      <a:pPr algn="ctr"/>
                      <a:r>
                        <a:rPr lang="en-US" sz="2000" b="1" dirty="0">
                          <a:solidFill>
                            <a:schemeClr val="bg1"/>
                          </a:solidFill>
                        </a:rPr>
                        <a:t>26.8</a:t>
                      </a:r>
                    </a:p>
                  </a:txBody>
                  <a:tcPr anchor="ctr">
                    <a:solidFill>
                      <a:srgbClr val="F0B537"/>
                    </a:solidFill>
                  </a:tcPr>
                </a:tc>
                <a:extLst>
                  <a:ext uri="{0D108BD9-81ED-4DB2-BD59-A6C34878D82A}">
                    <a16:rowId xmlns:a16="http://schemas.microsoft.com/office/drawing/2014/main" val="10001"/>
                  </a:ext>
                </a:extLst>
              </a:tr>
              <a:tr h="435215">
                <a:tc>
                  <a:txBody>
                    <a:bodyPr/>
                    <a:lstStyle/>
                    <a:p>
                      <a:pPr lvl="1"/>
                      <a:r>
                        <a:rPr lang="en-US" sz="2000" b="0" dirty="0"/>
                        <a:t>Physical Abuse</a:t>
                      </a:r>
                    </a:p>
                  </a:txBody>
                  <a:tcPr anchor="ctr">
                    <a:solidFill>
                      <a:schemeClr val="bg1">
                        <a:lumMod val="95000"/>
                      </a:schemeClr>
                    </a:solidFill>
                  </a:tcPr>
                </a:tc>
                <a:tc>
                  <a:txBody>
                    <a:bodyPr/>
                    <a:lstStyle/>
                    <a:p>
                      <a:pPr algn="ctr"/>
                      <a:r>
                        <a:rPr lang="en-US" sz="2000" b="1" dirty="0">
                          <a:solidFill>
                            <a:schemeClr val="bg1"/>
                          </a:solidFill>
                        </a:rPr>
                        <a:t>15.9</a:t>
                      </a:r>
                    </a:p>
                  </a:txBody>
                  <a:tcPr anchor="ctr">
                    <a:solidFill>
                      <a:srgbClr val="F0B537"/>
                    </a:solidFill>
                  </a:tcPr>
                </a:tc>
                <a:extLst>
                  <a:ext uri="{0D108BD9-81ED-4DB2-BD59-A6C34878D82A}">
                    <a16:rowId xmlns:a16="http://schemas.microsoft.com/office/drawing/2014/main" val="10002"/>
                  </a:ext>
                </a:extLst>
              </a:tr>
              <a:tr h="435215">
                <a:tc>
                  <a:txBody>
                    <a:bodyPr/>
                    <a:lstStyle/>
                    <a:p>
                      <a:pPr lvl="1"/>
                      <a:r>
                        <a:rPr lang="en-US" sz="2000" b="0" dirty="0"/>
                        <a:t>Sexual Abuse</a:t>
                      </a:r>
                    </a:p>
                  </a:txBody>
                  <a:tcPr anchor="ctr">
                    <a:solidFill>
                      <a:schemeClr val="bg1">
                        <a:lumMod val="95000"/>
                      </a:schemeClr>
                    </a:solidFill>
                  </a:tcPr>
                </a:tc>
                <a:tc>
                  <a:txBody>
                    <a:bodyPr/>
                    <a:lstStyle/>
                    <a:p>
                      <a:pPr algn="ctr"/>
                      <a:r>
                        <a:rPr lang="en-US" sz="2000" b="1" dirty="0">
                          <a:solidFill>
                            <a:schemeClr val="bg1"/>
                          </a:solidFill>
                        </a:rPr>
                        <a:t>9.7</a:t>
                      </a:r>
                    </a:p>
                  </a:txBody>
                  <a:tcPr anchor="ctr">
                    <a:solidFill>
                      <a:srgbClr val="F0B537"/>
                    </a:solidFill>
                  </a:tcPr>
                </a:tc>
                <a:extLst>
                  <a:ext uri="{0D108BD9-81ED-4DB2-BD59-A6C34878D82A}">
                    <a16:rowId xmlns:a16="http://schemas.microsoft.com/office/drawing/2014/main" val="10003"/>
                  </a:ext>
                </a:extLst>
              </a:tr>
              <a:tr h="465025">
                <a:tc>
                  <a:txBody>
                    <a:bodyPr/>
                    <a:lstStyle/>
                    <a:p>
                      <a:r>
                        <a:rPr lang="en-US" sz="2000" b="1" dirty="0">
                          <a:solidFill>
                            <a:schemeClr val="bg1"/>
                          </a:solidFill>
                        </a:rPr>
                        <a:t>HOUSEHOLD</a:t>
                      </a:r>
                      <a:r>
                        <a:rPr lang="en-US" sz="2000" b="1" baseline="0" dirty="0">
                          <a:solidFill>
                            <a:schemeClr val="bg1"/>
                          </a:solidFill>
                        </a:rPr>
                        <a:t> DYSFUNCTION</a:t>
                      </a:r>
                      <a:endParaRPr lang="en-US" sz="2000" b="1" dirty="0">
                        <a:solidFill>
                          <a:schemeClr val="bg1"/>
                        </a:solidFill>
                      </a:endParaRPr>
                    </a:p>
                  </a:txBody>
                  <a:tcPr anchor="ctr">
                    <a:solidFill>
                      <a:srgbClr val="F0B537"/>
                    </a:solidFill>
                  </a:tcPr>
                </a:tc>
                <a:tc>
                  <a:txBody>
                    <a:bodyPr/>
                    <a:lstStyle/>
                    <a:p>
                      <a:pPr algn="ctr"/>
                      <a:endParaRPr lang="en-US" sz="2000" b="1" dirty="0">
                        <a:solidFill>
                          <a:schemeClr val="bg1"/>
                        </a:solidFill>
                      </a:endParaRPr>
                    </a:p>
                  </a:txBody>
                  <a:tcPr anchor="ctr">
                    <a:solidFill>
                      <a:srgbClr val="F0B537"/>
                    </a:solidFill>
                  </a:tcPr>
                </a:tc>
                <a:extLst>
                  <a:ext uri="{0D108BD9-81ED-4DB2-BD59-A6C34878D82A}">
                    <a16:rowId xmlns:a16="http://schemas.microsoft.com/office/drawing/2014/main" val="10004"/>
                  </a:ext>
                </a:extLst>
              </a:tr>
              <a:tr h="435215">
                <a:tc>
                  <a:txBody>
                    <a:bodyPr/>
                    <a:lstStyle/>
                    <a:p>
                      <a:pPr lvl="1"/>
                      <a:r>
                        <a:rPr lang="en-US" sz="2000" b="0" dirty="0"/>
                        <a:t>Substance abuse in home</a:t>
                      </a:r>
                    </a:p>
                  </a:txBody>
                  <a:tcPr anchor="ctr">
                    <a:solidFill>
                      <a:schemeClr val="bg1">
                        <a:lumMod val="95000"/>
                      </a:schemeClr>
                    </a:solidFill>
                  </a:tcPr>
                </a:tc>
                <a:tc>
                  <a:txBody>
                    <a:bodyPr/>
                    <a:lstStyle/>
                    <a:p>
                      <a:pPr algn="ctr"/>
                      <a:r>
                        <a:rPr lang="en-US" sz="2000" b="1" dirty="0">
                          <a:solidFill>
                            <a:schemeClr val="bg1"/>
                          </a:solidFill>
                        </a:rPr>
                        <a:t>26.1</a:t>
                      </a:r>
                    </a:p>
                  </a:txBody>
                  <a:tcPr anchor="ctr">
                    <a:solidFill>
                      <a:srgbClr val="F0B537"/>
                    </a:solidFill>
                  </a:tcPr>
                </a:tc>
                <a:extLst>
                  <a:ext uri="{0D108BD9-81ED-4DB2-BD59-A6C34878D82A}">
                    <a16:rowId xmlns:a16="http://schemas.microsoft.com/office/drawing/2014/main" val="10005"/>
                  </a:ext>
                </a:extLst>
              </a:tr>
              <a:tr h="435215">
                <a:tc>
                  <a:txBody>
                    <a:bodyPr/>
                    <a:lstStyle/>
                    <a:p>
                      <a:pPr lvl="1"/>
                      <a:r>
                        <a:rPr lang="en-US" sz="2000" b="0" dirty="0"/>
                        <a:t>Separation/divorce</a:t>
                      </a:r>
                    </a:p>
                  </a:txBody>
                  <a:tcPr anchor="ctr">
                    <a:solidFill>
                      <a:schemeClr val="bg1">
                        <a:lumMod val="95000"/>
                      </a:schemeClr>
                    </a:solidFill>
                  </a:tcPr>
                </a:tc>
                <a:tc>
                  <a:txBody>
                    <a:bodyPr/>
                    <a:lstStyle/>
                    <a:p>
                      <a:pPr algn="ctr"/>
                      <a:r>
                        <a:rPr lang="en-US" sz="2000" b="1" dirty="0">
                          <a:solidFill>
                            <a:schemeClr val="bg1"/>
                          </a:solidFill>
                        </a:rPr>
                        <a:t>23.2</a:t>
                      </a:r>
                    </a:p>
                  </a:txBody>
                  <a:tcPr anchor="ctr">
                    <a:solidFill>
                      <a:srgbClr val="F0B537"/>
                    </a:solidFill>
                  </a:tcPr>
                </a:tc>
                <a:extLst>
                  <a:ext uri="{0D108BD9-81ED-4DB2-BD59-A6C34878D82A}">
                    <a16:rowId xmlns:a16="http://schemas.microsoft.com/office/drawing/2014/main" val="10006"/>
                  </a:ext>
                </a:extLst>
              </a:tr>
              <a:tr h="435215">
                <a:tc>
                  <a:txBody>
                    <a:bodyPr/>
                    <a:lstStyle/>
                    <a:p>
                      <a:pPr lvl="1"/>
                      <a:r>
                        <a:rPr lang="en-US" sz="2000" b="0" dirty="0"/>
                        <a:t>Family</a:t>
                      </a:r>
                      <a:r>
                        <a:rPr lang="en-US" sz="2000" b="0" baseline="0" dirty="0"/>
                        <a:t> member with mental illness</a:t>
                      </a:r>
                      <a:endParaRPr lang="en-US" sz="2000" b="0" dirty="0"/>
                    </a:p>
                  </a:txBody>
                  <a:tcPr anchor="ctr">
                    <a:solidFill>
                      <a:schemeClr val="bg1">
                        <a:lumMod val="95000"/>
                      </a:schemeClr>
                    </a:solidFill>
                  </a:tcPr>
                </a:tc>
                <a:tc>
                  <a:txBody>
                    <a:bodyPr/>
                    <a:lstStyle/>
                    <a:p>
                      <a:pPr algn="ctr"/>
                      <a:r>
                        <a:rPr lang="en-US" sz="2000" b="1" dirty="0">
                          <a:solidFill>
                            <a:schemeClr val="bg1"/>
                          </a:solidFill>
                        </a:rPr>
                        <a:t>18</a:t>
                      </a:r>
                    </a:p>
                  </a:txBody>
                  <a:tcPr anchor="ctr">
                    <a:solidFill>
                      <a:srgbClr val="F0B537"/>
                    </a:solidFill>
                  </a:tcPr>
                </a:tc>
                <a:extLst>
                  <a:ext uri="{0D108BD9-81ED-4DB2-BD59-A6C34878D82A}">
                    <a16:rowId xmlns:a16="http://schemas.microsoft.com/office/drawing/2014/main" val="10007"/>
                  </a:ext>
                </a:extLst>
              </a:tr>
              <a:tr h="435215">
                <a:tc>
                  <a:txBody>
                    <a:bodyPr/>
                    <a:lstStyle/>
                    <a:p>
                      <a:pPr lvl="1"/>
                      <a:r>
                        <a:rPr lang="en-US" sz="2000" b="0" dirty="0"/>
                        <a:t>Domestic</a:t>
                      </a:r>
                      <a:r>
                        <a:rPr lang="en-US" sz="2000" b="0" baseline="0" dirty="0"/>
                        <a:t> violence</a:t>
                      </a:r>
                      <a:endParaRPr lang="en-US" sz="2000" b="0" dirty="0"/>
                    </a:p>
                  </a:txBody>
                  <a:tcPr anchor="ctr">
                    <a:solidFill>
                      <a:schemeClr val="bg1">
                        <a:lumMod val="95000"/>
                      </a:schemeClr>
                    </a:solidFill>
                  </a:tcPr>
                </a:tc>
                <a:tc>
                  <a:txBody>
                    <a:bodyPr/>
                    <a:lstStyle/>
                    <a:p>
                      <a:pPr algn="ctr"/>
                      <a:r>
                        <a:rPr lang="en-US" sz="2000" b="1" dirty="0">
                          <a:solidFill>
                            <a:schemeClr val="bg1"/>
                          </a:solidFill>
                        </a:rPr>
                        <a:t>15.3</a:t>
                      </a:r>
                    </a:p>
                  </a:txBody>
                  <a:tcPr anchor="ctr">
                    <a:solidFill>
                      <a:srgbClr val="F0B537"/>
                    </a:solidFill>
                  </a:tcPr>
                </a:tc>
                <a:extLst>
                  <a:ext uri="{0D108BD9-81ED-4DB2-BD59-A6C34878D82A}">
                    <a16:rowId xmlns:a16="http://schemas.microsoft.com/office/drawing/2014/main" val="10008"/>
                  </a:ext>
                </a:extLst>
              </a:tr>
              <a:tr h="435215">
                <a:tc>
                  <a:txBody>
                    <a:bodyPr/>
                    <a:lstStyle/>
                    <a:p>
                      <a:pPr lvl="1"/>
                      <a:r>
                        <a:rPr lang="en-US" sz="2000" b="0" dirty="0"/>
                        <a:t>Incarcerated family</a:t>
                      </a:r>
                      <a:r>
                        <a:rPr lang="en-US" sz="2000" b="0" baseline="0" dirty="0"/>
                        <a:t> member</a:t>
                      </a:r>
                      <a:endParaRPr lang="en-US" sz="2000" b="0" dirty="0"/>
                    </a:p>
                  </a:txBody>
                  <a:tcPr anchor="ctr">
                    <a:solidFill>
                      <a:schemeClr val="bg1">
                        <a:lumMod val="95000"/>
                      </a:schemeClr>
                    </a:solidFill>
                  </a:tcPr>
                </a:tc>
                <a:tc>
                  <a:txBody>
                    <a:bodyPr/>
                    <a:lstStyle/>
                    <a:p>
                      <a:pPr algn="ctr"/>
                      <a:r>
                        <a:rPr lang="en-US" sz="2000" b="1" dirty="0">
                          <a:solidFill>
                            <a:schemeClr val="bg1"/>
                          </a:solidFill>
                        </a:rPr>
                        <a:t>6.8</a:t>
                      </a:r>
                    </a:p>
                  </a:txBody>
                  <a:tcPr anchor="ctr">
                    <a:solidFill>
                      <a:srgbClr val="F0B537"/>
                    </a:solidFill>
                  </a:tcPr>
                </a:tc>
                <a:extLst>
                  <a:ext uri="{0D108BD9-81ED-4DB2-BD59-A6C34878D82A}">
                    <a16:rowId xmlns:a16="http://schemas.microsoft.com/office/drawing/2014/main" val="10009"/>
                  </a:ext>
                </a:extLst>
              </a:tr>
              <a:tr h="465025">
                <a:tc>
                  <a:txBody>
                    <a:bodyPr/>
                    <a:lstStyle/>
                    <a:p>
                      <a:r>
                        <a:rPr lang="en-US" sz="2000" b="1" dirty="0">
                          <a:solidFill>
                            <a:schemeClr val="bg1"/>
                          </a:solidFill>
                        </a:rPr>
                        <a:t>ANY</a:t>
                      </a:r>
                      <a:r>
                        <a:rPr lang="en-US" sz="2000" b="1" baseline="0" dirty="0">
                          <a:solidFill>
                            <a:schemeClr val="bg1"/>
                          </a:solidFill>
                        </a:rPr>
                        <a:t> ACE</a:t>
                      </a:r>
                      <a:endParaRPr lang="en-US" sz="2000" b="1" dirty="0">
                        <a:solidFill>
                          <a:schemeClr val="bg1"/>
                        </a:solidFill>
                      </a:endParaRPr>
                    </a:p>
                  </a:txBody>
                  <a:tcPr anchor="ctr">
                    <a:solidFill>
                      <a:srgbClr val="F0B537"/>
                    </a:solidFill>
                  </a:tcPr>
                </a:tc>
                <a:tc>
                  <a:txBody>
                    <a:bodyPr/>
                    <a:lstStyle/>
                    <a:p>
                      <a:pPr algn="ctr"/>
                      <a:r>
                        <a:rPr lang="en-US" sz="2000" b="1" dirty="0">
                          <a:solidFill>
                            <a:schemeClr val="bg1"/>
                          </a:solidFill>
                        </a:rPr>
                        <a:t>56</a:t>
                      </a:r>
                    </a:p>
                  </a:txBody>
                  <a:tcPr anchor="ctr">
                    <a:solidFill>
                      <a:srgbClr val="F0B537"/>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4964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197" y="270202"/>
            <a:ext cx="7309672" cy="693393"/>
          </a:xfrm>
        </p:spPr>
        <p:txBody>
          <a:bodyPr>
            <a:normAutofit/>
          </a:bodyPr>
          <a:lstStyle/>
          <a:p>
            <a:pPr algn="l"/>
            <a:r>
              <a:rPr lang="en-US" sz="3600" dirty="0">
                <a:solidFill>
                  <a:srgbClr val="30445F"/>
                </a:solidFill>
                <a:latin typeface="Rockwell"/>
                <a:cs typeface="Rockwell"/>
              </a:rPr>
              <a:t>Where do Iowa adults with ACEs</a:t>
            </a:r>
          </a:p>
        </p:txBody>
      </p:sp>
      <p:sp>
        <p:nvSpPr>
          <p:cNvPr id="3" name="Subtitle 2"/>
          <p:cNvSpPr>
            <a:spLocks noGrp="1"/>
          </p:cNvSpPr>
          <p:nvPr>
            <p:ph type="subTitle" idx="1"/>
          </p:nvPr>
        </p:nvSpPr>
        <p:spPr>
          <a:xfrm>
            <a:off x="204674" y="4735287"/>
            <a:ext cx="1890826" cy="1415141"/>
          </a:xfrm>
        </p:spPr>
        <p:txBody>
          <a:bodyPr>
            <a:normAutofit/>
          </a:bodyPr>
          <a:lstStyle/>
          <a:p>
            <a:pPr algn="l"/>
            <a:r>
              <a:rPr lang="en-US" sz="1400" dirty="0">
                <a:solidFill>
                  <a:srgbClr val="A7A7A3"/>
                </a:solidFill>
                <a:latin typeface="Helvetica"/>
                <a:cs typeface="Helvetica"/>
              </a:rPr>
              <a:t>Map does not reflect where trauma occurred, but rather where adults with four or more ACEs currently live.</a:t>
            </a:r>
          </a:p>
        </p:txBody>
      </p:sp>
      <p:sp>
        <p:nvSpPr>
          <p:cNvPr id="8" name="Title 1"/>
          <p:cNvSpPr txBox="1">
            <a:spLocks/>
          </p:cNvSpPr>
          <p:nvPr/>
        </p:nvSpPr>
        <p:spPr>
          <a:xfrm>
            <a:off x="1139611" y="726163"/>
            <a:ext cx="5708927" cy="83254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6690A5"/>
                </a:solidFill>
                <a:effectLst/>
                <a:uLnTx/>
                <a:uFillTx/>
                <a:latin typeface="Rockwell"/>
                <a:ea typeface="+mj-ea"/>
                <a:cs typeface="Rockwell"/>
              </a:rPr>
              <a:t>live now?</a:t>
            </a:r>
          </a:p>
        </p:txBody>
      </p:sp>
      <p:cxnSp>
        <p:nvCxnSpPr>
          <p:cNvPr id="10" name="Straight Connector 9"/>
          <p:cNvCxnSpPr/>
          <p:nvPr/>
        </p:nvCxnSpPr>
        <p:spPr>
          <a:xfrm>
            <a:off x="204674" y="1580476"/>
            <a:ext cx="6338957" cy="48732"/>
          </a:xfrm>
          <a:prstGeom prst="line">
            <a:avLst/>
          </a:prstGeom>
          <a:ln w="76200" cmpd="sng">
            <a:solidFill>
              <a:srgbClr val="72B432"/>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1496787" y="1987735"/>
            <a:ext cx="7429404" cy="4750675"/>
          </a:xfrm>
          <a:prstGeom prst="rect">
            <a:avLst/>
          </a:prstGeom>
        </p:spPr>
      </p:pic>
      <p:pic>
        <p:nvPicPr>
          <p:cNvPr id="12" name="Picture 11"/>
          <p:cNvPicPr>
            <a:picLocks noChangeAspect="1"/>
          </p:cNvPicPr>
          <p:nvPr/>
        </p:nvPicPr>
        <p:blipFill>
          <a:blip r:embed="rId4"/>
          <a:stretch>
            <a:fillRect/>
          </a:stretch>
        </p:blipFill>
        <p:spPr>
          <a:xfrm>
            <a:off x="8096462" y="5293713"/>
            <a:ext cx="1056609" cy="1393825"/>
          </a:xfrm>
          <a:prstGeom prst="rect">
            <a:avLst/>
          </a:prstGeom>
        </p:spPr>
      </p:pic>
      <p:sp>
        <p:nvSpPr>
          <p:cNvPr id="13" name="Subtitle 2"/>
          <p:cNvSpPr txBox="1">
            <a:spLocks/>
          </p:cNvSpPr>
          <p:nvPr/>
        </p:nvSpPr>
        <p:spPr>
          <a:xfrm>
            <a:off x="204674" y="3096912"/>
            <a:ext cx="1491683" cy="133350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6690A5"/>
                </a:solidFill>
                <a:effectLst/>
                <a:uLnTx/>
                <a:uFillTx/>
                <a:latin typeface="Helvetica"/>
                <a:ea typeface="+mn-ea"/>
                <a:cs typeface="Helvetica"/>
              </a:rPr>
              <a:t>PERCENT </a:t>
            </a:r>
            <a:br>
              <a:rPr kumimoji="0" lang="en-US" sz="1600" b="1" i="0" u="none" strike="noStrike" kern="1200" cap="none" spc="0" normalizeH="0" baseline="0" noProof="0" dirty="0">
                <a:ln>
                  <a:noFill/>
                </a:ln>
                <a:solidFill>
                  <a:srgbClr val="6690A5"/>
                </a:solidFill>
                <a:effectLst/>
                <a:uLnTx/>
                <a:uFillTx/>
                <a:latin typeface="Helvetica"/>
                <a:ea typeface="+mn-ea"/>
                <a:cs typeface="Helvetica"/>
              </a:rPr>
            </a:br>
            <a:r>
              <a:rPr kumimoji="0" lang="en-US" sz="1600" b="1" i="0" u="none" strike="noStrike" kern="1200" cap="none" spc="0" normalizeH="0" baseline="0" noProof="0" dirty="0">
                <a:ln>
                  <a:noFill/>
                </a:ln>
                <a:solidFill>
                  <a:srgbClr val="6690A5"/>
                </a:solidFill>
                <a:effectLst/>
                <a:uLnTx/>
                <a:uFillTx/>
                <a:latin typeface="Helvetica"/>
                <a:ea typeface="+mn-ea"/>
                <a:cs typeface="Helvetica"/>
              </a:rPr>
              <a:t>OF ADULTS REPORTING FOUR OR MORE ACES</a:t>
            </a:r>
          </a:p>
        </p:txBody>
      </p:sp>
    </p:spTree>
    <p:extLst>
      <p:ext uri="{BB962C8B-B14F-4D97-AF65-F5344CB8AC3E}">
        <p14:creationId xmlns:p14="http://schemas.microsoft.com/office/powerpoint/2010/main" val="347978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CBCD"/>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50" t="20640" r="2574" b="16570"/>
          <a:stretch/>
        </p:blipFill>
        <p:spPr bwMode="auto">
          <a:xfrm>
            <a:off x="152400" y="1524000"/>
            <a:ext cx="884919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76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61"/>
        <p:cNvGrpSpPr/>
        <p:nvPr/>
      </p:nvGrpSpPr>
      <p:grpSpPr>
        <a:xfrm>
          <a:off x="0" y="0"/>
          <a:ext cx="0" cy="0"/>
          <a:chOff x="0" y="0"/>
          <a:chExt cx="0" cy="0"/>
        </a:xfrm>
      </p:grpSpPr>
      <p:pic>
        <p:nvPicPr>
          <p:cNvPr id="63" name="Shape 63" descr="Relationships Gear.png"/>
          <p:cNvPicPr preferRelativeResize="0"/>
          <p:nvPr/>
        </p:nvPicPr>
        <p:blipFill rotWithShape="1">
          <a:blip r:embed="rId4">
            <a:alphaModFix/>
          </a:blip>
          <a:srcRect/>
          <a:stretch/>
        </p:blipFill>
        <p:spPr>
          <a:xfrm>
            <a:off x="4038600" y="3990975"/>
            <a:ext cx="1981199" cy="1952624"/>
          </a:xfrm>
          <a:prstGeom prst="rect">
            <a:avLst/>
          </a:prstGeom>
          <a:noFill/>
          <a:ln>
            <a:noFill/>
          </a:ln>
        </p:spPr>
      </p:pic>
      <p:pic>
        <p:nvPicPr>
          <p:cNvPr id="64" name="Shape 64" descr="Brain Gear.png"/>
          <p:cNvPicPr preferRelativeResize="0"/>
          <p:nvPr/>
        </p:nvPicPr>
        <p:blipFill rotWithShape="1">
          <a:blip r:embed="rId5">
            <a:alphaModFix/>
          </a:blip>
          <a:srcRect/>
          <a:stretch/>
        </p:blipFill>
        <p:spPr>
          <a:xfrm rot="-482372">
            <a:off x="4629106" y="1825658"/>
            <a:ext cx="2308083" cy="2289288"/>
          </a:xfrm>
          <a:prstGeom prst="rect">
            <a:avLst/>
          </a:prstGeom>
          <a:noFill/>
          <a:ln>
            <a:noFill/>
          </a:ln>
        </p:spPr>
      </p:pic>
      <p:pic>
        <p:nvPicPr>
          <p:cNvPr id="8" name="Picture 7"/>
          <p:cNvPicPr>
            <a:picLocks noChangeAspect="1"/>
          </p:cNvPicPr>
          <p:nvPr/>
        </p:nvPicPr>
        <p:blipFill>
          <a:blip r:embed="rId6"/>
          <a:stretch>
            <a:fillRect/>
          </a:stretch>
        </p:blipFill>
        <p:spPr>
          <a:xfrm>
            <a:off x="1852511" y="1859280"/>
            <a:ext cx="3108540" cy="2812682"/>
          </a:xfrm>
          <a:prstGeom prst="rect">
            <a:avLst/>
          </a:prstGeom>
        </p:spPr>
      </p:pic>
    </p:spTree>
    <p:extLst>
      <p:ext uri="{BB962C8B-B14F-4D97-AF65-F5344CB8AC3E}">
        <p14:creationId xmlns:p14="http://schemas.microsoft.com/office/powerpoint/2010/main" val="18463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4"/>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3"/>
        <p:cNvGrpSpPr/>
        <p:nvPr/>
      </p:nvGrpSpPr>
      <p:grpSpPr>
        <a:xfrm>
          <a:off x="0" y="0"/>
          <a:ext cx="0" cy="0"/>
          <a:chOff x="0" y="0"/>
          <a:chExt cx="0" cy="0"/>
        </a:xfrm>
      </p:grpSpPr>
      <p:sp>
        <p:nvSpPr>
          <p:cNvPr id="3" name="Rectangle 2"/>
          <p:cNvSpPr/>
          <p:nvPr/>
        </p:nvSpPr>
        <p:spPr>
          <a:xfrm>
            <a:off x="5657849" y="1968642"/>
            <a:ext cx="2857501" cy="177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4" name="Shape 174"/>
          <p:cNvSpPr txBox="1">
            <a:spLocks noGrp="1"/>
          </p:cNvSpPr>
          <p:nvPr>
            <p:ph type="title"/>
          </p:nvPr>
        </p:nvSpPr>
        <p:spPr>
          <a:xfrm>
            <a:off x="457200" y="417512"/>
            <a:ext cx="8229600" cy="1143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600" b="1" i="0" u="none" strike="noStrike" cap="none" dirty="0">
                <a:solidFill>
                  <a:schemeClr val="lt1"/>
                </a:solidFill>
                <a:latin typeface="Calibri"/>
                <a:ea typeface="Calibri"/>
                <a:cs typeface="Calibri"/>
                <a:sym typeface="Calibri"/>
              </a:rPr>
              <a:t>Helping </a:t>
            </a:r>
            <a:r>
              <a:rPr lang="en-US" sz="4600" b="1" dirty="0">
                <a:solidFill>
                  <a:schemeClr val="lt1"/>
                </a:solidFill>
              </a:rPr>
              <a:t>Families</a:t>
            </a:r>
            <a:r>
              <a:rPr lang="en-US" sz="4600" b="1" i="0" u="none" strike="noStrike" cap="none" dirty="0">
                <a:solidFill>
                  <a:schemeClr val="lt1"/>
                </a:solidFill>
                <a:latin typeface="Calibri"/>
                <a:ea typeface="Calibri"/>
                <a:cs typeface="Calibri"/>
                <a:sym typeface="Calibri"/>
              </a:rPr>
              <a:t> Helps Kids</a:t>
            </a:r>
          </a:p>
        </p:txBody>
      </p:sp>
      <p:sp>
        <p:nvSpPr>
          <p:cNvPr id="175" name="Shape 175"/>
          <p:cNvSpPr txBox="1">
            <a:spLocks noGrp="1"/>
          </p:cNvSpPr>
          <p:nvPr>
            <p:ph type="body" idx="1"/>
          </p:nvPr>
        </p:nvSpPr>
        <p:spPr>
          <a:xfrm>
            <a:off x="457200" y="1447800"/>
            <a:ext cx="5029199" cy="358139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Approaches that address the needs of children without helping their </a:t>
            </a:r>
            <a:r>
              <a:rPr lang="en-US" sz="2400" dirty="0">
                <a:solidFill>
                  <a:schemeClr val="lt1"/>
                </a:solidFill>
              </a:rPr>
              <a:t>familie</a:t>
            </a:r>
            <a:r>
              <a:rPr lang="en-US" sz="2400" b="0" i="0" u="none" strike="noStrike" cap="none" dirty="0">
                <a:solidFill>
                  <a:schemeClr val="lt1"/>
                </a:solidFill>
                <a:latin typeface="Calibri"/>
                <a:ea typeface="Calibri"/>
                <a:cs typeface="Calibri"/>
                <a:sym typeface="Calibri"/>
              </a:rPr>
              <a:t>s usually leave either the child or </a:t>
            </a:r>
            <a:r>
              <a:rPr lang="en-US" sz="2400" dirty="0">
                <a:solidFill>
                  <a:schemeClr val="lt1"/>
                </a:solidFill>
              </a:rPr>
              <a:t>family</a:t>
            </a:r>
            <a:r>
              <a:rPr lang="en-US" sz="2400" b="0" i="0" u="none" strike="noStrike" cap="none" dirty="0">
                <a:solidFill>
                  <a:schemeClr val="lt1"/>
                </a:solidFill>
                <a:latin typeface="Calibri"/>
                <a:ea typeface="Calibri"/>
                <a:cs typeface="Calibri"/>
                <a:sym typeface="Calibri"/>
              </a:rPr>
              <a:t> behind</a:t>
            </a:r>
          </a:p>
          <a:p>
            <a:pPr marL="342900" marR="0" lvl="0" indent="-342900" algn="l" rtl="0">
              <a:lnSpc>
                <a:spcPct val="100000"/>
              </a:lnSpc>
              <a:spcBef>
                <a:spcPts val="120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When we reach out  and support </a:t>
            </a:r>
            <a:r>
              <a:rPr lang="en-US" sz="2800" b="1" i="0" u="none" strike="noStrike" cap="none" dirty="0">
                <a:solidFill>
                  <a:schemeClr val="lt1"/>
                </a:solidFill>
                <a:sym typeface="Calibri"/>
              </a:rPr>
              <a:t>children and their </a:t>
            </a:r>
            <a:r>
              <a:rPr lang="en-US" sz="2800" b="1" dirty="0">
                <a:solidFill>
                  <a:schemeClr val="lt1"/>
                </a:solidFill>
              </a:rPr>
              <a:t>familie</a:t>
            </a:r>
            <a:r>
              <a:rPr lang="en-US" sz="2800" b="1" i="0" u="none" strike="noStrike" cap="none" dirty="0">
                <a:solidFill>
                  <a:schemeClr val="lt1"/>
                </a:solidFill>
                <a:sym typeface="Calibri"/>
              </a:rPr>
              <a:t>s together</a:t>
            </a:r>
            <a:r>
              <a:rPr lang="en-US" sz="2400" b="0" i="0" u="none" strike="noStrike" cap="none" dirty="0">
                <a:solidFill>
                  <a:schemeClr val="lt1"/>
                </a:solidFill>
                <a:latin typeface="Calibri"/>
                <a:ea typeface="Calibri"/>
                <a:cs typeface="Calibri"/>
                <a:sym typeface="Calibri"/>
              </a:rPr>
              <a:t>, we see far greater results than the sum of their parts</a:t>
            </a:r>
          </a:p>
        </p:txBody>
      </p:sp>
      <p:sp>
        <p:nvSpPr>
          <p:cNvPr id="176" name="Shape 176"/>
          <p:cNvSpPr txBox="1"/>
          <p:nvPr/>
        </p:nvSpPr>
        <p:spPr>
          <a:xfrm>
            <a:off x="609600" y="4852987"/>
            <a:ext cx="4572000" cy="369886"/>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Calibri"/>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Two Generation Approach, The Aspen Institute</a:t>
            </a:r>
          </a:p>
        </p:txBody>
      </p:sp>
      <p:pic>
        <p:nvPicPr>
          <p:cNvPr id="2" name="Picture 1"/>
          <p:cNvPicPr>
            <a:picLocks noChangeAspect="1"/>
          </p:cNvPicPr>
          <p:nvPr/>
        </p:nvPicPr>
        <p:blipFill rotWithShape="1">
          <a:blip r:embed="rId4"/>
          <a:srcRect r="13833"/>
          <a:stretch/>
        </p:blipFill>
        <p:spPr>
          <a:xfrm>
            <a:off x="5632449" y="1968642"/>
            <a:ext cx="2857501" cy="1777858"/>
          </a:xfrm>
          <a:prstGeom prst="rect">
            <a:avLst/>
          </a:prstGeom>
        </p:spPr>
      </p:pic>
    </p:spTree>
    <p:extLst>
      <p:ext uri="{BB962C8B-B14F-4D97-AF65-F5344CB8AC3E}">
        <p14:creationId xmlns:p14="http://schemas.microsoft.com/office/powerpoint/2010/main" val="4617612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nections Matter - 50 min Curriculum_sharabl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2484</TotalTime>
  <Words>5048</Words>
  <Application>Microsoft Office PowerPoint</Application>
  <PresentationFormat>On-screen Show (4:3)</PresentationFormat>
  <Paragraphs>566</Paragraphs>
  <Slides>43</Slides>
  <Notes>40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43</vt:i4>
      </vt:variant>
    </vt:vector>
  </HeadingPairs>
  <TitlesOfParts>
    <vt:vector size="55" baseType="lpstr">
      <vt:lpstr>Arial</vt:lpstr>
      <vt:lpstr>Calibri</vt:lpstr>
      <vt:lpstr>Calibri Light</vt:lpstr>
      <vt:lpstr>Helvetica</vt:lpstr>
      <vt:lpstr>Rockwell</vt:lpstr>
      <vt:lpstr>Times New Roman</vt:lpstr>
      <vt:lpstr>Office Theme</vt:lpstr>
      <vt:lpstr>1_Office Theme</vt:lpstr>
      <vt:lpstr>2_Office Theme</vt:lpstr>
      <vt:lpstr>Connections Matter - 50 min Curriculum_sharable</vt:lpstr>
      <vt:lpstr>3_Office Theme</vt:lpstr>
      <vt:lpstr>5_Office Theme</vt:lpstr>
      <vt:lpstr>How many can think of students who are having a tough time?   Think of some of the problems in your school or your students that you  worry about. </vt:lpstr>
      <vt:lpstr>Ever wonder what you could do to help?</vt:lpstr>
      <vt:lpstr>PowerPoint Presentation</vt:lpstr>
      <vt:lpstr>PowerPoint Presentation</vt:lpstr>
      <vt:lpstr>PowerPoint Presentation</vt:lpstr>
      <vt:lpstr>Where do Iowa adults with ACEs</vt:lpstr>
      <vt:lpstr>PowerPoint Presentation</vt:lpstr>
      <vt:lpstr>PowerPoint Presentation</vt:lpstr>
      <vt:lpstr>Helping Families Helps Kids</vt:lpstr>
      <vt:lpstr>PowerPoint Presentation</vt:lpstr>
      <vt:lpstr>PowerPoint Presentation</vt:lpstr>
      <vt:lpstr>Breaking the cycle:</vt:lpstr>
      <vt:lpstr>Impact of ACEs</vt:lpstr>
      <vt:lpstr>PowerPoint Presentation</vt:lpstr>
      <vt:lpstr>PowerPoint Presentation</vt:lpstr>
      <vt:lpstr>PowerPoint Presentation</vt:lpstr>
      <vt:lpstr>ACE Score and Grades – Mostly A’s</vt:lpstr>
      <vt:lpstr>ACE Score and Grades – Mostly B’s</vt:lpstr>
      <vt:lpstr>ACE Score and Grades –Mostly C’s</vt:lpstr>
      <vt:lpstr>ACE Score and Grades – Mostly D’s</vt:lpstr>
      <vt:lpstr>ACE Score and Grades – Mostly F’s</vt:lpstr>
      <vt:lpstr>ACE Score and Alcohol Use</vt:lpstr>
      <vt:lpstr>ACE Score and Cigarette Smoking</vt:lpstr>
      <vt:lpstr>ACE Score and Suicide</vt:lpstr>
      <vt:lpstr>PowerPoint Presentation</vt:lpstr>
      <vt:lpstr>PowerPoint Presentation</vt:lpstr>
      <vt:lpstr>Learning to ask for help Learning to accept help  A sense of belonging Developing friendships  Developing problem-solving skills Helping a child learn to express his/her feelings  </vt:lpstr>
      <vt:lpstr>Sensing triggers creating negative behavior Modeling appropriate behavior   Establishing expectations and rules Establishing consequences      </vt:lpstr>
      <vt:lpstr>PowerPoint Presentation</vt:lpstr>
      <vt:lpstr>PowerPoint Presentation</vt:lpstr>
      <vt:lpstr>PowerPoint Presentation</vt:lpstr>
      <vt:lpstr> Healing Power of Relationships:  Schools and families </vt:lpstr>
      <vt:lpstr>PowerPoint Presentation</vt:lpstr>
      <vt:lpstr>PowerPoint Presentation</vt:lpstr>
      <vt:lpstr>Partners in a MTSS Collaborative Culture</vt:lpstr>
      <vt:lpstr>Targeted and Intensive Supports</vt:lpstr>
      <vt:lpstr>Handle With Care  Partnership with Police Departments</vt:lpstr>
      <vt:lpstr>PowerPoint Presentation</vt:lpstr>
      <vt:lpstr>Trauma-Sensitive Schools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Culture</dc:title>
  <dc:creator>Liz Cox</dc:creator>
  <cp:lastModifiedBy>Liz Cox</cp:lastModifiedBy>
  <cp:revision>70</cp:revision>
  <cp:lastPrinted>2017-07-31T12:56:58Z</cp:lastPrinted>
  <dcterms:created xsi:type="dcterms:W3CDTF">2017-07-05T14:41:45Z</dcterms:created>
  <dcterms:modified xsi:type="dcterms:W3CDTF">2017-10-02T17:42:17Z</dcterms:modified>
</cp:coreProperties>
</file>