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0931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A649-1559-4510-8FBB-6D8B06496B4A}"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9015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95544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838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8319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305307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96725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60590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89116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52742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78425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57A649-1559-4510-8FBB-6D8B06496B4A}"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38742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57A649-1559-4510-8FBB-6D8B06496B4A}"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340165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3421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49252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557A649-1559-4510-8FBB-6D8B06496B4A}" type="datetimeFigureOut">
              <a:rPr lang="en-US" smtClean="0"/>
              <a:t>8/12/2016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206353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A649-1559-4510-8FBB-6D8B06496B4A}"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2BB4D-0320-4073-B295-90943470BDCE}" type="slidenum">
              <a:rPr lang="en-US" smtClean="0"/>
              <a:t>‹#›</a:t>
            </a:fld>
            <a:endParaRPr lang="en-US"/>
          </a:p>
        </p:txBody>
      </p:sp>
    </p:spTree>
    <p:extLst>
      <p:ext uri="{BB962C8B-B14F-4D97-AF65-F5344CB8AC3E}">
        <p14:creationId xmlns:p14="http://schemas.microsoft.com/office/powerpoint/2010/main" val="106893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57A649-1559-4510-8FBB-6D8B06496B4A}" type="datetimeFigureOut">
              <a:rPr lang="en-US" smtClean="0"/>
              <a:t>8/12/2016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22BB4D-0320-4073-B295-90943470BDCE}" type="slidenum">
              <a:rPr lang="en-US" smtClean="0"/>
              <a:t>‹#›</a:t>
            </a:fld>
            <a:endParaRPr lang="en-US"/>
          </a:p>
        </p:txBody>
      </p:sp>
    </p:spTree>
    <p:extLst>
      <p:ext uri="{BB962C8B-B14F-4D97-AF65-F5344CB8AC3E}">
        <p14:creationId xmlns:p14="http://schemas.microsoft.com/office/powerpoint/2010/main" val="418244709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3105" y="1296723"/>
            <a:ext cx="8825658" cy="3329581"/>
          </a:xfrm>
        </p:spPr>
        <p:txBody>
          <a:bodyPr/>
          <a:lstStyle/>
          <a:p>
            <a:pPr algn="ctr"/>
            <a:r>
              <a:rPr lang="en-US" dirty="0" smtClean="0"/>
              <a:t>Change Provider vs Add/Transfer</a:t>
            </a:r>
            <a:endParaRPr lang="en-US" dirty="0"/>
          </a:p>
        </p:txBody>
      </p:sp>
    </p:spTree>
    <p:extLst>
      <p:ext uri="{BB962C8B-B14F-4D97-AF65-F5344CB8AC3E}">
        <p14:creationId xmlns:p14="http://schemas.microsoft.com/office/powerpoint/2010/main" val="41905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491" y="198194"/>
            <a:ext cx="8460182" cy="810474"/>
          </a:xfrm>
        </p:spPr>
        <p:txBody>
          <a:bodyPr/>
          <a:lstStyle/>
          <a:p>
            <a:pPr algn="ctr"/>
            <a:r>
              <a:rPr lang="en-US" sz="3600" b="1" u="sng" dirty="0" smtClean="0"/>
              <a:t>Step 1:</a:t>
            </a:r>
            <a:endParaRPr lang="en-US" sz="3600" b="1" u="sng" dirty="0"/>
          </a:p>
        </p:txBody>
      </p:sp>
      <p:sp>
        <p:nvSpPr>
          <p:cNvPr id="3" name="Content Placeholder 2"/>
          <p:cNvSpPr>
            <a:spLocks noGrp="1"/>
          </p:cNvSpPr>
          <p:nvPr>
            <p:ph idx="1"/>
          </p:nvPr>
        </p:nvSpPr>
        <p:spPr>
          <a:xfrm>
            <a:off x="198339" y="1129092"/>
            <a:ext cx="6720935" cy="2434240"/>
          </a:xfrm>
        </p:spPr>
        <p:txBody>
          <a:bodyPr>
            <a:normAutofit lnSpcReduction="10000"/>
          </a:bodyPr>
          <a:lstStyle/>
          <a:p>
            <a:r>
              <a:rPr lang="en-US" dirty="0" smtClean="0"/>
              <a:t>Since Leigh Anne is the </a:t>
            </a:r>
            <a:r>
              <a:rPr lang="en-US" b="1" u="sng" dirty="0" smtClean="0"/>
              <a:t>receiving SLP</a:t>
            </a:r>
            <a:r>
              <a:rPr lang="en-US" dirty="0" smtClean="0"/>
              <a:t>, it will be her responsibility to initiate the change provider request.</a:t>
            </a:r>
          </a:p>
          <a:p>
            <a:r>
              <a:rPr lang="en-US" dirty="0" smtClean="0"/>
              <a:t>Since Leigh Anne is assigned at Fred Becker, she has access to Becker’s entire student list.</a:t>
            </a:r>
          </a:p>
          <a:p>
            <a:r>
              <a:rPr lang="en-US" dirty="0" smtClean="0"/>
              <a:t>Leigh Anne’s job is to locate Alexis in Fred Becker’s list and Navigate to her F page.</a:t>
            </a:r>
          </a:p>
          <a:p>
            <a:endParaRPr lang="en-US" dirty="0"/>
          </a:p>
        </p:txBody>
      </p:sp>
      <p:pic>
        <p:nvPicPr>
          <p:cNvPr id="4" name="Picture 3"/>
          <p:cNvPicPr>
            <a:picLocks noChangeAspect="1"/>
          </p:cNvPicPr>
          <p:nvPr/>
        </p:nvPicPr>
        <p:blipFill>
          <a:blip r:embed="rId2"/>
          <a:stretch>
            <a:fillRect/>
          </a:stretch>
        </p:blipFill>
        <p:spPr>
          <a:xfrm>
            <a:off x="98616" y="3844012"/>
            <a:ext cx="5028827" cy="2160863"/>
          </a:xfrm>
          <a:prstGeom prst="rect">
            <a:avLst/>
          </a:prstGeom>
        </p:spPr>
      </p:pic>
      <p:sp>
        <p:nvSpPr>
          <p:cNvPr id="5" name="Right Arrow 4"/>
          <p:cNvSpPr/>
          <p:nvPr/>
        </p:nvSpPr>
        <p:spPr>
          <a:xfrm>
            <a:off x="5194169" y="4924443"/>
            <a:ext cx="1234911" cy="345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47935" y="3844012"/>
            <a:ext cx="5582230" cy="2160863"/>
          </a:xfrm>
          <a:prstGeom prst="rect">
            <a:avLst/>
          </a:prstGeom>
        </p:spPr>
      </p:pic>
      <p:sp>
        <p:nvSpPr>
          <p:cNvPr id="7" name="Rounded Rectangle 6"/>
          <p:cNvSpPr/>
          <p:nvPr/>
        </p:nvSpPr>
        <p:spPr>
          <a:xfrm>
            <a:off x="739471" y="4794637"/>
            <a:ext cx="739472" cy="12102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19273" y="4116666"/>
            <a:ext cx="3178883" cy="1293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1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8951" y="4091929"/>
            <a:ext cx="4015443" cy="1557548"/>
          </a:xfrm>
        </p:spPr>
        <p:txBody>
          <a:bodyPr>
            <a:normAutofit lnSpcReduction="10000"/>
          </a:bodyPr>
          <a:lstStyle/>
          <a:p>
            <a:r>
              <a:rPr lang="en-US" dirty="0" smtClean="0"/>
              <a:t>The next step would be to use the Lookup or “L” button, to find herself in the Waterloo/Fred Becker Staff Bank</a:t>
            </a:r>
            <a:endParaRPr lang="en-US" dirty="0"/>
          </a:p>
        </p:txBody>
      </p:sp>
      <p:sp>
        <p:nvSpPr>
          <p:cNvPr id="5" name="Title 1"/>
          <p:cNvSpPr>
            <a:spLocks noGrp="1"/>
          </p:cNvSpPr>
          <p:nvPr>
            <p:ph type="title"/>
          </p:nvPr>
        </p:nvSpPr>
        <p:spPr>
          <a:xfrm>
            <a:off x="1346491" y="198194"/>
            <a:ext cx="8460182" cy="810474"/>
          </a:xfrm>
        </p:spPr>
        <p:txBody>
          <a:bodyPr/>
          <a:lstStyle/>
          <a:p>
            <a:pPr algn="ctr"/>
            <a:r>
              <a:rPr lang="en-US" sz="3600" b="1" u="sng" dirty="0" smtClean="0"/>
              <a:t>Step 2:</a:t>
            </a:r>
            <a:endParaRPr lang="en-US" sz="3600" b="1" u="sng" dirty="0"/>
          </a:p>
        </p:txBody>
      </p:sp>
      <p:pic>
        <p:nvPicPr>
          <p:cNvPr id="6" name="Picture 5"/>
          <p:cNvPicPr>
            <a:picLocks noChangeAspect="1"/>
          </p:cNvPicPr>
          <p:nvPr/>
        </p:nvPicPr>
        <p:blipFill>
          <a:blip r:embed="rId2"/>
          <a:stretch>
            <a:fillRect/>
          </a:stretch>
        </p:blipFill>
        <p:spPr>
          <a:xfrm>
            <a:off x="4440025" y="1213933"/>
            <a:ext cx="6485984" cy="1872958"/>
          </a:xfrm>
          <a:prstGeom prst="rect">
            <a:avLst/>
          </a:prstGeom>
        </p:spPr>
      </p:pic>
      <p:sp>
        <p:nvSpPr>
          <p:cNvPr id="7" name="Content Placeholder 2"/>
          <p:cNvSpPr txBox="1">
            <a:spLocks/>
          </p:cNvSpPr>
          <p:nvPr/>
        </p:nvSpPr>
        <p:spPr>
          <a:xfrm>
            <a:off x="426153" y="1366333"/>
            <a:ext cx="4015443" cy="155754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mtClean="0"/>
              <a:t>Once on Alexis’ F page, Leigh Anne will select the “Change Provider” button at the bottom of the speech service.</a:t>
            </a:r>
            <a:endParaRPr lang="en-US" dirty="0"/>
          </a:p>
        </p:txBody>
      </p:sp>
      <p:pic>
        <p:nvPicPr>
          <p:cNvPr id="8" name="Picture 7"/>
          <p:cNvPicPr>
            <a:picLocks noChangeAspect="1"/>
          </p:cNvPicPr>
          <p:nvPr/>
        </p:nvPicPr>
        <p:blipFill>
          <a:blip r:embed="rId3"/>
          <a:stretch>
            <a:fillRect/>
          </a:stretch>
        </p:blipFill>
        <p:spPr>
          <a:xfrm>
            <a:off x="4270342" y="4765086"/>
            <a:ext cx="3761295" cy="1900869"/>
          </a:xfrm>
          <a:prstGeom prst="rect">
            <a:avLst/>
          </a:prstGeom>
        </p:spPr>
      </p:pic>
      <p:pic>
        <p:nvPicPr>
          <p:cNvPr id="9" name="Picture 8"/>
          <p:cNvPicPr>
            <a:picLocks noChangeAspect="1"/>
          </p:cNvPicPr>
          <p:nvPr/>
        </p:nvPicPr>
        <p:blipFill>
          <a:blip r:embed="rId4"/>
          <a:stretch>
            <a:fillRect/>
          </a:stretch>
        </p:blipFill>
        <p:spPr>
          <a:xfrm>
            <a:off x="240727" y="3217371"/>
            <a:ext cx="3922754" cy="1547715"/>
          </a:xfrm>
          <a:prstGeom prst="rect">
            <a:avLst/>
          </a:prstGeom>
        </p:spPr>
      </p:pic>
      <p:sp>
        <p:nvSpPr>
          <p:cNvPr id="10" name="Up Arrow 9"/>
          <p:cNvSpPr/>
          <p:nvPr/>
        </p:nvSpPr>
        <p:spPr>
          <a:xfrm>
            <a:off x="2287758" y="3991228"/>
            <a:ext cx="292231" cy="2922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rot="5400000">
            <a:off x="2966489" y="4730779"/>
            <a:ext cx="983343" cy="12631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1975" y="5161548"/>
            <a:ext cx="2694589" cy="1384995"/>
          </a:xfrm>
          <a:prstGeom prst="rect">
            <a:avLst/>
          </a:prstGeom>
          <a:noFill/>
        </p:spPr>
        <p:txBody>
          <a:bodyPr wrap="square" rtlCol="0">
            <a:spAutoFit/>
          </a:bodyPr>
          <a:lstStyle/>
          <a:p>
            <a:r>
              <a:rPr lang="en-US" sz="1400" b="1" u="sng" dirty="0" smtClean="0"/>
              <a:t>Note:</a:t>
            </a:r>
            <a:r>
              <a:rPr lang="en-US" sz="1400" dirty="0" smtClean="0"/>
              <a:t> If you do not show up in this list, please contact JR Trembly or Cindy Baker so you can be added to the assignments for that District/Building.</a:t>
            </a:r>
            <a:endParaRPr lang="en-US" sz="1400" dirty="0"/>
          </a:p>
        </p:txBody>
      </p:sp>
      <p:sp>
        <p:nvSpPr>
          <p:cNvPr id="11" name="Rounded Rectangle 10"/>
          <p:cNvSpPr/>
          <p:nvPr/>
        </p:nvSpPr>
        <p:spPr>
          <a:xfrm>
            <a:off x="6846073" y="2145107"/>
            <a:ext cx="477078" cy="97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96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668" y="1345909"/>
            <a:ext cx="3440408" cy="2358826"/>
          </a:xfrm>
        </p:spPr>
        <p:txBody>
          <a:bodyPr/>
          <a:lstStyle/>
          <a:p>
            <a:r>
              <a:rPr lang="en-US" dirty="0" smtClean="0"/>
              <a:t>After Leigh Anne has selected her name, she will need to select a “New Provider Start Date” which needs to be </a:t>
            </a:r>
            <a:r>
              <a:rPr lang="en-US" b="1" u="sng" dirty="0" smtClean="0"/>
              <a:t>after</a:t>
            </a:r>
            <a:r>
              <a:rPr lang="en-US" dirty="0" smtClean="0"/>
              <a:t> the “Old Provider Begin Date”</a:t>
            </a:r>
            <a:endParaRPr lang="en-US" b="1" u="sng" dirty="0"/>
          </a:p>
        </p:txBody>
      </p:sp>
      <p:sp>
        <p:nvSpPr>
          <p:cNvPr id="4" name="Title 1"/>
          <p:cNvSpPr>
            <a:spLocks noGrp="1"/>
          </p:cNvSpPr>
          <p:nvPr>
            <p:ph type="title"/>
          </p:nvPr>
        </p:nvSpPr>
        <p:spPr>
          <a:xfrm>
            <a:off x="1346491" y="198194"/>
            <a:ext cx="8460182" cy="810474"/>
          </a:xfrm>
        </p:spPr>
        <p:txBody>
          <a:bodyPr/>
          <a:lstStyle/>
          <a:p>
            <a:pPr algn="ctr"/>
            <a:r>
              <a:rPr lang="en-US" sz="3600" b="1" u="sng" dirty="0" smtClean="0"/>
              <a:t>Step 2 (cont.):</a:t>
            </a:r>
            <a:endParaRPr lang="en-US" sz="3600" b="1" u="sng" dirty="0"/>
          </a:p>
        </p:txBody>
      </p:sp>
      <p:pic>
        <p:nvPicPr>
          <p:cNvPr id="5" name="Picture 4"/>
          <p:cNvPicPr>
            <a:picLocks noChangeAspect="1"/>
          </p:cNvPicPr>
          <p:nvPr/>
        </p:nvPicPr>
        <p:blipFill>
          <a:blip r:embed="rId2"/>
          <a:stretch>
            <a:fillRect/>
          </a:stretch>
        </p:blipFill>
        <p:spPr>
          <a:xfrm>
            <a:off x="4873657" y="1345909"/>
            <a:ext cx="5710630" cy="2259602"/>
          </a:xfrm>
          <a:prstGeom prst="rect">
            <a:avLst/>
          </a:prstGeom>
        </p:spPr>
      </p:pic>
      <p:sp>
        <p:nvSpPr>
          <p:cNvPr id="6" name="Content Placeholder 2"/>
          <p:cNvSpPr txBox="1">
            <a:spLocks/>
          </p:cNvSpPr>
          <p:nvPr/>
        </p:nvSpPr>
        <p:spPr>
          <a:xfrm>
            <a:off x="7609379" y="4260362"/>
            <a:ext cx="3440408" cy="23588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smtClean="0"/>
              <a:t>She then will provide a reason for the change request and click submit at the bottom to finish the request or cancel to back out of it.</a:t>
            </a:r>
            <a:endParaRPr lang="en-US" b="1" u="sng" dirty="0"/>
          </a:p>
        </p:txBody>
      </p:sp>
      <p:pic>
        <p:nvPicPr>
          <p:cNvPr id="8" name="Picture 7"/>
          <p:cNvPicPr>
            <a:picLocks noChangeAspect="1"/>
          </p:cNvPicPr>
          <p:nvPr/>
        </p:nvPicPr>
        <p:blipFill>
          <a:blip r:embed="rId3"/>
          <a:stretch>
            <a:fillRect/>
          </a:stretch>
        </p:blipFill>
        <p:spPr>
          <a:xfrm>
            <a:off x="870803" y="4201678"/>
            <a:ext cx="6000532" cy="2353657"/>
          </a:xfrm>
          <a:prstGeom prst="rect">
            <a:avLst/>
          </a:prstGeom>
        </p:spPr>
      </p:pic>
    </p:spTree>
    <p:extLst>
      <p:ext uri="{BB962C8B-B14F-4D97-AF65-F5344CB8AC3E}">
        <p14:creationId xmlns:p14="http://schemas.microsoft.com/office/powerpoint/2010/main" val="332114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request will be sent to data entry where it will be processed and be reflected on the child’s IEP.  It will also be entered into the standalone system that is used to pull rosters.  Once it has been processed in the standalone system, the child should show or not show on your roster.</a:t>
            </a:r>
          </a:p>
          <a:p>
            <a:r>
              <a:rPr lang="en-US" sz="4000" b="1" u="sng" dirty="0" smtClean="0"/>
              <a:t>IMPORTANT:</a:t>
            </a:r>
            <a:r>
              <a:rPr lang="en-US" sz="4000" dirty="0" smtClean="0"/>
              <a:t> </a:t>
            </a:r>
            <a:r>
              <a:rPr lang="en-US" dirty="0" smtClean="0"/>
              <a:t>This process should only be used to change a provider of a speech service to another SLP within the same attending district/building.  If the child is transferring to another school, please refer to Scenario 1.</a:t>
            </a:r>
            <a:endParaRPr lang="en-US" dirty="0"/>
          </a:p>
        </p:txBody>
      </p:sp>
    </p:spTree>
    <p:extLst>
      <p:ext uri="{BB962C8B-B14F-4D97-AF65-F5344CB8AC3E}">
        <p14:creationId xmlns:p14="http://schemas.microsoft.com/office/powerpoint/2010/main" val="2841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99" y="1630836"/>
            <a:ext cx="9404723" cy="4421171"/>
          </a:xfrm>
        </p:spPr>
        <p:txBody>
          <a:bodyPr/>
          <a:lstStyle/>
          <a:p>
            <a:r>
              <a:rPr lang="en-US" sz="2800" dirty="0" smtClean="0"/>
              <a:t/>
            </a:r>
            <a:br>
              <a:rPr lang="en-US" sz="2800" dirty="0" smtClean="0"/>
            </a:br>
            <a:r>
              <a:rPr lang="en-US" sz="2800" dirty="0"/>
              <a:t/>
            </a:r>
            <a:br>
              <a:rPr lang="en-US" sz="2800" dirty="0"/>
            </a:br>
            <a:r>
              <a:rPr lang="en-US" sz="2800" dirty="0" smtClean="0"/>
              <a:t>Matthew is a Speech Only kid at Hansen Elementary in Cedar Falls.  Matthew is transferring from Hansen Elementary to </a:t>
            </a:r>
            <a:r>
              <a:rPr lang="en-US" sz="2800" dirty="0" err="1" smtClean="0"/>
              <a:t>Southdale</a:t>
            </a:r>
            <a:r>
              <a:rPr lang="en-US" sz="2800" dirty="0" smtClean="0"/>
              <a:t> Elementary in Cedar Falls.  The next few slides will show you the dos and don’ts of transferring Matthew to a new school.</a:t>
            </a:r>
            <a:endParaRPr lang="en-US" sz="2800" dirty="0"/>
          </a:p>
        </p:txBody>
      </p:sp>
      <p:sp>
        <p:nvSpPr>
          <p:cNvPr id="4" name="Title 1"/>
          <p:cNvSpPr txBox="1">
            <a:spLocks/>
          </p:cNvSpPr>
          <p:nvPr/>
        </p:nvSpPr>
        <p:spPr>
          <a:xfrm>
            <a:off x="1281240" y="480999"/>
            <a:ext cx="9206530" cy="87867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smtClean="0"/>
              <a:t>SCENARIO 1:</a:t>
            </a:r>
            <a:endParaRPr lang="en-US" b="1" u="sng" dirty="0"/>
          </a:p>
        </p:txBody>
      </p:sp>
    </p:spTree>
    <p:extLst>
      <p:ext uri="{BB962C8B-B14F-4D97-AF65-F5344CB8AC3E}">
        <p14:creationId xmlns:p14="http://schemas.microsoft.com/office/powerpoint/2010/main" val="266980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122780"/>
            <a:ext cx="2884602" cy="763340"/>
          </a:xfrm>
        </p:spPr>
        <p:txBody>
          <a:bodyPr/>
          <a:lstStyle/>
          <a:p>
            <a:pPr algn="ctr"/>
            <a:r>
              <a:rPr lang="en-US" sz="4000" b="1" u="sng" dirty="0" smtClean="0"/>
              <a:t>Don’t</a:t>
            </a:r>
            <a:endParaRPr lang="en-US" sz="4000" b="1" u="sng" dirty="0"/>
          </a:p>
        </p:txBody>
      </p:sp>
      <p:sp>
        <p:nvSpPr>
          <p:cNvPr id="3" name="Content Placeholder 2"/>
          <p:cNvSpPr>
            <a:spLocks noGrp="1"/>
          </p:cNvSpPr>
          <p:nvPr>
            <p:ph idx="1"/>
          </p:nvPr>
        </p:nvSpPr>
        <p:spPr>
          <a:xfrm>
            <a:off x="302034" y="1140643"/>
            <a:ext cx="3553529" cy="1614107"/>
          </a:xfrm>
        </p:spPr>
        <p:txBody>
          <a:bodyPr>
            <a:normAutofit lnSpcReduction="10000"/>
          </a:bodyPr>
          <a:lstStyle/>
          <a:p>
            <a:r>
              <a:rPr lang="en-US" dirty="0" smtClean="0"/>
              <a:t>Do not use the Change Provider button on the F page in order to change a kid’s attending building.  </a:t>
            </a:r>
            <a:endParaRPr lang="en-US" dirty="0"/>
          </a:p>
        </p:txBody>
      </p:sp>
      <p:pic>
        <p:nvPicPr>
          <p:cNvPr id="4" name="Picture 3"/>
          <p:cNvPicPr>
            <a:picLocks noChangeAspect="1"/>
          </p:cNvPicPr>
          <p:nvPr/>
        </p:nvPicPr>
        <p:blipFill>
          <a:blip r:embed="rId2"/>
          <a:stretch>
            <a:fillRect/>
          </a:stretch>
        </p:blipFill>
        <p:spPr>
          <a:xfrm>
            <a:off x="3949488" y="1140643"/>
            <a:ext cx="4818393" cy="2912883"/>
          </a:xfrm>
          <a:prstGeom prst="rect">
            <a:avLst/>
          </a:prstGeom>
        </p:spPr>
      </p:pic>
      <p:sp>
        <p:nvSpPr>
          <p:cNvPr id="5" name="TextBox 4"/>
          <p:cNvSpPr txBox="1"/>
          <p:nvPr/>
        </p:nvSpPr>
        <p:spPr>
          <a:xfrm>
            <a:off x="414779" y="4279770"/>
            <a:ext cx="4317476" cy="2062103"/>
          </a:xfrm>
          <a:prstGeom prst="rect">
            <a:avLst/>
          </a:prstGeom>
          <a:noFill/>
        </p:spPr>
        <p:txBody>
          <a:bodyPr wrap="square" rtlCol="0">
            <a:spAutoFit/>
          </a:bodyPr>
          <a:lstStyle/>
          <a:p>
            <a:r>
              <a:rPr lang="en-US" sz="1600" dirty="0" smtClean="0"/>
              <a:t>The Family Page’s Attending District/Building must match the Attending District/Building on the F page.</a:t>
            </a:r>
          </a:p>
          <a:p>
            <a:endParaRPr lang="en-US" sz="1600" dirty="0"/>
          </a:p>
          <a:p>
            <a:r>
              <a:rPr lang="en-US" sz="1600" dirty="0" smtClean="0"/>
              <a:t>When they don’t, you will see the name of the attending district and building next to the service provider’s name as seen in the screenshot to the right </a:t>
            </a:r>
            <a:endParaRPr lang="en-US" sz="1600" dirty="0"/>
          </a:p>
        </p:txBody>
      </p:sp>
      <p:sp>
        <p:nvSpPr>
          <p:cNvPr id="6" name="Right Arrow 5"/>
          <p:cNvSpPr/>
          <p:nvPr/>
        </p:nvSpPr>
        <p:spPr>
          <a:xfrm>
            <a:off x="3280527" y="5993082"/>
            <a:ext cx="2366128" cy="348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734166" y="4883084"/>
            <a:ext cx="5902781" cy="1592245"/>
          </a:xfrm>
          <a:prstGeom prst="rect">
            <a:avLst/>
          </a:prstGeom>
        </p:spPr>
      </p:pic>
      <p:sp>
        <p:nvSpPr>
          <p:cNvPr id="8" name="Rounded Rectangle 7"/>
          <p:cNvSpPr/>
          <p:nvPr/>
        </p:nvSpPr>
        <p:spPr>
          <a:xfrm>
            <a:off x="6358684" y="5679206"/>
            <a:ext cx="4773142" cy="3138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54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59" y="151060"/>
            <a:ext cx="2738112" cy="791620"/>
          </a:xfrm>
        </p:spPr>
        <p:txBody>
          <a:bodyPr/>
          <a:lstStyle/>
          <a:p>
            <a:r>
              <a:rPr lang="en-US" sz="4000" b="1" u="sng" dirty="0" smtClean="0"/>
              <a:t>Do</a:t>
            </a:r>
            <a:endParaRPr lang="en-US" sz="4000" b="1" u="sng" dirty="0"/>
          </a:p>
        </p:txBody>
      </p:sp>
      <p:sp>
        <p:nvSpPr>
          <p:cNvPr id="3" name="Content Placeholder 2"/>
          <p:cNvSpPr>
            <a:spLocks noGrp="1"/>
          </p:cNvSpPr>
          <p:nvPr>
            <p:ph idx="1"/>
          </p:nvPr>
        </p:nvSpPr>
        <p:spPr>
          <a:xfrm>
            <a:off x="627258" y="1100810"/>
            <a:ext cx="10270128" cy="2132583"/>
          </a:xfrm>
        </p:spPr>
        <p:txBody>
          <a:bodyPr>
            <a:normAutofit/>
          </a:bodyPr>
          <a:lstStyle/>
          <a:p>
            <a:r>
              <a:rPr lang="en-US" dirty="0" smtClean="0"/>
              <a:t>Use the Add/Transfer button in order to transfer Matthew from Hansen to </a:t>
            </a:r>
            <a:r>
              <a:rPr lang="en-US" dirty="0" err="1" smtClean="0"/>
              <a:t>Southdale</a:t>
            </a:r>
            <a:r>
              <a:rPr lang="en-US" dirty="0" smtClean="0"/>
              <a:t>.</a:t>
            </a:r>
          </a:p>
          <a:p>
            <a:r>
              <a:rPr lang="en-US" dirty="0" smtClean="0"/>
              <a:t>Click the Add/Transfer button and enter in Matthew’s last name, first name and DOB.</a:t>
            </a:r>
          </a:p>
          <a:p>
            <a:r>
              <a:rPr lang="en-US" dirty="0" smtClean="0"/>
              <a:t>You will then select the option highlighted in the screenshot pictured.</a:t>
            </a:r>
            <a:endParaRPr lang="en-US" dirty="0"/>
          </a:p>
        </p:txBody>
      </p:sp>
      <p:pic>
        <p:nvPicPr>
          <p:cNvPr id="5" name="Picture 4"/>
          <p:cNvPicPr>
            <a:picLocks noChangeAspect="1"/>
          </p:cNvPicPr>
          <p:nvPr/>
        </p:nvPicPr>
        <p:blipFill>
          <a:blip r:embed="rId2"/>
          <a:stretch>
            <a:fillRect/>
          </a:stretch>
        </p:blipFill>
        <p:spPr>
          <a:xfrm>
            <a:off x="1762813" y="3233393"/>
            <a:ext cx="8283362" cy="3319579"/>
          </a:xfrm>
          <a:prstGeom prst="rect">
            <a:avLst/>
          </a:prstGeom>
        </p:spPr>
      </p:pic>
      <p:sp>
        <p:nvSpPr>
          <p:cNvPr id="4" name="Rounded Rectangle 3"/>
          <p:cNvSpPr/>
          <p:nvPr/>
        </p:nvSpPr>
        <p:spPr>
          <a:xfrm>
            <a:off x="3538330" y="5318267"/>
            <a:ext cx="461176" cy="1431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93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8" y="122780"/>
            <a:ext cx="2078235" cy="857608"/>
          </a:xfrm>
        </p:spPr>
        <p:txBody>
          <a:bodyPr/>
          <a:lstStyle/>
          <a:p>
            <a:r>
              <a:rPr lang="en-US" sz="4000" b="1" u="sng" dirty="0" smtClean="0"/>
              <a:t>Do</a:t>
            </a:r>
            <a:endParaRPr lang="en-US" sz="4000" b="1" u="sng" dirty="0"/>
          </a:p>
        </p:txBody>
      </p:sp>
      <p:sp>
        <p:nvSpPr>
          <p:cNvPr id="3" name="Content Placeholder 2"/>
          <p:cNvSpPr>
            <a:spLocks noGrp="1"/>
          </p:cNvSpPr>
          <p:nvPr>
            <p:ph idx="1"/>
          </p:nvPr>
        </p:nvSpPr>
        <p:spPr>
          <a:xfrm>
            <a:off x="155919" y="1223359"/>
            <a:ext cx="4086144" cy="2142009"/>
          </a:xfrm>
        </p:spPr>
        <p:txBody>
          <a:bodyPr>
            <a:normAutofit/>
          </a:bodyPr>
          <a:lstStyle/>
          <a:p>
            <a:r>
              <a:rPr lang="en-US" sz="1600" dirty="0" smtClean="0"/>
              <a:t>After you select the appropriate option, a transfer request screen will appear. </a:t>
            </a:r>
          </a:p>
          <a:p>
            <a:r>
              <a:rPr lang="en-US" sz="1600" dirty="0" smtClean="0"/>
              <a:t>In this case, we will select a date enrolled, the new attending building (</a:t>
            </a:r>
            <a:r>
              <a:rPr lang="en-US" sz="1600" dirty="0" err="1" smtClean="0"/>
              <a:t>Southdale</a:t>
            </a:r>
            <a:r>
              <a:rPr lang="en-US" sz="1600" dirty="0" smtClean="0"/>
              <a:t>) and enter a reason for the request.  </a:t>
            </a:r>
            <a:endParaRPr lang="en-US" sz="1600" dirty="0"/>
          </a:p>
        </p:txBody>
      </p:sp>
      <p:pic>
        <p:nvPicPr>
          <p:cNvPr id="4" name="Picture 3"/>
          <p:cNvPicPr>
            <a:picLocks noChangeAspect="1"/>
          </p:cNvPicPr>
          <p:nvPr/>
        </p:nvPicPr>
        <p:blipFill>
          <a:blip r:embed="rId2"/>
          <a:stretch>
            <a:fillRect/>
          </a:stretch>
        </p:blipFill>
        <p:spPr>
          <a:xfrm>
            <a:off x="4445131" y="1223359"/>
            <a:ext cx="5377599" cy="3563206"/>
          </a:xfrm>
          <a:prstGeom prst="rect">
            <a:avLst/>
          </a:prstGeom>
        </p:spPr>
      </p:pic>
      <p:sp>
        <p:nvSpPr>
          <p:cNvPr id="5" name="TextBox 4"/>
          <p:cNvSpPr txBox="1"/>
          <p:nvPr/>
        </p:nvSpPr>
        <p:spPr>
          <a:xfrm>
            <a:off x="895546" y="5173064"/>
            <a:ext cx="9681328" cy="1077218"/>
          </a:xfrm>
          <a:prstGeom prst="rect">
            <a:avLst/>
          </a:prstGeom>
          <a:noFill/>
        </p:spPr>
        <p:txBody>
          <a:bodyPr wrap="square" rtlCol="0">
            <a:spAutoFit/>
          </a:bodyPr>
          <a:lstStyle/>
          <a:p>
            <a:r>
              <a:rPr lang="en-US" sz="1600" b="1" u="sng" dirty="0" smtClean="0"/>
              <a:t>NOTE: </a:t>
            </a:r>
            <a:r>
              <a:rPr lang="en-US" sz="1600" dirty="0" smtClean="0"/>
              <a:t>You can use this same process if the child is moving to another district as well.  You would simply choose the new district from the New Attending section, which would produce the new district’s building for you to choose from.  You can also change the resident district via the New Resident section and enter in a new parent address via the button shown.</a:t>
            </a:r>
            <a:endParaRPr lang="en-US" sz="1600" b="1" u="sng" dirty="0"/>
          </a:p>
        </p:txBody>
      </p:sp>
      <p:sp>
        <p:nvSpPr>
          <p:cNvPr id="6" name="Rounded Rectangle 5"/>
          <p:cNvSpPr/>
          <p:nvPr/>
        </p:nvSpPr>
        <p:spPr>
          <a:xfrm>
            <a:off x="5422790" y="2091193"/>
            <a:ext cx="1415332" cy="1113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0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7" y="141634"/>
            <a:ext cx="1408932" cy="848181"/>
          </a:xfrm>
        </p:spPr>
        <p:txBody>
          <a:bodyPr/>
          <a:lstStyle/>
          <a:p>
            <a:r>
              <a:rPr lang="en-US" sz="4000" b="1" u="sng" dirty="0" smtClean="0"/>
              <a:t>Do</a:t>
            </a:r>
            <a:endParaRPr lang="en-US" sz="4000" b="1" u="sng" dirty="0"/>
          </a:p>
        </p:txBody>
      </p:sp>
      <p:sp>
        <p:nvSpPr>
          <p:cNvPr id="3" name="Content Placeholder 2"/>
          <p:cNvSpPr>
            <a:spLocks noGrp="1"/>
          </p:cNvSpPr>
          <p:nvPr>
            <p:ph idx="1"/>
          </p:nvPr>
        </p:nvSpPr>
        <p:spPr>
          <a:xfrm>
            <a:off x="0" y="1091384"/>
            <a:ext cx="4496210" cy="2707618"/>
          </a:xfrm>
        </p:spPr>
        <p:txBody>
          <a:bodyPr>
            <a:normAutofit fontScale="92500" lnSpcReduction="10000"/>
          </a:bodyPr>
          <a:lstStyle/>
          <a:p>
            <a:r>
              <a:rPr lang="en-US" dirty="0" smtClean="0"/>
              <a:t>After we have provided a Date Enrolled, a new Attending building (or district) and a reason for the request, the next step would be to select the new SLP from the list provided.</a:t>
            </a:r>
          </a:p>
          <a:p>
            <a:r>
              <a:rPr lang="en-US" dirty="0" smtClean="0"/>
              <a:t>In this case we are selecting Denise Child to be Matthew’s new SLP. (Highlighted in Red)</a:t>
            </a:r>
            <a:endParaRPr lang="en-US" dirty="0"/>
          </a:p>
        </p:txBody>
      </p:sp>
      <p:pic>
        <p:nvPicPr>
          <p:cNvPr id="4" name="Picture 3"/>
          <p:cNvPicPr>
            <a:picLocks noChangeAspect="1"/>
          </p:cNvPicPr>
          <p:nvPr/>
        </p:nvPicPr>
        <p:blipFill>
          <a:blip r:embed="rId2"/>
          <a:stretch>
            <a:fillRect/>
          </a:stretch>
        </p:blipFill>
        <p:spPr>
          <a:xfrm>
            <a:off x="4496210" y="1154782"/>
            <a:ext cx="6691892" cy="3610466"/>
          </a:xfrm>
          <a:prstGeom prst="rect">
            <a:avLst/>
          </a:prstGeom>
        </p:spPr>
      </p:pic>
      <p:sp>
        <p:nvSpPr>
          <p:cNvPr id="5" name="TextBox 4"/>
          <p:cNvSpPr txBox="1"/>
          <p:nvPr/>
        </p:nvSpPr>
        <p:spPr>
          <a:xfrm>
            <a:off x="744718" y="5118755"/>
            <a:ext cx="10303496" cy="923330"/>
          </a:xfrm>
          <a:prstGeom prst="rect">
            <a:avLst/>
          </a:prstGeom>
          <a:noFill/>
        </p:spPr>
        <p:txBody>
          <a:bodyPr wrap="square" rtlCol="0">
            <a:spAutoFit/>
          </a:bodyPr>
          <a:lstStyle/>
          <a:p>
            <a:r>
              <a:rPr lang="en-US" b="1" u="sng" dirty="0" smtClean="0"/>
              <a:t>Note:</a:t>
            </a:r>
            <a:r>
              <a:rPr lang="en-US" dirty="0" smtClean="0"/>
              <a:t>  Again, you should not change the name of the building or district from the drop downs provided in this box.  If the correct provider is not listed, you will need to contact either JR Trembly or Cindy Baker to add that provider to that district/building.</a:t>
            </a:r>
            <a:endParaRPr lang="en-US" dirty="0"/>
          </a:p>
        </p:txBody>
      </p:sp>
      <p:sp>
        <p:nvSpPr>
          <p:cNvPr id="6" name="Rounded Rectangle 5"/>
          <p:cNvSpPr/>
          <p:nvPr/>
        </p:nvSpPr>
        <p:spPr>
          <a:xfrm>
            <a:off x="5383033" y="2019631"/>
            <a:ext cx="477078" cy="1272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73046" y="4412974"/>
            <a:ext cx="1700248" cy="808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42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71" y="141633"/>
            <a:ext cx="1352371" cy="904742"/>
          </a:xfrm>
        </p:spPr>
        <p:txBody>
          <a:bodyPr/>
          <a:lstStyle/>
          <a:p>
            <a:r>
              <a:rPr lang="en-US" sz="4000" b="1" u="sng" dirty="0" smtClean="0"/>
              <a:t>Do</a:t>
            </a:r>
            <a:endParaRPr lang="en-US" sz="4000" b="1" u="sng" dirty="0"/>
          </a:p>
        </p:txBody>
      </p:sp>
      <p:sp>
        <p:nvSpPr>
          <p:cNvPr id="3" name="Content Placeholder 2"/>
          <p:cNvSpPr>
            <a:spLocks noGrp="1"/>
          </p:cNvSpPr>
          <p:nvPr>
            <p:ph idx="1"/>
          </p:nvPr>
        </p:nvSpPr>
        <p:spPr>
          <a:xfrm>
            <a:off x="174771" y="1046375"/>
            <a:ext cx="3270725" cy="1739147"/>
          </a:xfrm>
        </p:spPr>
        <p:txBody>
          <a:bodyPr/>
          <a:lstStyle/>
          <a:p>
            <a:r>
              <a:rPr lang="en-US" dirty="0" smtClean="0"/>
              <a:t>The next step will be to click the “Submit Request” button.</a:t>
            </a:r>
            <a:endParaRPr lang="en-US" dirty="0"/>
          </a:p>
        </p:txBody>
      </p:sp>
      <p:pic>
        <p:nvPicPr>
          <p:cNvPr id="4" name="Picture 3"/>
          <p:cNvPicPr>
            <a:picLocks noChangeAspect="1"/>
          </p:cNvPicPr>
          <p:nvPr/>
        </p:nvPicPr>
        <p:blipFill>
          <a:blip r:embed="rId2"/>
          <a:stretch>
            <a:fillRect/>
          </a:stretch>
        </p:blipFill>
        <p:spPr>
          <a:xfrm>
            <a:off x="3299380" y="1162341"/>
            <a:ext cx="6896591" cy="2449529"/>
          </a:xfrm>
          <a:prstGeom prst="rect">
            <a:avLst/>
          </a:prstGeom>
        </p:spPr>
      </p:pic>
      <p:pic>
        <p:nvPicPr>
          <p:cNvPr id="5" name="Picture 4"/>
          <p:cNvPicPr>
            <a:picLocks noChangeAspect="1"/>
          </p:cNvPicPr>
          <p:nvPr/>
        </p:nvPicPr>
        <p:blipFill>
          <a:blip r:embed="rId3"/>
          <a:stretch>
            <a:fillRect/>
          </a:stretch>
        </p:blipFill>
        <p:spPr>
          <a:xfrm>
            <a:off x="427592" y="4524670"/>
            <a:ext cx="5743575" cy="1409700"/>
          </a:xfrm>
          <a:prstGeom prst="rect">
            <a:avLst/>
          </a:prstGeom>
        </p:spPr>
      </p:pic>
      <p:sp>
        <p:nvSpPr>
          <p:cNvPr id="7" name="Content Placeholder 2"/>
          <p:cNvSpPr txBox="1">
            <a:spLocks/>
          </p:cNvSpPr>
          <p:nvPr/>
        </p:nvSpPr>
        <p:spPr>
          <a:xfrm>
            <a:off x="101713" y="2785522"/>
            <a:ext cx="3270725" cy="13407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p:txBody>
      </p:sp>
      <p:sp>
        <p:nvSpPr>
          <p:cNvPr id="8" name="Content Placeholder 2"/>
          <p:cNvSpPr txBox="1">
            <a:spLocks/>
          </p:cNvSpPr>
          <p:nvPr/>
        </p:nvSpPr>
        <p:spPr>
          <a:xfrm>
            <a:off x="6928701" y="4524670"/>
            <a:ext cx="4355183" cy="153859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You will then be prompted with a confirmation box asking if you are sure you want to transfer this kid to the new district/building.  Click yes if you are ready or no if you need to change </a:t>
            </a:r>
            <a:r>
              <a:rPr lang="en-US" dirty="0" smtClean="0"/>
              <a:t>something or cancel the request all together.</a:t>
            </a:r>
            <a:endParaRPr lang="en-US" dirty="0"/>
          </a:p>
        </p:txBody>
      </p:sp>
    </p:spTree>
    <p:extLst>
      <p:ext uri="{BB962C8B-B14F-4D97-AF65-F5344CB8AC3E}">
        <p14:creationId xmlns:p14="http://schemas.microsoft.com/office/powerpoint/2010/main" val="207089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994" y="605206"/>
            <a:ext cx="8946541" cy="4195481"/>
          </a:xfrm>
        </p:spPr>
        <p:txBody>
          <a:bodyPr>
            <a:normAutofit fontScale="85000" lnSpcReduction="20000"/>
          </a:bodyPr>
          <a:lstStyle/>
          <a:p>
            <a:r>
              <a:rPr lang="en-US" dirty="0" smtClean="0"/>
              <a:t>The request will then be sent to the Data Entry staff person responsible for that district.  They will then process it on the IDEA website as well as the standalone system.  The standalone system is what the rosters are pulled from.  Once it is entered into the standalone system, you should see the changes reflected on your roster.</a:t>
            </a:r>
          </a:p>
          <a:p>
            <a:endParaRPr lang="en-US" sz="3200" b="1" u="sng" dirty="0" smtClean="0"/>
          </a:p>
          <a:p>
            <a:r>
              <a:rPr lang="en-US" sz="3200" b="1" u="sng" dirty="0" smtClean="0"/>
              <a:t>IMPORTANT: </a:t>
            </a:r>
            <a:r>
              <a:rPr lang="en-US" dirty="0" smtClean="0"/>
              <a:t>The previous process should only be used by an SLP if the kid in question is SPEECH ONLY.  If the child has other services such as an instructional or transportation service, this process needs to be completed by a Team Rep.  This is because the Team Rep will know who will be providing the other services at the new school.</a:t>
            </a:r>
          </a:p>
          <a:p>
            <a:endParaRPr lang="en-US" dirty="0"/>
          </a:p>
          <a:p>
            <a:r>
              <a:rPr lang="en-US" dirty="0" smtClean="0"/>
              <a:t>If you are wanting to gain access to the child’s IEP if the child has not been transferred to you yet, you can always add yourself as a Potential Service Provider. You would add the kid via the Add/Transfer process, but instead would select the option pictured below:</a:t>
            </a:r>
            <a:endParaRPr lang="en-US" dirty="0"/>
          </a:p>
        </p:txBody>
      </p:sp>
      <p:pic>
        <p:nvPicPr>
          <p:cNvPr id="2" name="Picture 1"/>
          <p:cNvPicPr>
            <a:picLocks noChangeAspect="1"/>
          </p:cNvPicPr>
          <p:nvPr/>
        </p:nvPicPr>
        <p:blipFill>
          <a:blip r:embed="rId2"/>
          <a:stretch>
            <a:fillRect/>
          </a:stretch>
        </p:blipFill>
        <p:spPr>
          <a:xfrm>
            <a:off x="1140971" y="4971014"/>
            <a:ext cx="9401175" cy="1209675"/>
          </a:xfrm>
          <a:prstGeom prst="rect">
            <a:avLst/>
          </a:prstGeom>
        </p:spPr>
      </p:pic>
    </p:spTree>
    <p:extLst>
      <p:ext uri="{BB962C8B-B14F-4D97-AF65-F5344CB8AC3E}">
        <p14:creationId xmlns:p14="http://schemas.microsoft.com/office/powerpoint/2010/main" val="220565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59" y="480999"/>
            <a:ext cx="9404723" cy="1400530"/>
          </a:xfrm>
        </p:spPr>
        <p:txBody>
          <a:bodyPr/>
          <a:lstStyle/>
          <a:p>
            <a:pPr algn="ctr"/>
            <a:r>
              <a:rPr lang="en-US" b="1" u="sng" dirty="0" smtClean="0"/>
              <a:t>SCENARIO 2:</a:t>
            </a:r>
            <a:endParaRPr lang="en-US" b="1" u="sng" dirty="0"/>
          </a:p>
        </p:txBody>
      </p:sp>
      <p:sp>
        <p:nvSpPr>
          <p:cNvPr id="3" name="Content Placeholder 2"/>
          <p:cNvSpPr>
            <a:spLocks noGrp="1"/>
          </p:cNvSpPr>
          <p:nvPr>
            <p:ph idx="1"/>
          </p:nvPr>
        </p:nvSpPr>
        <p:spPr/>
        <p:txBody>
          <a:bodyPr/>
          <a:lstStyle/>
          <a:p>
            <a:r>
              <a:rPr lang="en-US" dirty="0" smtClean="0"/>
              <a:t>Alexis is a Speech Only kid at Fred Becker Elementary in Waterloo.  Kim Crowe is her Speech Provider. Kim and Leigh Anne Hansen have decided to divvy up their caseload at Becker and changing Alexis’ speech provider on her F page from Kim to Leigh Anne.</a:t>
            </a:r>
          </a:p>
          <a:p>
            <a:r>
              <a:rPr lang="en-US" dirty="0" smtClean="0"/>
              <a:t>The following slides will show the process of changing the provider of a Speech service to another SLP within the same attending building/district.</a:t>
            </a:r>
            <a:endParaRPr lang="en-US" dirty="0"/>
          </a:p>
        </p:txBody>
      </p:sp>
    </p:spTree>
    <p:extLst>
      <p:ext uri="{BB962C8B-B14F-4D97-AF65-F5344CB8AC3E}">
        <p14:creationId xmlns:p14="http://schemas.microsoft.com/office/powerpoint/2010/main" val="784354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 Boardroom</Template>
  <TotalTime>219</TotalTime>
  <Words>958</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Change Provider vs Add/Transfer</vt:lpstr>
      <vt:lpstr>  Matthew is a Speech Only kid at Hansen Elementary in Cedar Falls.  Matthew is transferring from Hansen Elementary to Southdale Elementary in Cedar Falls.  The next few slides will show you the dos and don’ts of transferring Matthew to a new school.</vt:lpstr>
      <vt:lpstr>Don’t</vt:lpstr>
      <vt:lpstr>Do</vt:lpstr>
      <vt:lpstr>Do</vt:lpstr>
      <vt:lpstr>Do</vt:lpstr>
      <vt:lpstr>Do</vt:lpstr>
      <vt:lpstr>PowerPoint Presentation</vt:lpstr>
      <vt:lpstr>SCENARIO 2:</vt:lpstr>
      <vt:lpstr>Step 1:</vt:lpstr>
      <vt:lpstr>Step 2:</vt:lpstr>
      <vt:lpstr>Step 2 (cont.):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Provider vs Add/Transfer</dc:title>
  <dc:creator>JR Trembly  [AEA 267]</dc:creator>
  <cp:lastModifiedBy>JR Trembly  [AEA 267]</cp:lastModifiedBy>
  <cp:revision>19</cp:revision>
  <dcterms:created xsi:type="dcterms:W3CDTF">2015-01-23T16:27:20Z</dcterms:created>
  <dcterms:modified xsi:type="dcterms:W3CDTF">2016-08-12T18:24:25Z</dcterms:modified>
</cp:coreProperties>
</file>